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81813" cy="97107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9E4DD-FC8B-4F63-AFED-BAC19BD1B777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23375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97313" y="9223375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CEEE9-43FE-4FE4-BE58-651206ECBDE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7223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7223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23666D67-1B6E-411E-A414-193E0963E68A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1214438"/>
            <a:ext cx="5822950" cy="3276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182" y="4673293"/>
            <a:ext cx="5505450" cy="3823603"/>
          </a:xfrm>
          <a:prstGeom prst="rect">
            <a:avLst/>
          </a:prstGeom>
        </p:spPr>
        <p:txBody>
          <a:bodyPr vert="horz" lIns="94814" tIns="47407" rIns="94814" bIns="4740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7222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7222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95F766B9-378F-4C43-88F9-33E3CA0657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7993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0365" indent="-296294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177" indent="-2370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9247" indent="-2370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3318" indent="-23703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7389" indent="-2370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1459" indent="-2370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5530" indent="-2370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29601" indent="-2370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1AB6B9-A2CA-44F3-96AA-C588C4D05D9F}" type="slidenum">
              <a:rPr lang="ru-RU" altLang="ru-RU">
                <a:latin typeface="Calibri" panose="020F0502020204030204" pitchFamily="34" charset="0"/>
              </a:rPr>
              <a:pPr eaLnBrk="1" hangingPunct="1"/>
              <a:t>8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0506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642920"/>
            <a:ext cx="9022644" cy="621508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ru-RU" sz="4800" dirty="0">
                <a:latin typeface="Constantia" pitchFamily="18" charset="0"/>
              </a:rPr>
              <a:t>Из русской литературы </a:t>
            </a:r>
            <a:r>
              <a:rPr lang="en-US" sz="4800" dirty="0" smtClean="0">
                <a:latin typeface="Constantia" pitchFamily="18" charset="0"/>
              </a:rPr>
              <a:t>XVII</a:t>
            </a:r>
            <a:r>
              <a:rPr lang="ru-RU" sz="4800" dirty="0" smtClean="0">
                <a:latin typeface="Constantia" pitchFamily="18" charset="0"/>
              </a:rPr>
              <a:t> </a:t>
            </a:r>
            <a:r>
              <a:rPr lang="ru-RU" sz="4800" dirty="0">
                <a:latin typeface="Constantia" pitchFamily="18" charset="0"/>
              </a:rPr>
              <a:t>века</a:t>
            </a:r>
            <a:br>
              <a:rPr lang="ru-RU" sz="4800" dirty="0">
                <a:latin typeface="Constantia" pitchFamily="18" charset="0"/>
              </a:rPr>
            </a:br>
            <a:r>
              <a:rPr lang="ru-RU" sz="4800" dirty="0">
                <a:latin typeface="Constantia" pitchFamily="18" charset="0"/>
              </a:rPr>
              <a:t>Г.Р. Державин «Признание », «На птичку», «Река времен в своём стремлении </a:t>
            </a:r>
            <a:r>
              <a:rPr lang="ru-RU" sz="4800" dirty="0" smtClean="0">
                <a:latin typeface="Constantia" pitchFamily="18" charset="0"/>
              </a:rPr>
              <a:t>»</a:t>
            </a:r>
            <a:br>
              <a:rPr lang="ru-RU" sz="4800" dirty="0" smtClean="0">
                <a:latin typeface="Constantia" pitchFamily="18" charset="0"/>
              </a:rPr>
            </a:br>
            <a:r>
              <a:rPr lang="ru-RU" sz="4800" dirty="0" smtClean="0">
                <a:latin typeface="Constantia" pitchFamily="18" charset="0"/>
              </a:rPr>
              <a:t/>
            </a:r>
            <a:br>
              <a:rPr lang="ru-RU" sz="4800" dirty="0" smtClean="0">
                <a:latin typeface="Constantia" pitchFamily="18" charset="0"/>
              </a:rPr>
            </a:br>
            <a:r>
              <a:rPr lang="ru-RU" sz="3200" dirty="0" smtClean="0">
                <a:latin typeface="Constantia" pitchFamily="18" charset="0"/>
              </a:rPr>
              <a:t>Смирнова М.С.</a:t>
            </a:r>
            <a:br>
              <a:rPr lang="ru-RU" sz="3200" dirty="0" smtClean="0">
                <a:latin typeface="Constantia" pitchFamily="18" charset="0"/>
              </a:rPr>
            </a:br>
            <a:r>
              <a:rPr lang="ru-RU" sz="3200" dirty="0" smtClean="0">
                <a:latin typeface="Constantia" pitchFamily="18" charset="0"/>
              </a:rPr>
              <a:t>Учитель русского языка</a:t>
            </a:r>
            <a:br>
              <a:rPr lang="ru-RU" sz="3200" dirty="0" smtClean="0">
                <a:latin typeface="Constantia" pitchFamily="18" charset="0"/>
              </a:rPr>
            </a:br>
            <a:r>
              <a:rPr lang="ru-RU" sz="3200" dirty="0" smtClean="0">
                <a:latin typeface="Constantia" pitchFamily="18" charset="0"/>
              </a:rPr>
              <a:t>и литературы ГБОУ Лицей № 554</a:t>
            </a:r>
            <a:r>
              <a:rPr lang="ru-RU" sz="4800" dirty="0" smtClean="0">
                <a:latin typeface="Constantia" pitchFamily="18" charset="0"/>
              </a:rPr>
              <a:t/>
            </a:r>
            <a:br>
              <a:rPr lang="ru-RU" sz="4800" dirty="0" smtClean="0">
                <a:latin typeface="Constantia" pitchFamily="18" charset="0"/>
              </a:rPr>
            </a:br>
            <a:endParaRPr lang="ru-RU" sz="4800" dirty="0">
              <a:latin typeface="Constantia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782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1"/>
          <p:cNvSpPr>
            <a:spLocks noGrp="1"/>
          </p:cNvSpPr>
          <p:nvPr>
            <p:ph idx="1"/>
          </p:nvPr>
        </p:nvSpPr>
        <p:spPr>
          <a:xfrm>
            <a:off x="1286933" y="2133600"/>
            <a:ext cx="10217679" cy="3777622"/>
          </a:xfrm>
        </p:spPr>
        <p:txBody>
          <a:bodyPr/>
          <a:lstStyle/>
          <a:p>
            <a:pPr eaLnBrk="1" hangingPunct="1"/>
            <a:r>
              <a:rPr lang="ru-RU" altLang="uk-UA" sz="3200" dirty="0"/>
              <a:t>Одно из последних стихотворений поэта</a:t>
            </a:r>
          </a:p>
          <a:p>
            <a:pPr eaLnBrk="1" hangingPunct="1"/>
            <a:r>
              <a:rPr lang="ru-RU" altLang="uk-UA" sz="3200" dirty="0"/>
              <a:t>В нем поэт размышляет о сущности человеческого бытия</a:t>
            </a:r>
          </a:p>
          <a:p>
            <a:pPr eaLnBrk="1" hangingPunct="1"/>
            <a:r>
              <a:rPr lang="ru-RU" altLang="uk-UA" sz="3200" dirty="0"/>
              <a:t>Основная мысль : «Все в этом мире тленно, всему уготована участь быть потопленным в «пропасти забвенья»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«Река времен в своем                                     </a:t>
            </a:r>
            <a:br>
              <a:rPr lang="ru-RU" dirty="0" smtClean="0"/>
            </a:br>
            <a:r>
              <a:rPr lang="ru-RU" dirty="0" smtClean="0"/>
              <a:t>                             </a:t>
            </a:r>
            <a:r>
              <a:rPr lang="ru-RU" dirty="0" err="1" smtClean="0"/>
              <a:t>стремленьи</a:t>
            </a:r>
            <a:r>
              <a:rPr lang="ru-RU" dirty="0" smtClean="0"/>
              <a:t>…»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3561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1"/>
          <p:cNvSpPr>
            <a:spLocks noGrp="1"/>
          </p:cNvSpPr>
          <p:nvPr>
            <p:ph idx="1"/>
          </p:nvPr>
        </p:nvSpPr>
        <p:spPr>
          <a:xfrm>
            <a:off x="1016000" y="2133600"/>
            <a:ext cx="10488612" cy="377762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ru-RU" altLang="uk-UA" sz="2800" dirty="0" smtClean="0"/>
              <a:t>Домашнее задание:</a:t>
            </a:r>
          </a:p>
          <a:p>
            <a:pPr marL="0" indent="0" eaLnBrk="1" hangingPunct="1">
              <a:buNone/>
            </a:pPr>
            <a:r>
              <a:rPr lang="ru-RU" altLang="uk-UA" sz="2800" dirty="0" smtClean="0"/>
              <a:t>Выразительное чтение стихотворений</a:t>
            </a:r>
          </a:p>
          <a:p>
            <a:pPr marL="0" indent="0" eaLnBrk="1" hangingPunct="1">
              <a:buNone/>
            </a:pPr>
            <a:r>
              <a:rPr lang="ru-RU" altLang="uk-UA" sz="2800" dirty="0" smtClean="0"/>
              <a:t>Наизусть – «Река времен…»</a:t>
            </a:r>
          </a:p>
          <a:p>
            <a:pPr marL="0" indent="0" eaLnBrk="1" hangingPunct="1">
              <a:buNone/>
            </a:pPr>
            <a:endParaRPr lang="ru-RU" altLang="uk-UA" sz="2800" dirty="0"/>
          </a:p>
          <a:p>
            <a:pPr marL="0" indent="0" eaLnBrk="1" hangingPunct="1">
              <a:buNone/>
            </a:pPr>
            <a:r>
              <a:rPr lang="ru-RU" altLang="uk-UA" sz="2800" dirty="0" smtClean="0"/>
              <a:t>Индивидуально: подготовить сообщение о Василии Андреевиче Жуковском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Спасибо за работу на уроке!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121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13"/>
          <p:cNvSpPr>
            <a:spLocks noGrp="1"/>
          </p:cNvSpPr>
          <p:nvPr>
            <p:ph sz="half" idx="2"/>
          </p:nvPr>
        </p:nvSpPr>
        <p:spPr>
          <a:xfrm>
            <a:off x="6172200" y="428626"/>
            <a:ext cx="4038600" cy="5578475"/>
          </a:xfrm>
        </p:spPr>
        <p:txBody>
          <a:bodyPr/>
          <a:lstStyle/>
          <a:p>
            <a:pPr eaLnBrk="1" hangingPunct="1"/>
            <a:r>
              <a:rPr lang="ru-RU" altLang="uk-UA" sz="5400" i="1"/>
              <a:t>«Ум и сердце человечье были Гением моим»</a:t>
            </a: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2095500" y="-1143000"/>
            <a:ext cx="8229600" cy="1143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8196" name="Содержимое 17" descr="державин1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265363" y="357188"/>
            <a:ext cx="3687762" cy="5649912"/>
          </a:xfrm>
        </p:spPr>
      </p:pic>
    </p:spTree>
    <p:extLst>
      <p:ext uri="{BB962C8B-B14F-4D97-AF65-F5344CB8AC3E}">
        <p14:creationId xmlns:p14="http://schemas.microsoft.com/office/powerpoint/2010/main" xmlns="" val="16626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5"/>
          <p:cNvSpPr>
            <a:spLocks noGrp="1"/>
          </p:cNvSpPr>
          <p:nvPr>
            <p:ph idx="1"/>
          </p:nvPr>
        </p:nvSpPr>
        <p:spPr>
          <a:xfrm>
            <a:off x="1981200" y="357188"/>
            <a:ext cx="8229600" cy="5649912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ru-RU" altLang="uk-UA" sz="3600" b="1" i="1">
                <a:latin typeface="Constantia" panose="02030602050306030303" pitchFamily="18" charset="0"/>
              </a:rPr>
              <a:t>    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ru-RU" altLang="uk-UA" sz="3600" b="1" i="1">
                <a:latin typeface="Constantia" panose="02030602050306030303" pitchFamily="18" charset="0"/>
              </a:rPr>
              <a:t>      Я крайня степень вещества;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ru-RU" altLang="uk-UA" sz="3600" b="1" i="1">
                <a:latin typeface="Constantia" panose="02030602050306030303" pitchFamily="18" charset="0"/>
              </a:rPr>
              <a:t>      Я средоточие живущих,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ru-RU" altLang="uk-UA" sz="3600" b="1" i="1">
                <a:latin typeface="Constantia" panose="02030602050306030303" pitchFamily="18" charset="0"/>
              </a:rPr>
              <a:t>      Черта начальна  Божества.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ru-RU" altLang="uk-UA" sz="3600" b="1" i="1">
                <a:latin typeface="Constantia" panose="02030602050306030303" pitchFamily="18" charset="0"/>
              </a:rPr>
              <a:t>      Я телом в прахе истлеваю,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ru-RU" altLang="uk-UA" sz="3600" b="1" i="1">
                <a:latin typeface="Constantia" panose="02030602050306030303" pitchFamily="18" charset="0"/>
              </a:rPr>
              <a:t>      Умом громам повелеваю,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ru-RU" altLang="uk-UA" sz="3600" b="1" i="1">
                <a:latin typeface="Constantia" panose="02030602050306030303" pitchFamily="18" charset="0"/>
              </a:rPr>
              <a:t>      Я царь – я раб – я червь – я Бог!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81200" y="-428625"/>
            <a:ext cx="8229600" cy="428625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0058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Содержимое 5"/>
          <p:cNvSpPr>
            <a:spLocks noGrp="1"/>
          </p:cNvSpPr>
          <p:nvPr>
            <p:ph type="subTitle" idx="1"/>
          </p:nvPr>
        </p:nvSpPr>
        <p:spPr>
          <a:xfrm>
            <a:off x="1704622" y="714374"/>
            <a:ext cx="9381067" cy="50542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altLang="uk-UA" sz="2500" dirty="0"/>
              <a:t>Знаменитый поэт, государственный человек и общественный деятель второй половины 18 и первой четверти 19 столетия </a:t>
            </a:r>
          </a:p>
          <a:p>
            <a:pPr>
              <a:lnSpc>
                <a:spcPct val="90000"/>
              </a:lnSpc>
            </a:pPr>
            <a:r>
              <a:rPr lang="ru-RU" altLang="uk-UA" sz="2500" dirty="0"/>
              <a:t>Предок его, татарский мурза Багрим, в </a:t>
            </a:r>
            <a:r>
              <a:rPr lang="ru-RU" altLang="uk-UA" sz="2500" dirty="0" smtClean="0"/>
              <a:t>ХV столетии</a:t>
            </a:r>
            <a:r>
              <a:rPr lang="ru-RU" altLang="uk-UA" sz="2500" dirty="0"/>
              <a:t>, в княжение Василия Васильевича Темного, выехал из Большой Орды на службу к великому князю, был крещен и получил при этом имя </a:t>
            </a:r>
            <a:r>
              <a:rPr lang="ru-RU" altLang="uk-UA" sz="2500" dirty="0" smtClean="0"/>
              <a:t>Ильи.</a:t>
            </a:r>
          </a:p>
          <a:p>
            <a:pPr>
              <a:lnSpc>
                <a:spcPct val="90000"/>
              </a:lnSpc>
            </a:pPr>
            <a:r>
              <a:rPr lang="ru-RU" altLang="uk-UA" sz="2500" dirty="0" smtClean="0"/>
              <a:t>У </a:t>
            </a:r>
            <a:r>
              <a:rPr lang="ru-RU" altLang="uk-UA" sz="2500" dirty="0"/>
              <a:t>одного из сыновей его, Димитрия, был сын Держава, начавший службу в Казани. От него и пошел род </a:t>
            </a:r>
            <a:r>
              <a:rPr lang="ru-RU" altLang="uk-UA" sz="2500" u="sng" dirty="0"/>
              <a:t>Державин</a:t>
            </a:r>
            <a:r>
              <a:rPr lang="ru-RU" altLang="uk-UA" sz="2500" dirty="0"/>
              <a:t>ых, служивших «по городу Казани», почему они и называются в актах Казанцами..</a:t>
            </a:r>
          </a:p>
        </p:txBody>
      </p:sp>
    </p:spTree>
    <p:extLst>
      <p:ext uri="{BB962C8B-B14F-4D97-AF65-F5344CB8AC3E}">
        <p14:creationId xmlns:p14="http://schemas.microsoft.com/office/powerpoint/2010/main" xmlns="" val="26076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1"/>
          <p:cNvSpPr>
            <a:spLocks noGrp="1"/>
          </p:cNvSpPr>
          <p:nvPr>
            <p:ph idx="1"/>
          </p:nvPr>
        </p:nvSpPr>
        <p:spPr>
          <a:xfrm>
            <a:off x="1981200" y="571501"/>
            <a:ext cx="8229600" cy="5572125"/>
          </a:xfrm>
        </p:spPr>
        <p:txBody>
          <a:bodyPr/>
          <a:lstStyle/>
          <a:p>
            <a:pPr eaLnBrk="1" hangingPunct="1"/>
            <a:r>
              <a:rPr lang="ru-RU" altLang="uk-UA" sz="3200"/>
              <a:t>3-го июля 1743 г. родился Гавриил Романович. Родиной его, по его собственным словам, была Казань, хотя существует предание, что он родился в 40 верстах от Казани, в Кармачах, либо Сокурах. Кроме Гавриила, у его родителей были еще дети: сын, умерший в юных годах, и дочь, скончавшаяся вскоре после рождения.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-928688"/>
            <a:ext cx="8229600" cy="71438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0022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524000" y="714376"/>
            <a:ext cx="9121422" cy="6143624"/>
          </a:xfrm>
        </p:spPr>
        <p:txBody>
          <a:bodyPr>
            <a:normAutofit lnSpcReduction="10000"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ru-RU" sz="2200" dirty="0" smtClean="0"/>
              <a:t>Под руководством матери, женщины, едва умевшей читать, но умной и заботливой, которая понимала цену образования, Гавриил </a:t>
            </a:r>
            <a:r>
              <a:rPr lang="ru-RU" sz="2200" u="sng" dirty="0" smtClean="0"/>
              <a:t>Романович</a:t>
            </a:r>
            <a:r>
              <a:rPr lang="ru-RU" sz="2200" dirty="0" smtClean="0"/>
              <a:t> уже на пятом году выучился читать. 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200" dirty="0" smtClean="0"/>
              <a:t>В ноябре 1754 года отец </a:t>
            </a:r>
            <a:r>
              <a:rPr lang="ru-RU" sz="2200" u="sng" dirty="0" smtClean="0"/>
              <a:t>Державин</a:t>
            </a:r>
            <a:r>
              <a:rPr lang="ru-RU" sz="2200" dirty="0" smtClean="0"/>
              <a:t>а скончался, оставив семью почти без всяких средств: вдова его не в состоянии была заплатить даже 15 руб. долга, оставшегося после мужа. Сверх того у нее на руках очутилась тяжба с соседом из-за клочка родовой собственности, причинявшая семье много горя. Фёкла Андреевна принуждена была выносить хлопоты и унижения, посещая с детьми судей, от которых ничего не добившись, не раз возвращалась домой в слезах. Эти ранние примеры людской несправедливости и людского жестокосердия столь сильно запали во впечатлительную и восприимчивую душу Гавриила </a:t>
            </a:r>
            <a:r>
              <a:rPr lang="ru-RU" sz="2200" u="sng" dirty="0" smtClean="0"/>
              <a:t>Романович</a:t>
            </a:r>
            <a:r>
              <a:rPr lang="ru-RU" sz="2200" dirty="0" smtClean="0"/>
              <a:t>а, что он во всю свою жизнь никогда не мог смотреть равнодушно ни на какую несправедливость, особенно на притеснение вдов и сирот.</a:t>
            </a:r>
          </a:p>
          <a:p>
            <a:pPr marL="365760" indent="-256032"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57232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                 Детство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437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36889" y="714376"/>
            <a:ext cx="9652000" cy="6143624"/>
          </a:xfrm>
        </p:spPr>
        <p:txBody>
          <a:bodyPr>
            <a:normAutofit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ru-RU" sz="2400" dirty="0" smtClean="0"/>
              <a:t>Домашнее образование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400" dirty="0" smtClean="0"/>
              <a:t>1759-1762 – Казанская гимназия. Незаурядные способности к музыке, рисованию, поэзии. </a:t>
            </a:r>
          </a:p>
          <a:p>
            <a:pPr marL="365760" indent="-256032">
              <a:buNone/>
              <a:defRPr/>
            </a:pPr>
            <a:r>
              <a:rPr lang="ru-RU" sz="2400" dirty="0" smtClean="0"/>
              <a:t>   «Недостаток мой исповедую в том, что я был воспитан в то время и в тех пределах империи, когда и куда не проникали еще в полной мере просвещение наук не только на умы народа, но и на то состояние, к которому принадлежу. Нас научали тогда: вере — без катехизиса, языкам — без грамматики, числам и измерению — без доказательств, музыке — без нот и тому подобное. Книг, кроме духовных, почти никаких не читали, откуда бы можно было почерпнуть глубокие и обширные сведения» (соч. </a:t>
            </a:r>
            <a:r>
              <a:rPr lang="ru-RU" sz="2400" u="sng" dirty="0" smtClean="0"/>
              <a:t>Державин</a:t>
            </a:r>
            <a:r>
              <a:rPr lang="ru-RU" sz="2400" dirty="0" smtClean="0"/>
              <a:t>а, </a:t>
            </a:r>
            <a:r>
              <a:rPr lang="ru-RU" sz="2400" dirty="0" err="1" smtClean="0"/>
              <a:t>Академич</a:t>
            </a:r>
            <a:r>
              <a:rPr lang="ru-RU" sz="2400" dirty="0" smtClean="0"/>
              <a:t>. изд. VII, 629—630).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10800000" flipV="1">
            <a:off x="1981200" y="0"/>
            <a:ext cx="8229600" cy="7143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                    Учеба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78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3050"/>
            <a:ext cx="8229600" cy="727058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                Служба</a:t>
            </a:r>
            <a:endParaRPr lang="ru-RU" dirty="0"/>
          </a:p>
        </p:txBody>
      </p:sp>
      <p:sp>
        <p:nvSpPr>
          <p:cNvPr id="14340" name="Текст 5"/>
          <p:cNvSpPr>
            <a:spLocks noGrp="1"/>
          </p:cNvSpPr>
          <p:nvPr>
            <p:ph type="body" sz="half" idx="3"/>
          </p:nvPr>
        </p:nvSpPr>
        <p:spPr>
          <a:xfrm>
            <a:off x="6169026" y="5410200"/>
            <a:ext cx="4041775" cy="7620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uk-UA" smtClean="0"/>
              <a:t>Не умел я притворяться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978400" y="1000124"/>
            <a:ext cx="6637867" cy="5344231"/>
          </a:xfrm>
        </p:spPr>
        <p:txBody>
          <a:bodyPr>
            <a:normAutofit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ru-RU" dirty="0" smtClean="0"/>
              <a:t>1762г. – Преображенский полк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dirty="0" smtClean="0"/>
              <a:t>1777г. –перевод на </a:t>
            </a:r>
            <a:r>
              <a:rPr lang="ru-RU" dirty="0" err="1" smtClean="0"/>
              <a:t>стат-скую</a:t>
            </a:r>
            <a:r>
              <a:rPr lang="ru-RU" dirty="0" smtClean="0"/>
              <a:t> службу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dirty="0" smtClean="0"/>
              <a:t>1783г.- губернатор </a:t>
            </a:r>
            <a:r>
              <a:rPr lang="ru-RU" dirty="0" err="1" smtClean="0"/>
              <a:t>Оло-нецкой</a:t>
            </a:r>
            <a:r>
              <a:rPr lang="ru-RU" dirty="0" smtClean="0"/>
              <a:t> губернии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dirty="0" smtClean="0"/>
              <a:t>1785г. – губернатор </a:t>
            </a:r>
            <a:r>
              <a:rPr lang="ru-RU" dirty="0" err="1" smtClean="0"/>
              <a:t>Там-бовской</a:t>
            </a:r>
            <a:r>
              <a:rPr lang="ru-RU" dirty="0" smtClean="0"/>
              <a:t> губернии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dirty="0" smtClean="0"/>
              <a:t>1791г. – статс-секретарь  </a:t>
            </a:r>
            <a:r>
              <a:rPr lang="ru-RU" dirty="0" err="1" smtClean="0"/>
              <a:t>имп</a:t>
            </a:r>
            <a:r>
              <a:rPr lang="ru-RU" dirty="0" smtClean="0"/>
              <a:t>. Екатерины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dirty="0" smtClean="0"/>
              <a:t>1798-1803 – «служба у двух государей</a:t>
            </a:r>
          </a:p>
          <a:p>
            <a:pPr marL="365760" indent="-256032">
              <a:buFont typeface="Wingdings 3"/>
              <a:buChar char=""/>
              <a:defRPr/>
            </a:pPr>
            <a:endParaRPr lang="ru-RU" dirty="0" smtClean="0"/>
          </a:p>
        </p:txBody>
      </p:sp>
      <p:pic>
        <p:nvPicPr>
          <p:cNvPr id="8" name="Содержимое 14" descr="державин2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975456" y="1158154"/>
            <a:ext cx="3363638" cy="4386280"/>
          </a:xfrm>
          <a:ln w="190500" cap="sq">
            <a:solidFill>
              <a:srgbClr val="C8C6BD"/>
            </a:solidFill>
            <a:prstDash val="solid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184137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6"/>
          <p:cNvSpPr>
            <a:spLocks noGrp="1"/>
          </p:cNvSpPr>
          <p:nvPr>
            <p:ph idx="1"/>
          </p:nvPr>
        </p:nvSpPr>
        <p:spPr>
          <a:xfrm>
            <a:off x="2658533" y="1591734"/>
            <a:ext cx="8483600" cy="4555420"/>
          </a:xfrm>
        </p:spPr>
        <p:txBody>
          <a:bodyPr/>
          <a:lstStyle/>
          <a:p>
            <a:pPr eaLnBrk="1" hangingPunct="1"/>
            <a:r>
              <a:rPr lang="ru-RU" altLang="uk-UA" sz="2400" dirty="0" smtClean="0"/>
              <a:t>Стихотворение- исповедь пожилого человека, прошедшего нелегкий жизненный путь</a:t>
            </a:r>
          </a:p>
          <a:p>
            <a:pPr eaLnBrk="1" hangingPunct="1"/>
            <a:r>
              <a:rPr lang="ru-RU" altLang="uk-UA" sz="2400" dirty="0" smtClean="0"/>
              <a:t>Своеобразие  стиля - в соединении «высокого» и «низкого». Развитие реалистического языка</a:t>
            </a:r>
          </a:p>
          <a:p>
            <a:pPr eaLnBrk="1" hangingPunct="1"/>
            <a:r>
              <a:rPr lang="ru-RU" altLang="uk-UA" sz="2400" dirty="0" smtClean="0"/>
              <a:t>В стихотворении отражается логика христианского понимания человека «как образа и подобия Божьего»</a:t>
            </a:r>
          </a:p>
          <a:p>
            <a:pPr eaLnBrk="1" hangingPunct="1"/>
            <a:r>
              <a:rPr lang="ru-RU" altLang="uk-UA" sz="2400" dirty="0" smtClean="0"/>
              <a:t>Осознание избранности и греховности Человека : «Брось, мудрец! На гроб мой камень, Если ты не человек.»</a:t>
            </a:r>
          </a:p>
          <a:p>
            <a:pPr eaLnBrk="1" hangingPunct="1"/>
            <a:endParaRPr lang="ru-RU" altLang="uk-UA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500042"/>
            <a:ext cx="8229600" cy="71438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             «Признание»</a:t>
            </a:r>
            <a:br>
              <a:rPr lang="ru-RU" dirty="0" smtClean="0"/>
            </a:br>
            <a:r>
              <a:rPr lang="ru-RU" dirty="0" smtClean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215272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661</Words>
  <Application>Microsoft Office PowerPoint</Application>
  <PresentationFormat>Произвольный</PresentationFormat>
  <Paragraphs>44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Легкий дым</vt:lpstr>
      <vt:lpstr>Из русской литературы XVII века Г.Р. Державин «Признание », «На птичку», «Река времен в своём стремлении »  Смирнова М.С. Учитель русского языка и литературы ГБОУ Лицей № 554 </vt:lpstr>
      <vt:lpstr>Слайд 2</vt:lpstr>
      <vt:lpstr>Слайд 3</vt:lpstr>
      <vt:lpstr>Слайд 4</vt:lpstr>
      <vt:lpstr>Слайд 5</vt:lpstr>
      <vt:lpstr>                 Детство</vt:lpstr>
      <vt:lpstr>                    Учеба</vt:lpstr>
      <vt:lpstr>                Служба</vt:lpstr>
      <vt:lpstr>             «Признание»         </vt:lpstr>
      <vt:lpstr>«Река времен в своем                                                                   стремленьи…»</vt:lpstr>
      <vt:lpstr>Спасибо за работу на уроке!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русской литературы XVII века Г.Р. Державин «Признание », «На птичку», «Река времен в своём стремлении »</dc:title>
  <dc:creator>Мария Смирнова</dc:creator>
  <cp:lastModifiedBy>554</cp:lastModifiedBy>
  <cp:revision>2</cp:revision>
  <dcterms:created xsi:type="dcterms:W3CDTF">2014-10-05T22:01:26Z</dcterms:created>
  <dcterms:modified xsi:type="dcterms:W3CDTF">2014-12-01T16:02:46Z</dcterms:modified>
</cp:coreProperties>
</file>