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58" r:id="rId3"/>
    <p:sldId id="260" r:id="rId4"/>
    <p:sldId id="278" r:id="rId5"/>
    <p:sldId id="279" r:id="rId6"/>
    <p:sldId id="280" r:id="rId7"/>
    <p:sldId id="261" r:id="rId8"/>
    <p:sldId id="263" r:id="rId9"/>
    <p:sldId id="267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66FFCC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56946-94BE-41BD-8274-15A660930B1B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AA9A0-91BC-4CBF-BAA0-33173CF84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8F448-EAB0-4646-9999-A50A7CB10D4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8EAF7-DEFB-488B-A99C-2F084B4AA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8F448-EAB0-4646-9999-A50A7CB10D4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8EAF7-DEFB-488B-A99C-2F084B4AA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8F448-EAB0-4646-9999-A50A7CB10D4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8EAF7-DEFB-488B-A99C-2F084B4AA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8F448-EAB0-4646-9999-A50A7CB10D4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8EAF7-DEFB-488B-A99C-2F084B4AA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8F448-EAB0-4646-9999-A50A7CB10D4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8EAF7-DEFB-488B-A99C-2F084B4AA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8F448-EAB0-4646-9999-A50A7CB10D4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8EAF7-DEFB-488B-A99C-2F084B4AA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8F448-EAB0-4646-9999-A50A7CB10D4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8EAF7-DEFB-488B-A99C-2F084B4AA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8F448-EAB0-4646-9999-A50A7CB10D4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8EAF7-DEFB-488B-A99C-2F084B4AA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8F448-EAB0-4646-9999-A50A7CB10D4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8EAF7-DEFB-488B-A99C-2F084B4AA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8F448-EAB0-4646-9999-A50A7CB10D4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8EAF7-DEFB-488B-A99C-2F084B4AA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8F448-EAB0-4646-9999-A50A7CB10D4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8EAF7-DEFB-488B-A99C-2F084B4AA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68F448-EAB0-4646-9999-A50A7CB10D4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78EAF7-DEFB-488B-A99C-2F084B4AA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029.radikal.ru/0805/18/430aec6ef2af.pn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etodsovet.su/load/klass_ruk/scen_prazd_sch/quot_vypusknoj_vecher_quot/141-1-0-1295" TargetMode="External"/><Relationship Id="rId3" Type="http://schemas.openxmlformats.org/officeDocument/2006/relationships/hyperlink" Target="http://metodsovet.su/load/liter/vnekl_rab/quot_radi_zhizni_na_zemle_quot/73-1-0-1259" TargetMode="External"/><Relationship Id="rId7" Type="http://schemas.openxmlformats.org/officeDocument/2006/relationships/hyperlink" Target="http://metodsovet.su/load/liter/inoe/quot_zdes_byl_ja_schastliv_quot_virtualnaja_ehkskursija_v_muzej_zapovednik_m_ju_lermontova_tarkhany/74-1-0-861" TargetMode="External"/><Relationship Id="rId2" Type="http://schemas.openxmlformats.org/officeDocument/2006/relationships/hyperlink" Target="http://metodsovet.su/load/biol_ekol/vnekl_rab/quot_zemlja_nash_obshhij_dom_quot/105-1-0-108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etodsovet.su/load/russ_yaz/vnekl_rab/konkurs_znatokov_russkogo_jazyka/67-1-0-860" TargetMode="External"/><Relationship Id="rId5" Type="http://schemas.openxmlformats.org/officeDocument/2006/relationships/hyperlink" Target="http://metodsovet.su/load/russ_yaz/vnekl_rab/quot_puteshestvie_v_stranu_quot_fonetika_quot/67-1-0-988" TargetMode="External"/><Relationship Id="rId10" Type="http://schemas.openxmlformats.org/officeDocument/2006/relationships/hyperlink" Target="http://www.it-n.ru/board.aspx?cat_no=178373&amp;tmpl=Thread&amp;BoardId=181927&amp;ThreadId=217798" TargetMode="External"/><Relationship Id="rId4" Type="http://schemas.openxmlformats.org/officeDocument/2006/relationships/hyperlink" Target="http://metodsovet.su/load/liter/vnekl_rab/igra_trenazher_po_literature_quot_skazki_a_s_pushkina_quot/73-1-0-1063" TargetMode="External"/><Relationship Id="rId9" Type="http://schemas.openxmlformats.org/officeDocument/2006/relationships/hyperlink" Target="http://www.it-n.ru/board.aspx?cat_no=138962&amp;tmpl=Thread&amp;BoardId=141770&amp;ThreadId=15550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фотки\Фото\последний звонок 2008-09\DSCN0311.JPG"/>
          <p:cNvPicPr>
            <a:picLocks noChangeAspect="1" noChangeArrowheads="1"/>
          </p:cNvPicPr>
          <p:nvPr/>
        </p:nvPicPr>
        <p:blipFill>
          <a:blip r:embed="rId2" cstate="email">
            <a:lum bright="30000" contrast="-20000"/>
          </a:blip>
          <a:srcRect/>
          <a:stretch>
            <a:fillRect/>
          </a:stretch>
        </p:blipFill>
        <p:spPr bwMode="auto">
          <a:xfrm>
            <a:off x="1142976" y="428604"/>
            <a:ext cx="8001024" cy="6000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57356" y="357166"/>
            <a:ext cx="65722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МОУ «Средняя   общеобразовательная школа п.Заволжский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Пугачёвского района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Саратовской области» 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Monotype Corsiva" pitchFamily="66" charset="0"/>
              </a:rPr>
              <a:t>Портфолио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val 3"/>
          <p:cNvSpPr>
            <a:spLocks noChangeArrowheads="1"/>
          </p:cNvSpPr>
          <p:nvPr/>
        </p:nvSpPr>
        <p:spPr bwMode="gray">
          <a:xfrm>
            <a:off x="3428992" y="2500306"/>
            <a:ext cx="1990734" cy="1976445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gray">
          <a:xfrm flipH="1">
            <a:off x="3714744" y="3857628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8964612" cy="9271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педагогические принципы: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14547" y="928671"/>
            <a:ext cx="1571636" cy="1714512"/>
            <a:chOff x="2064" y="1008"/>
            <a:chExt cx="722" cy="872"/>
          </a:xfrm>
        </p:grpSpPr>
        <p:sp>
          <p:nvSpPr>
            <p:cNvPr id="14517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4531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532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  <p:pic>
            <p:nvPicPr>
              <p:cNvPr id="14533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4541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542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543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544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</p:grp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537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538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539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540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527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528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529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530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523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524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525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526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</p:grpSp>
        </p:grpSp>
        <p:sp>
          <p:nvSpPr>
            <p:cNvPr id="14520" name="Rectangle 39"/>
            <p:cNvSpPr>
              <a:spLocks noChangeArrowheads="1"/>
            </p:cNvSpPr>
            <p:nvPr/>
          </p:nvSpPr>
          <p:spPr bwMode="gray">
            <a:xfrm>
              <a:off x="2373" y="1272"/>
              <a:ext cx="1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1000100" y="2643182"/>
            <a:ext cx="1619273" cy="1857388"/>
            <a:chOff x="2064" y="1008"/>
            <a:chExt cx="722" cy="872"/>
          </a:xfrm>
        </p:grpSpPr>
        <p:sp>
          <p:nvSpPr>
            <p:cNvPr id="14489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4503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504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  <p:pic>
            <p:nvPicPr>
              <p:cNvPr id="14505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4513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514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515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516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</p:grpSp>
            <p:grpSp>
              <p:nvGrpSpPr>
                <p:cNvPr id="1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509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510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511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512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</p:grpSp>
          </p:grp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499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500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501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502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</p:grpSp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495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96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97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98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</p:grpSp>
        </p:grpSp>
        <p:sp>
          <p:nvSpPr>
            <p:cNvPr id="14492" name="Rectangle 68"/>
            <p:cNvSpPr>
              <a:spLocks noChangeArrowheads="1"/>
            </p:cNvSpPr>
            <p:nvPr/>
          </p:nvSpPr>
          <p:spPr bwMode="gray">
            <a:xfrm>
              <a:off x="2373" y="1272"/>
              <a:ext cx="1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1785918" y="4367217"/>
            <a:ext cx="2374920" cy="2490783"/>
            <a:chOff x="2064" y="1008"/>
            <a:chExt cx="722" cy="872"/>
          </a:xfrm>
        </p:grpSpPr>
        <p:sp>
          <p:nvSpPr>
            <p:cNvPr id="14461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4475" name="Picture 72" descr="circuler_1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76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  <p:pic>
            <p:nvPicPr>
              <p:cNvPr id="14477" name="Picture 74" descr="light_shadow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1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4485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86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87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88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</p:grpSp>
            <p:grpSp>
              <p:nvGrpSpPr>
                <p:cNvPr id="22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481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82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83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84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</p:grpSp>
          </p:grpSp>
        </p:grpSp>
        <p:grpSp>
          <p:nvGrpSpPr>
            <p:cNvPr id="2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4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471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72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73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74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</p:grpSp>
          <p:grpSp>
            <p:nvGrpSpPr>
              <p:cNvPr id="25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46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6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6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7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</p:grpSp>
        </p:grpSp>
        <p:sp>
          <p:nvSpPr>
            <p:cNvPr id="14464" name="Rectangle 97"/>
            <p:cNvSpPr>
              <a:spLocks noChangeArrowheads="1"/>
            </p:cNvSpPr>
            <p:nvPr/>
          </p:nvSpPr>
          <p:spPr bwMode="gray">
            <a:xfrm>
              <a:off x="2373" y="1272"/>
              <a:ext cx="1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98"/>
          <p:cNvGrpSpPr>
            <a:grpSpLocks/>
          </p:cNvGrpSpPr>
          <p:nvPr/>
        </p:nvGrpSpPr>
        <p:grpSpPr bwMode="auto">
          <a:xfrm>
            <a:off x="6500826" y="2928934"/>
            <a:ext cx="1851044" cy="2074874"/>
            <a:chOff x="2064" y="1008"/>
            <a:chExt cx="722" cy="872"/>
          </a:xfrm>
        </p:grpSpPr>
        <p:sp>
          <p:nvSpPr>
            <p:cNvPr id="14433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grpSp>
          <p:nvGrpSpPr>
            <p:cNvPr id="27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4447" name="Picture 101" descr="circuler_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48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  <p:pic>
            <p:nvPicPr>
              <p:cNvPr id="14449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8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9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4457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58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59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60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</p:grpSp>
            <p:grpSp>
              <p:nvGrpSpPr>
                <p:cNvPr id="30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453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54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55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56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</p:grpSp>
          </p:grpSp>
        </p:grpSp>
        <p:grpSp>
          <p:nvGrpSpPr>
            <p:cNvPr id="31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4336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443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44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45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46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</p:grpSp>
          <p:grpSp>
            <p:nvGrpSpPr>
              <p:cNvPr id="14337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439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40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41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42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</p:grpSp>
        </p:grpSp>
        <p:sp>
          <p:nvSpPr>
            <p:cNvPr id="14436" name="Rectangle 126"/>
            <p:cNvSpPr>
              <a:spLocks noChangeArrowheads="1"/>
            </p:cNvSpPr>
            <p:nvPr/>
          </p:nvSpPr>
          <p:spPr bwMode="gray">
            <a:xfrm>
              <a:off x="2373" y="1272"/>
              <a:ext cx="1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4346" name="Group 127"/>
          <p:cNvGrpSpPr>
            <a:grpSpLocks/>
          </p:cNvGrpSpPr>
          <p:nvPr/>
        </p:nvGrpSpPr>
        <p:grpSpPr bwMode="auto">
          <a:xfrm>
            <a:off x="5181600" y="1142984"/>
            <a:ext cx="1890730" cy="2071702"/>
            <a:chOff x="2064" y="1008"/>
            <a:chExt cx="722" cy="872"/>
          </a:xfrm>
        </p:grpSpPr>
        <p:sp>
          <p:nvSpPr>
            <p:cNvPr id="14405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grpSp>
          <p:nvGrpSpPr>
            <p:cNvPr id="14347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4419" name="Picture 130" descr="circuler_1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20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  <p:pic>
            <p:nvPicPr>
              <p:cNvPr id="14421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348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4349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442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3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3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3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</p:grpSp>
            <p:grpSp>
              <p:nvGrpSpPr>
                <p:cNvPr id="14350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425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26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27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428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</p:grpSp>
          </p:grpSp>
        </p:grpSp>
        <p:grpSp>
          <p:nvGrpSpPr>
            <p:cNvPr id="14351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4352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415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16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17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18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</p:grpSp>
          <p:grpSp>
            <p:nvGrpSpPr>
              <p:cNvPr id="14358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411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12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13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14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</p:grpSp>
        </p:grpSp>
        <p:sp>
          <p:nvSpPr>
            <p:cNvPr id="14408" name="Rectangle 155"/>
            <p:cNvSpPr>
              <a:spLocks noChangeArrowheads="1"/>
            </p:cNvSpPr>
            <p:nvPr/>
          </p:nvSpPr>
          <p:spPr bwMode="gray">
            <a:xfrm>
              <a:off x="2373" y="1272"/>
              <a:ext cx="1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4363" name="Group 156"/>
          <p:cNvGrpSpPr>
            <a:grpSpLocks/>
          </p:cNvGrpSpPr>
          <p:nvPr/>
        </p:nvGrpSpPr>
        <p:grpSpPr bwMode="auto">
          <a:xfrm rot="4976862" flipH="1">
            <a:off x="4240980" y="3264601"/>
            <a:ext cx="673100" cy="647700"/>
            <a:chOff x="1944" y="1111"/>
            <a:chExt cx="204" cy="196"/>
          </a:xfrm>
        </p:grpSpPr>
        <p:pic>
          <p:nvPicPr>
            <p:cNvPr id="14390" name="Picture 157" descr="circuler_1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22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/>
            </a:p>
          </p:txBody>
        </p:sp>
        <p:grpSp>
          <p:nvGrpSpPr>
            <p:cNvPr id="14364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4366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401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02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03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04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</p:grpSp>
          <p:grpSp>
            <p:nvGrpSpPr>
              <p:cNvPr id="14367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397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398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399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400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</p:grpSp>
        </p:grpSp>
        <p:sp>
          <p:nvSpPr>
            <p:cNvPr id="14393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 b="0"/>
            </a:p>
          </p:txBody>
        </p:sp>
        <p:pic>
          <p:nvPicPr>
            <p:cNvPr id="14394" name="Picture 171" descr="light_shadow1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54" name="AutoShape 173"/>
          <p:cNvSpPr>
            <a:spLocks/>
          </p:cNvSpPr>
          <p:nvPr/>
        </p:nvSpPr>
        <p:spPr bwMode="auto">
          <a:xfrm>
            <a:off x="6156325" y="4581525"/>
            <a:ext cx="2016125" cy="819150"/>
          </a:xfrm>
          <a:prstGeom prst="accentCallout2">
            <a:avLst>
              <a:gd name="adj1" fmla="val 13954"/>
              <a:gd name="adj2" fmla="val -3778"/>
              <a:gd name="adj3" fmla="val 13954"/>
              <a:gd name="adj4" fmla="val -3778"/>
              <a:gd name="adj5" fmla="val 51356"/>
              <a:gd name="adj6" fmla="val -47009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diamond" w="med" len="med"/>
          </a:ln>
        </p:spPr>
        <p:txBody>
          <a:bodyPr anchor="ctr"/>
          <a:lstStyle/>
          <a:p>
            <a:pPr eaLnBrk="0" hangingPunct="0"/>
            <a:endParaRPr lang="ru-RU" sz="2400" i="1">
              <a:solidFill>
                <a:srgbClr val="B08200"/>
              </a:solidFill>
            </a:endParaRPr>
          </a:p>
        </p:txBody>
      </p:sp>
      <p:grpSp>
        <p:nvGrpSpPr>
          <p:cNvPr id="14379" name="Group 179"/>
          <p:cNvGrpSpPr>
            <a:grpSpLocks/>
          </p:cNvGrpSpPr>
          <p:nvPr/>
        </p:nvGrpSpPr>
        <p:grpSpPr bwMode="auto">
          <a:xfrm>
            <a:off x="4572000" y="4643446"/>
            <a:ext cx="2000264" cy="2357454"/>
            <a:chOff x="2064" y="1008"/>
            <a:chExt cx="722" cy="872"/>
          </a:xfrm>
        </p:grpSpPr>
        <p:sp>
          <p:nvSpPr>
            <p:cNvPr id="14362" name="Oval 18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grpSp>
          <p:nvGrpSpPr>
            <p:cNvPr id="14380" name="Group 18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4376" name="Picture 182" descr="circuler_1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77" name="Oval 18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0000FF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  <p:pic>
            <p:nvPicPr>
              <p:cNvPr id="14378" name="Picture 184" descr="light_shadow1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381" name="Group 18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4391" name="Group 18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4386" name="AutoShape 18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387" name="AutoShape 18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388" name="AutoShape 18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389" name="AutoShape 19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</p:grpSp>
            <p:grpSp>
              <p:nvGrpSpPr>
                <p:cNvPr id="14392" name="Group 19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382" name="AutoShape 19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383" name="AutoShape 19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384" name="AutoShape 19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  <p:sp>
                <p:nvSpPr>
                  <p:cNvPr id="14385" name="AutoShape 19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0"/>
                  </a:p>
                </p:txBody>
              </p:sp>
            </p:grpSp>
          </p:grpSp>
        </p:grpSp>
        <p:grpSp>
          <p:nvGrpSpPr>
            <p:cNvPr id="14395" name="Group 19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4396" name="Group 19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372" name="AutoShape 19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373" name="AutoShape 19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374" name="AutoShape 20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375" name="AutoShape 20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</p:grpSp>
          <p:grpSp>
            <p:nvGrpSpPr>
              <p:cNvPr id="14406" name="Group 20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368" name="AutoShape 20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369" name="AutoShape 20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370" name="AutoShape 20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  <p:sp>
              <p:nvSpPr>
                <p:cNvPr id="14371" name="AutoShape 20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0"/>
                </a:p>
              </p:txBody>
            </p:sp>
          </p:grpSp>
        </p:grpSp>
        <p:sp>
          <p:nvSpPr>
            <p:cNvPr id="14365" name="Rectangle 207"/>
            <p:cNvSpPr>
              <a:spLocks noChangeArrowheads="1"/>
            </p:cNvSpPr>
            <p:nvPr/>
          </p:nvSpPr>
          <p:spPr bwMode="gray">
            <a:xfrm>
              <a:off x="2373" y="1272"/>
              <a:ext cx="1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600">
                <a:solidFill>
                  <a:srgbClr val="000000"/>
                </a:solidFill>
              </a:endParaRPr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2571736" y="1285860"/>
            <a:ext cx="1178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уникален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285852" y="2928934"/>
            <a:ext cx="1164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Протяни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руку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помощи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2214546" y="4786322"/>
            <a:ext cx="1606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вынуждай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чувствовать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неравенство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357818" y="1571612"/>
            <a:ext cx="1578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– это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растущий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858016" y="3500438"/>
            <a:ext cx="112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Доверяй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5000628" y="5000636"/>
            <a:ext cx="1306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ситуацию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успеха.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Улыбайся!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6" name="Прямая соединительная линия 215"/>
          <p:cNvCxnSpPr>
            <a:stCxn id="14489" idx="6"/>
          </p:cNvCxnSpPr>
          <p:nvPr/>
        </p:nvCxnSpPr>
        <p:spPr>
          <a:xfrm>
            <a:off x="2619373" y="3417449"/>
            <a:ext cx="1666875" cy="225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>
            <a:endCxn id="14394" idx="1"/>
          </p:cNvCxnSpPr>
          <p:nvPr/>
        </p:nvCxnSpPr>
        <p:spPr>
          <a:xfrm>
            <a:off x="3286116" y="2285992"/>
            <a:ext cx="1206923" cy="1044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>
            <a:stCxn id="14420" idx="3"/>
            <a:endCxn id="14394" idx="0"/>
          </p:cNvCxnSpPr>
          <p:nvPr/>
        </p:nvCxnSpPr>
        <p:spPr>
          <a:xfrm rot="5400000">
            <a:off x="4734347" y="2595605"/>
            <a:ext cx="776523" cy="754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>
            <a:endCxn id="62622" idx="0"/>
          </p:cNvCxnSpPr>
          <p:nvPr/>
        </p:nvCxnSpPr>
        <p:spPr>
          <a:xfrm rot="10800000">
            <a:off x="4855282" y="3545778"/>
            <a:ext cx="1716982" cy="383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>
            <a:stCxn id="62622" idx="6"/>
            <a:endCxn id="14378" idx="0"/>
          </p:cNvCxnSpPr>
          <p:nvPr/>
        </p:nvCxnSpPr>
        <p:spPr>
          <a:xfrm rot="16200000" flipH="1">
            <a:off x="4515392" y="3956803"/>
            <a:ext cx="918679" cy="7329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10" grpId="0"/>
      <p:bldP spid="211" grpId="0"/>
      <p:bldP spid="212" grpId="0"/>
      <p:bldP spid="213" grpId="0"/>
      <p:bldP spid="2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00298" y="285728"/>
            <a:ext cx="3857652" cy="92869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классом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1571612"/>
            <a:ext cx="2000264" cy="78581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1571612"/>
            <a:ext cx="2000264" cy="78581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Групповая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1571612"/>
            <a:ext cx="2000264" cy="78581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Коллективная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714620"/>
            <a:ext cx="1928826" cy="3786214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 с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психологом.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творчества.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рисунков,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газет.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714620"/>
            <a:ext cx="2357454" cy="3786214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Диагностические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тесты.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Дежурство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классу.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Литературные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Спортивные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соревнования.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2786058"/>
            <a:ext cx="2571768" cy="3786214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Благотворительные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акции.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час.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Дни здоровья.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знаний.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Трудовые десанты.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>
            <a:stCxn id="3" idx="3"/>
          </p:cNvCxnSpPr>
          <p:nvPr/>
        </p:nvCxnSpPr>
        <p:spPr>
          <a:xfrm rot="5400000">
            <a:off x="2357576" y="863950"/>
            <a:ext cx="493194" cy="922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" idx="4"/>
            <a:endCxn id="5" idx="0"/>
          </p:cNvCxnSpPr>
          <p:nvPr/>
        </p:nvCxnSpPr>
        <p:spPr>
          <a:xfrm rot="16200000" flipH="1">
            <a:off x="4286248" y="1357298"/>
            <a:ext cx="357190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" idx="5"/>
            <a:endCxn id="6" idx="0"/>
          </p:cNvCxnSpPr>
          <p:nvPr/>
        </p:nvCxnSpPr>
        <p:spPr>
          <a:xfrm rot="16200000" flipH="1">
            <a:off x="6257511" y="613917"/>
            <a:ext cx="493194" cy="14221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2"/>
            <a:endCxn id="8" idx="0"/>
          </p:cNvCxnSpPr>
          <p:nvPr/>
        </p:nvCxnSpPr>
        <p:spPr>
          <a:xfrm rot="16200000" flipH="1">
            <a:off x="1910934" y="2518165"/>
            <a:ext cx="357190" cy="35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2"/>
            <a:endCxn id="9" idx="0"/>
          </p:cNvCxnSpPr>
          <p:nvPr/>
        </p:nvCxnSpPr>
        <p:spPr>
          <a:xfrm rot="16200000" flipH="1">
            <a:off x="4339826" y="2518165"/>
            <a:ext cx="357190" cy="35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2"/>
          </p:cNvCxnSpPr>
          <p:nvPr/>
        </p:nvCxnSpPr>
        <p:spPr>
          <a:xfrm rot="5400000">
            <a:off x="7000892" y="2571744"/>
            <a:ext cx="428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85720" y="2928934"/>
            <a:ext cx="8572560" cy="865188"/>
            <a:chOff x="657" y="1162"/>
            <a:chExt cx="4323" cy="860"/>
          </a:xfrm>
        </p:grpSpPr>
        <p:sp>
          <p:nvSpPr>
            <p:cNvPr id="17458" name="AutoShape 27"/>
            <p:cNvSpPr>
              <a:spLocks noChangeArrowheads="1"/>
            </p:cNvSpPr>
            <p:nvPr/>
          </p:nvSpPr>
          <p:spPr bwMode="gray">
            <a:xfrm>
              <a:off x="2109" y="1253"/>
              <a:ext cx="2871" cy="648"/>
            </a:xfrm>
            <a:prstGeom prst="roundRect">
              <a:avLst>
                <a:gd name="adj" fmla="val 11505"/>
              </a:avLst>
            </a:prstGeom>
            <a:solidFill>
              <a:srgbClr val="FF33CC"/>
            </a:solidFill>
            <a:ln w="6350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657" y="1162"/>
              <a:ext cx="1446" cy="860"/>
              <a:chOff x="471" y="272"/>
              <a:chExt cx="1161" cy="1539"/>
            </a:xfrm>
          </p:grpSpPr>
          <p:sp>
            <p:nvSpPr>
              <p:cNvPr id="17461" name="Oval 29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solidFill>
                <a:srgbClr val="FF33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  <p:sp>
            <p:nvSpPr>
              <p:cNvPr id="17462" name="AutoShape 30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solidFill>
                <a:srgbClr val="FF33CC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</p:grpSp>
        <p:sp>
          <p:nvSpPr>
            <p:cNvPr id="17460" name="AutoShape 31"/>
            <p:cNvSpPr>
              <a:spLocks noChangeArrowheads="1"/>
            </p:cNvSpPr>
            <p:nvPr/>
          </p:nvSpPr>
          <p:spPr bwMode="gray">
            <a:xfrm>
              <a:off x="2109" y="1480"/>
              <a:ext cx="304" cy="240"/>
            </a:xfrm>
            <a:prstGeom prst="rightArrow">
              <a:avLst>
                <a:gd name="adj1" fmla="val 50000"/>
                <a:gd name="adj2" fmla="val 52778"/>
              </a:avLst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14282" y="5286388"/>
            <a:ext cx="8715405" cy="1008062"/>
            <a:chOff x="657" y="1162"/>
            <a:chExt cx="4671" cy="860"/>
          </a:xfrm>
        </p:grpSpPr>
        <p:sp>
          <p:nvSpPr>
            <p:cNvPr id="106529" name="AutoShape 33"/>
            <p:cNvSpPr>
              <a:spLocks noChangeArrowheads="1"/>
            </p:cNvSpPr>
            <p:nvPr/>
          </p:nvSpPr>
          <p:spPr bwMode="gray">
            <a:xfrm>
              <a:off x="2227" y="1253"/>
              <a:ext cx="3101" cy="649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/>
            </a:p>
          </p:txBody>
        </p: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657" y="1162"/>
              <a:ext cx="1569" cy="860"/>
              <a:chOff x="471" y="272"/>
              <a:chExt cx="1260" cy="1539"/>
            </a:xfrm>
          </p:grpSpPr>
          <p:sp>
            <p:nvSpPr>
              <p:cNvPr id="17456" name="Oval 35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  <p:sp>
            <p:nvSpPr>
              <p:cNvPr id="106532" name="AutoShape 36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258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b="0"/>
              </a:p>
            </p:txBody>
          </p:sp>
        </p:grpSp>
        <p:sp>
          <p:nvSpPr>
            <p:cNvPr id="17455" name="AutoShape 37"/>
            <p:cNvSpPr>
              <a:spLocks noChangeArrowheads="1"/>
            </p:cNvSpPr>
            <p:nvPr/>
          </p:nvSpPr>
          <p:spPr bwMode="gray">
            <a:xfrm>
              <a:off x="2109" y="1480"/>
              <a:ext cx="304" cy="240"/>
            </a:xfrm>
            <a:prstGeom prst="rightArrow">
              <a:avLst>
                <a:gd name="adj1" fmla="val 50000"/>
                <a:gd name="adj2" fmla="val 52778"/>
              </a:avLst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5720" y="2143116"/>
            <a:ext cx="8572560" cy="1000132"/>
            <a:chOff x="657" y="1162"/>
            <a:chExt cx="4323" cy="860"/>
          </a:xfrm>
          <a:solidFill>
            <a:srgbClr val="FFFF99"/>
          </a:solidFill>
        </p:grpSpPr>
        <p:sp>
          <p:nvSpPr>
            <p:cNvPr id="17448" name="AutoShape 39"/>
            <p:cNvSpPr>
              <a:spLocks noChangeArrowheads="1"/>
            </p:cNvSpPr>
            <p:nvPr/>
          </p:nvSpPr>
          <p:spPr bwMode="gray">
            <a:xfrm>
              <a:off x="2109" y="1253"/>
              <a:ext cx="2871" cy="648"/>
            </a:xfrm>
            <a:prstGeom prst="roundRect">
              <a:avLst>
                <a:gd name="adj" fmla="val 11505"/>
              </a:avLst>
            </a:prstGeom>
            <a:grpFill/>
            <a:ln w="6350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657" y="1162"/>
              <a:ext cx="1446" cy="860"/>
              <a:chOff x="471" y="272"/>
              <a:chExt cx="1161" cy="1539"/>
            </a:xfrm>
            <a:grpFill/>
          </p:grpSpPr>
          <p:sp>
            <p:nvSpPr>
              <p:cNvPr id="17451" name="Oval 41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  <p:sp>
            <p:nvSpPr>
              <p:cNvPr id="17452" name="AutoShape 42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</p:grpSp>
        <p:sp>
          <p:nvSpPr>
            <p:cNvPr id="17450" name="AutoShape 43"/>
            <p:cNvSpPr>
              <a:spLocks noChangeArrowheads="1"/>
            </p:cNvSpPr>
            <p:nvPr/>
          </p:nvSpPr>
          <p:spPr bwMode="gray">
            <a:xfrm>
              <a:off x="2109" y="1480"/>
              <a:ext cx="304" cy="240"/>
            </a:xfrm>
            <a:prstGeom prst="rightArrow">
              <a:avLst>
                <a:gd name="adj1" fmla="val 50000"/>
                <a:gd name="adj2" fmla="val 52778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214282" y="3643314"/>
            <a:ext cx="8714610" cy="1008063"/>
            <a:chOff x="657" y="1162"/>
            <a:chExt cx="4594" cy="860"/>
          </a:xfrm>
        </p:grpSpPr>
        <p:sp>
          <p:nvSpPr>
            <p:cNvPr id="17443" name="AutoShape 45"/>
            <p:cNvSpPr>
              <a:spLocks noChangeArrowheads="1"/>
            </p:cNvSpPr>
            <p:nvPr/>
          </p:nvSpPr>
          <p:spPr bwMode="gray">
            <a:xfrm>
              <a:off x="2201" y="1253"/>
              <a:ext cx="3050" cy="648"/>
            </a:xfrm>
            <a:prstGeom prst="roundRect">
              <a:avLst>
                <a:gd name="adj" fmla="val 11505"/>
              </a:avLst>
            </a:prstGeom>
            <a:solidFill>
              <a:srgbClr val="45B560"/>
            </a:solidFill>
            <a:ln w="6350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657" y="1162"/>
              <a:ext cx="1544" cy="860"/>
              <a:chOff x="471" y="272"/>
              <a:chExt cx="1240" cy="1539"/>
            </a:xfrm>
          </p:grpSpPr>
          <p:sp>
            <p:nvSpPr>
              <p:cNvPr id="17446" name="Oval 47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solidFill>
                <a:srgbClr val="008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  <p:sp>
            <p:nvSpPr>
              <p:cNvPr id="17447" name="AutoShape 48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238" cy="1539"/>
              </a:xfrm>
              <a:prstGeom prst="can">
                <a:avLst>
                  <a:gd name="adj" fmla="val 33197"/>
                </a:avLst>
              </a:prstGeom>
              <a:solidFill>
                <a:srgbClr val="0066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</p:grp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14282" y="4429132"/>
            <a:ext cx="8715404" cy="1079500"/>
            <a:chOff x="657" y="1162"/>
            <a:chExt cx="4671" cy="860"/>
          </a:xfrm>
        </p:grpSpPr>
        <p:sp>
          <p:nvSpPr>
            <p:cNvPr id="17438" name="AutoShape 51"/>
            <p:cNvSpPr>
              <a:spLocks noChangeArrowheads="1"/>
            </p:cNvSpPr>
            <p:nvPr/>
          </p:nvSpPr>
          <p:spPr bwMode="gray">
            <a:xfrm>
              <a:off x="2227" y="1253"/>
              <a:ext cx="3101" cy="648"/>
            </a:xfrm>
            <a:prstGeom prst="roundRect">
              <a:avLst>
                <a:gd name="adj" fmla="val 11505"/>
              </a:avLst>
            </a:prstGeom>
            <a:solidFill>
              <a:srgbClr val="3366FF"/>
            </a:solidFill>
            <a:ln w="6350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657" y="1162"/>
              <a:ext cx="1569" cy="860"/>
              <a:chOff x="471" y="272"/>
              <a:chExt cx="1260" cy="1539"/>
            </a:xfrm>
          </p:grpSpPr>
          <p:sp>
            <p:nvSpPr>
              <p:cNvPr id="17441" name="Oval 53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  <p:sp>
            <p:nvSpPr>
              <p:cNvPr id="17442" name="AutoShape 54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258" cy="1539"/>
              </a:xfrm>
              <a:prstGeom prst="can">
                <a:avLst>
                  <a:gd name="adj" fmla="val 33197"/>
                </a:avLst>
              </a:prstGeom>
              <a:solidFill>
                <a:srgbClr val="0000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</p:grpSp>
        <p:sp>
          <p:nvSpPr>
            <p:cNvPr id="17440" name="AutoShape 55"/>
            <p:cNvSpPr>
              <a:spLocks noChangeArrowheads="1"/>
            </p:cNvSpPr>
            <p:nvPr/>
          </p:nvSpPr>
          <p:spPr bwMode="gray">
            <a:xfrm>
              <a:off x="2109" y="1480"/>
              <a:ext cx="304" cy="240"/>
            </a:xfrm>
            <a:prstGeom prst="rightArrow">
              <a:avLst>
                <a:gd name="adj1" fmla="val 50000"/>
                <a:gd name="adj2" fmla="val 52778"/>
              </a:avLst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</p:grp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285720" y="1357298"/>
            <a:ext cx="8501122" cy="960437"/>
            <a:chOff x="657" y="1162"/>
            <a:chExt cx="4323" cy="860"/>
          </a:xfrm>
          <a:solidFill>
            <a:srgbClr val="92D050"/>
          </a:solidFill>
        </p:grpSpPr>
        <p:sp>
          <p:nvSpPr>
            <p:cNvPr id="17433" name="AutoShape 57"/>
            <p:cNvSpPr>
              <a:spLocks noChangeArrowheads="1"/>
            </p:cNvSpPr>
            <p:nvPr/>
          </p:nvSpPr>
          <p:spPr bwMode="gray">
            <a:xfrm>
              <a:off x="2109" y="1253"/>
              <a:ext cx="2871" cy="648"/>
            </a:xfrm>
            <a:prstGeom prst="roundRect">
              <a:avLst>
                <a:gd name="adj" fmla="val 11505"/>
              </a:avLst>
            </a:prstGeom>
            <a:grpFill/>
            <a:ln w="6350" algn="ctr">
              <a:solidFill>
                <a:srgbClr val="FF00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grpSp>
          <p:nvGrpSpPr>
            <p:cNvPr id="13" name="Group 58"/>
            <p:cNvGrpSpPr>
              <a:grpSpLocks/>
            </p:cNvGrpSpPr>
            <p:nvPr/>
          </p:nvGrpSpPr>
          <p:grpSpPr bwMode="auto">
            <a:xfrm>
              <a:off x="657" y="1162"/>
              <a:ext cx="1446" cy="860"/>
              <a:chOff x="471" y="272"/>
              <a:chExt cx="1161" cy="1539"/>
            </a:xfrm>
            <a:grpFill/>
          </p:grpSpPr>
          <p:sp>
            <p:nvSpPr>
              <p:cNvPr id="17436" name="Oval 59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  <p:sp>
            <p:nvSpPr>
              <p:cNvPr id="17437" name="AutoShape 60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p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0"/>
              </a:p>
            </p:txBody>
          </p:sp>
        </p:grpSp>
        <p:sp>
          <p:nvSpPr>
            <p:cNvPr id="17435" name="AutoShape 61"/>
            <p:cNvSpPr>
              <a:spLocks noChangeArrowheads="1"/>
            </p:cNvSpPr>
            <p:nvPr/>
          </p:nvSpPr>
          <p:spPr bwMode="gray">
            <a:xfrm>
              <a:off x="2109" y="1480"/>
              <a:ext cx="304" cy="240"/>
            </a:xfrm>
            <a:prstGeom prst="rightArrow">
              <a:avLst>
                <a:gd name="adj1" fmla="val 50000"/>
                <a:gd name="adj2" fmla="val 52778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</p:grpSp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работы</a:t>
            </a:r>
          </a:p>
        </p:txBody>
      </p:sp>
      <p:sp>
        <p:nvSpPr>
          <p:cNvPr id="17417" name="Text Box 63"/>
          <p:cNvSpPr txBox="1">
            <a:spLocks noChangeArrowheads="1"/>
          </p:cNvSpPr>
          <p:nvPr/>
        </p:nvSpPr>
        <p:spPr bwMode="invGray">
          <a:xfrm>
            <a:off x="900113" y="2276475"/>
            <a:ext cx="1871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0"/>
          </a:p>
        </p:txBody>
      </p:sp>
      <p:sp>
        <p:nvSpPr>
          <p:cNvPr id="17418" name="Rectangle 64"/>
          <p:cNvSpPr>
            <a:spLocks noChangeArrowheads="1"/>
          </p:cNvSpPr>
          <p:nvPr/>
        </p:nvSpPr>
        <p:spPr bwMode="invGray">
          <a:xfrm>
            <a:off x="714348" y="1714488"/>
            <a:ext cx="20161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 жизни</a:t>
            </a:r>
          </a:p>
        </p:txBody>
      </p:sp>
      <p:sp>
        <p:nvSpPr>
          <p:cNvPr id="17419" name="Rectangle 65"/>
          <p:cNvSpPr>
            <a:spLocks noChangeArrowheads="1"/>
          </p:cNvSpPr>
          <p:nvPr/>
        </p:nvSpPr>
        <p:spPr bwMode="invGray">
          <a:xfrm>
            <a:off x="3428992" y="1571612"/>
            <a:ext cx="47529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положительного отношения к труду, уважительного отношения к закону.</a:t>
            </a:r>
          </a:p>
        </p:txBody>
      </p:sp>
      <p:sp>
        <p:nvSpPr>
          <p:cNvPr id="17422" name="AutoShape 86"/>
          <p:cNvSpPr>
            <a:spLocks noChangeArrowheads="1"/>
          </p:cNvSpPr>
          <p:nvPr/>
        </p:nvSpPr>
        <p:spPr bwMode="gray">
          <a:xfrm>
            <a:off x="2857488" y="1714488"/>
            <a:ext cx="554038" cy="285752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7423" name="Rectangle 87"/>
          <p:cNvSpPr>
            <a:spLocks noChangeArrowheads="1"/>
          </p:cNvSpPr>
          <p:nvPr/>
        </p:nvSpPr>
        <p:spPr bwMode="invGray">
          <a:xfrm>
            <a:off x="500034" y="2428868"/>
            <a:ext cx="23444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Общение и культура</a:t>
            </a:r>
          </a:p>
        </p:txBody>
      </p:sp>
      <p:sp>
        <p:nvSpPr>
          <p:cNvPr id="17424" name="Rectangle 88"/>
          <p:cNvSpPr>
            <a:spLocks noChangeArrowheads="1"/>
          </p:cNvSpPr>
          <p:nvPr/>
        </p:nvSpPr>
        <p:spPr bwMode="invGray">
          <a:xfrm>
            <a:off x="3500430" y="2214554"/>
            <a:ext cx="547211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творческой активности, формирование общечеловеческих норм морали.</a:t>
            </a:r>
          </a:p>
        </p:txBody>
      </p:sp>
      <p:sp>
        <p:nvSpPr>
          <p:cNvPr id="17425" name="Rectangle 89"/>
          <p:cNvSpPr>
            <a:spLocks noChangeArrowheads="1"/>
          </p:cNvSpPr>
          <p:nvPr/>
        </p:nvSpPr>
        <p:spPr bwMode="invGray">
          <a:xfrm>
            <a:off x="500034" y="3214686"/>
            <a:ext cx="2447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край</a:t>
            </a:r>
          </a:p>
        </p:txBody>
      </p:sp>
      <p:sp>
        <p:nvSpPr>
          <p:cNvPr id="17426" name="Rectangle 90"/>
          <p:cNvSpPr>
            <a:spLocks noChangeArrowheads="1"/>
          </p:cNvSpPr>
          <p:nvPr/>
        </p:nvSpPr>
        <p:spPr bwMode="invGray">
          <a:xfrm>
            <a:off x="3428960" y="3071810"/>
            <a:ext cx="571504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сознательного отношения к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поселка,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области, страны, к природе родного края.</a:t>
            </a:r>
          </a:p>
        </p:txBody>
      </p:sp>
      <p:sp>
        <p:nvSpPr>
          <p:cNvPr id="17427" name="Rectangle 91"/>
          <p:cNvSpPr>
            <a:spLocks noChangeArrowheads="1"/>
          </p:cNvSpPr>
          <p:nvPr/>
        </p:nvSpPr>
        <p:spPr bwMode="invGray">
          <a:xfrm>
            <a:off x="428596" y="4000504"/>
            <a:ext cx="25923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</a:p>
        </p:txBody>
      </p:sp>
      <p:sp>
        <p:nvSpPr>
          <p:cNvPr id="17428" name="Rectangle 92"/>
          <p:cNvSpPr>
            <a:spLocks noChangeArrowheads="1"/>
          </p:cNvSpPr>
          <p:nvPr/>
        </p:nvSpPr>
        <p:spPr bwMode="invGray">
          <a:xfrm>
            <a:off x="3492500" y="3786190"/>
            <a:ext cx="56515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физической культуры, воспитание потребности в здоровом образе жизни.</a:t>
            </a:r>
          </a:p>
        </p:txBody>
      </p:sp>
      <p:sp>
        <p:nvSpPr>
          <p:cNvPr id="17429" name="Rectangle 93"/>
          <p:cNvSpPr>
            <a:spLocks noChangeArrowheads="1"/>
          </p:cNvSpPr>
          <p:nvPr/>
        </p:nvSpPr>
        <p:spPr bwMode="invGray">
          <a:xfrm>
            <a:off x="428596" y="4786322"/>
            <a:ext cx="25923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Учение</a:t>
            </a:r>
          </a:p>
        </p:txBody>
      </p:sp>
      <p:sp>
        <p:nvSpPr>
          <p:cNvPr id="17430" name="Rectangle 94"/>
          <p:cNvSpPr>
            <a:spLocks noChangeArrowheads="1"/>
          </p:cNvSpPr>
          <p:nvPr/>
        </p:nvSpPr>
        <p:spPr bwMode="invGray">
          <a:xfrm>
            <a:off x="3500430" y="4643446"/>
            <a:ext cx="53292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уважительного отношения к учёбе, развитие умственных способностей учащихся</a:t>
            </a:r>
          </a:p>
        </p:txBody>
      </p:sp>
      <p:sp>
        <p:nvSpPr>
          <p:cNvPr id="17431" name="Rectangle 95"/>
          <p:cNvSpPr>
            <a:spLocks noChangeArrowheads="1"/>
          </p:cNvSpPr>
          <p:nvPr/>
        </p:nvSpPr>
        <p:spPr bwMode="invGray">
          <a:xfrm>
            <a:off x="500034" y="5715016"/>
            <a:ext cx="2520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</a:t>
            </a:r>
          </a:p>
        </p:txBody>
      </p:sp>
      <p:sp>
        <p:nvSpPr>
          <p:cNvPr id="17432" name="Rectangle 96"/>
          <p:cNvSpPr>
            <a:spLocks noChangeArrowheads="1"/>
          </p:cNvSpPr>
          <p:nvPr/>
        </p:nvSpPr>
        <p:spPr bwMode="invGray">
          <a:xfrm>
            <a:off x="3500430" y="5429264"/>
            <a:ext cx="5314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и развитие природных задатков учащихся, их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способностей</a:t>
            </a:r>
          </a:p>
        </p:txBody>
      </p:sp>
      <p:sp>
        <p:nvSpPr>
          <p:cNvPr id="55" name="AutoShape 86"/>
          <p:cNvSpPr>
            <a:spLocks noChangeArrowheads="1"/>
          </p:cNvSpPr>
          <p:nvPr/>
        </p:nvSpPr>
        <p:spPr bwMode="gray">
          <a:xfrm>
            <a:off x="3000364" y="2500306"/>
            <a:ext cx="554038" cy="285752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56" name="AutoShape 86"/>
          <p:cNvSpPr>
            <a:spLocks noChangeArrowheads="1"/>
          </p:cNvSpPr>
          <p:nvPr/>
        </p:nvSpPr>
        <p:spPr bwMode="gray">
          <a:xfrm>
            <a:off x="2928926" y="3214686"/>
            <a:ext cx="554038" cy="285752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57" name="AutoShape 86"/>
          <p:cNvSpPr>
            <a:spLocks noChangeArrowheads="1"/>
          </p:cNvSpPr>
          <p:nvPr/>
        </p:nvSpPr>
        <p:spPr bwMode="gray">
          <a:xfrm>
            <a:off x="2928926" y="4000504"/>
            <a:ext cx="554038" cy="285752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63"/>
          <p:cNvSpPr txBox="1">
            <a:spLocks noChangeArrowheads="1"/>
          </p:cNvSpPr>
          <p:nvPr/>
        </p:nvSpPr>
        <p:spPr bwMode="invGray">
          <a:xfrm>
            <a:off x="900113" y="2276475"/>
            <a:ext cx="1871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0"/>
          </a:p>
        </p:txBody>
      </p:sp>
      <p:sp>
        <p:nvSpPr>
          <p:cNvPr id="58" name="Заголовок 57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0715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 мои учащиеся активно участвуют в школьных, районных, областных и всероссийских  конкурсах, олимпиадах, где занимают призовые места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000108"/>
          <a:ext cx="8143900" cy="559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3929090"/>
                <a:gridCol w="1500198"/>
                <a:gridCol w="17859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конкурса, олимпиады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2008-2009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Фестиваль исследовательских и творческих работ учащихся «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Портфолио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2009-2010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сочинений «подвиг советского народа в Великой Отечественной войне 1941-1945 годов»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Грамота, 2 место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детских рисунков, посвященном Году учителя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Детский литературный конкурс «Истории победы»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 , 3 место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по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детского рисунка «Наследники великой победы»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KID OLIMP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творческая олимпиада - номинация  «Естественные науки»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Международный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победителя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Детский литературный конкурс «Школа сегодня, завтра»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Грамота, 2 место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Дистанционная игра-конкурс «По тропинке знаний в Страну наук»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краеведческих презентаций «Моя Россия. Великое в малом»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Литературный конкурс «Сказки мудрого космоса»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Грамота, 2 место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Дистанционный конкурс «В Пушкинском царстве, в сказочном государстве»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Диплом, 3 место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Научно-практическая конференция «Шаг в будущее»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Грамота, 3 место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63"/>
          <p:cNvSpPr txBox="1">
            <a:spLocks noChangeArrowheads="1"/>
          </p:cNvSpPr>
          <p:nvPr/>
        </p:nvSpPr>
        <p:spPr bwMode="invGray">
          <a:xfrm>
            <a:off x="900113" y="2276475"/>
            <a:ext cx="1871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0"/>
          </a:p>
        </p:txBody>
      </p:sp>
      <p:sp>
        <p:nvSpPr>
          <p:cNvPr id="58" name="Заголовок 57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весело живем!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6883" y="903727"/>
            <a:ext cx="3786214" cy="283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1443205">
            <a:off x="1292068" y="952982"/>
            <a:ext cx="212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 8 марта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фотки\8 марта 5-6класс\DSCN3070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5524507" y="0"/>
            <a:ext cx="3619493" cy="210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10306" y="94829"/>
            <a:ext cx="319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Игра «Примерь костюмчик»</a:t>
            </a:r>
            <a:endParaRPr lang="ru-RU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D:\фотки\день дублера\DSCN2864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1142976" y="3643314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42976" y="3714752"/>
            <a:ext cx="353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Готовимся к конкурсу рисунков</a:t>
            </a:r>
            <a:endParaRPr lang="ru-RU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D:\фотки\день учителя 2011\DSCN3914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5572132" y="2000240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715008" y="2071678"/>
            <a:ext cx="161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учителя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D:\фотки\нов год 5 класс\сейчас мы вам споем....JPG"/>
          <p:cNvPicPr>
            <a:picLocks noChangeAspect="1" noChangeArrowheads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>
            <a:off x="5572132" y="4286256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929322" y="4286256"/>
            <a:ext cx="249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Новогодние частушки</a:t>
            </a:r>
            <a:endParaRPr lang="ru-RU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63"/>
          <p:cNvSpPr txBox="1">
            <a:spLocks noChangeArrowheads="1"/>
          </p:cNvSpPr>
          <p:nvPr/>
        </p:nvSpPr>
        <p:spPr bwMode="invGray">
          <a:xfrm>
            <a:off x="900113" y="2276475"/>
            <a:ext cx="1871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0"/>
          </a:p>
        </p:txBody>
      </p:sp>
      <p:sp>
        <p:nvSpPr>
          <p:cNvPr id="58" name="Заголовок 57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5715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 заниматься спортом!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фотки\день учителя 2011\DSCN38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857232"/>
            <a:ext cx="7500958" cy="56257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857232"/>
            <a:ext cx="314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Кросс «Золотая осень»- 2011</a:t>
            </a:r>
            <a:endParaRPr lang="ru-RU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фотки\фотки\мои неугомонные пятиклассники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14678" y="0"/>
            <a:ext cx="221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защиты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фотки\фотки\5 класс с цыганкам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0"/>
            <a:ext cx="300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Турпоход «В гостях у леса»</a:t>
            </a:r>
            <a:endParaRPr lang="ru-RU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63"/>
          <p:cNvSpPr txBox="1">
            <a:spLocks noChangeArrowheads="1"/>
          </p:cNvSpPr>
          <p:nvPr/>
        </p:nvSpPr>
        <p:spPr bwMode="invGray">
          <a:xfrm>
            <a:off x="900113" y="2276475"/>
            <a:ext cx="1871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0"/>
          </a:p>
        </p:txBody>
      </p:sp>
      <p:sp>
        <p:nvSpPr>
          <p:cNvPr id="58" name="Заголовок 57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221457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деятельность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Работая в школе, активно участвую в творческой самодеятельности при ДК поселка, в спортивных соревнованиях среди учителей, разрабатываю  сценарии общешкольных мероприятий, новогодних праздников, творческих конкурсов для учащихся, родителей;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фотки\фотки\после соревнован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928802"/>
            <a:ext cx="6286512" cy="47148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185736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Районный учительский кросс «Золотая осень»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фотки\Фото\фотки\новый год 2011\Изображение 12934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6622"/>
            <a:ext cx="9144000" cy="65847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375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Новый год для старшеклассников</a:t>
            </a:r>
            <a:endParaRPr lang="ru-RU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63"/>
          <p:cNvSpPr txBox="1">
            <a:spLocks noChangeArrowheads="1"/>
          </p:cNvSpPr>
          <p:nvPr/>
        </p:nvSpPr>
        <p:spPr bwMode="invGray">
          <a:xfrm>
            <a:off x="900113" y="2276475"/>
            <a:ext cx="1871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0"/>
          </a:p>
        </p:txBody>
      </p:sp>
      <p:sp>
        <p:nvSpPr>
          <p:cNvPr id="58" name="Заголовок 57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7858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Каждый год провожу с детьми экологические акции, трудовые десанты.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фотки\Фото\турслет2009-2010\DSCN06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0847" y="1088136"/>
            <a:ext cx="7312181" cy="5484136"/>
          </a:xfrm>
          <a:prstGeom prst="rect">
            <a:avLst/>
          </a:prstGeom>
          <a:noFill/>
        </p:spPr>
      </p:pic>
      <p:pic>
        <p:nvPicPr>
          <p:cNvPr id="8195" name="Picture 3" descr="D:\фотки\Фото\турслет2009-2010\DSCN06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D:\фотки\день учителя 2011\DSCN38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7" name="Picture 5" descr="D:\фотки\день учителя 2011\DSCN38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00100" y="214290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http://i029.radikal.ru/0805/18/430aec6ef2af.png</a:t>
            </a:r>
            <a:r>
              <a:rPr lang="ru-RU" sz="1400" dirty="0" smtClean="0"/>
              <a:t> фото на слайде №2</a:t>
            </a:r>
          </a:p>
          <a:p>
            <a:endParaRPr lang="ru-RU" sz="1400" dirty="0" smtClean="0"/>
          </a:p>
          <a:p>
            <a:r>
              <a:rPr lang="ru-RU" sz="1400" dirty="0" smtClean="0"/>
              <a:t>Фотографии из личного архива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85728"/>
            <a:ext cx="4862996" cy="63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727" y="1000109"/>
            <a:ext cx="35719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Ушакова Ольга Владимировна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учитель русского языка и литературы, зам.директора по ВР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20 лет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квалификационная категория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Мое педагогическое кредо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-«Учитель, подготовь ученика, у которого сможешь научиться сам»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500042"/>
            <a:ext cx="2879655" cy="342902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Высшее. Саратовский педагог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ический институт  им.К.Федина , 1991год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квалификации: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040" y="1928802"/>
          <a:ext cx="8143960" cy="482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41"/>
                <a:gridCol w="2262211"/>
                <a:gridCol w="1357327"/>
                <a:gridCol w="1357327"/>
                <a:gridCol w="1357327"/>
                <a:gridCol w="1357327"/>
              </a:tblGrid>
              <a:tr h="473082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Название курса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Год прохождения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Учреждение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Кол-во часов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свид-ва</a:t>
                      </a:r>
                      <a:endParaRPr lang="ru-RU" sz="1200" dirty="0"/>
                    </a:p>
                  </a:txBody>
                  <a:tcPr/>
                </a:tc>
              </a:tr>
              <a:tr h="4556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«Теория и методика преподавания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русского языка и литературы»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СарИПКРО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573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54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«Новые информационные технологии в образовании»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СарИПКРО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1884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54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«Применение пакета свободного программного обеспечения»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НОУДПО «Институт «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АйТи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50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«Результаты оценки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здоровьесберегающей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 ОУ»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университет «Первое сентября»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101805148-15001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50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«Инновационные педагогические технологии в условиях введения ФГОС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СарИПКРО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1831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767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«Методика подготовки к ЕГЭ по русскому языку»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университет «Первое сентября»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101-805-148/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13-005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7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Модераторство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как способ повышения конкурентоспособности ОУ»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СарИПКРО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7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«Триггеры в создании тренажера»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Портал «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Методсовет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разработки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571480"/>
          <a:ext cx="750099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3214710"/>
                <a:gridCol w="39290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материала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Размещено на …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«Земля – наш общий дом»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http://metodsovet.su/load/biol_ekol/vnekl_rab/quot_zemlja_nash_obshhij_dom_quot/105-1-0-1083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«Ради жизни на Земле»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http://metodsovet.su/load/liter/vnekl_rab/quot_radi_zhizni_na_zemle_quot/73-1-0-1259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Игра-тренажер по литературе «Сказки А.С.Пушкина»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http://metodsovet.su/load/liter/vnekl_rab/igra_trenazher_po_literature_quot_skazki_a_s_pushkina_quot/73-1-0-1063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Путешествие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страну Фонетика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http://metodsovet.su/load/russ_yaz/vnekl_rab/quot_puteshestvie_v_stranu_quot_fonetika_quot/67-1-0-988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знатоков русского языка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http://metodsovet.su/load/russ_yaz/vnekl_rab/konkurs_znatokov_russkogo_jazyka/67-1-0-860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Виртуальная экскурсия в музей-заповедник М.Ю.Лермонтова Тарханы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http://metodsovet.su/load/liter/inoe/quot_zdes_byl_ja_schastliv_quot_virtualnaja_ehkskursija_v_muzej_zapovednik_m_ju_lermontova_tarkhany/74-1-0-861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Выпускной вечер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http://metodsovet.su/load/klass_ruk/scen_prazd_sch/quot_vypusknoj_vecher_quot/141-1-0-1295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Мой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учитель.Эссе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http://www.it-n.ru/board.aspx?cat_no=138962&amp;tmpl=Thread&amp;BoardId=141770&amp;ThreadId=155509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Праздник пасхи. Светлое Христово Воскресение.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http://www.it-n.ru/board.aspx?cat_no=178373&amp;tmpl=Thread&amp;BoardId=181927&amp;ThreadId=217798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Мое участие в конкурсах и ….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571480"/>
          <a:ext cx="7500990" cy="522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4500594"/>
                <a:gridCol w="26432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 участия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Фестиваль методических разработок «Эта планета одна у людей»  (финалист)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  2011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Межмуниципальный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«Лучшая методическая разработка с использованием ИКТ»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2010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VIII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межмуниципальный фестиваль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методического творчества в рамках регионального ресурсного центра непрерывного образования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 2011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фестиваль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методических разработок «Этот праздник со слезами на глазах»  (участник)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 2011год 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фестиваль «Открытый урок»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2005-2011 года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Виртуальная Экспозиция– мастерская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мультимедийных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уроков «ВиЭксМ-2011» (финалист)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Районный семинар зам.директоров по УВР «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Межпредметная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интеграция – перспектива учебного и методического сотрудничества учителей и учащихся»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IX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Всероссийская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конференция «Преподавание информационных технологий в Российской Федерации»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фестиваль методических разработок «Звездам на встречу» (участник)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олимпиада «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PED OLIMP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номинация «Художественная фотография» (лауреат)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2285992"/>
            <a:ext cx="81439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Благодарность за организацию интеллектуальной деятельности школьников -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Всероссийского конкурса краеведческих презентаций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Россия. Великое в малом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апрель 2011г.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Благодарность за организацию интеллектуальной деятельности школьников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всероссийская дистанционная игра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тропинке знаний в страну наук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апрель 2011г.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Благодарность за организацию интеллектуальной и творческой деятельности школьников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Всероссийский дистанционный конкурс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Юный интеллектуал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2011г.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Благодарность за организацию интеллектуальной деятельности школьников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Всероссийская дистанционная игра-конкурс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Русский язык со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Смешариками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 2011г.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диплом участника энциклопедии Саратовского просвещения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Лучшие люди губернии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Сентябрь 2011г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Благодарственное письмо от Всероссийской политической партии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Единая Россия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сентябрь 2011г.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Благодарность  за подготовку доклада на Молодежный Форум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Саратовский государственный аграрный университет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им.н.И.Вавилова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открытая экспериментальная площадка для творческой молодежи Саратовской области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2011г.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57166"/>
            <a:ext cx="81439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Грамота (школьная) – за достигнутые успехи в воспитании детей и творчество в работе –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2007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Грамота(школьная) за высокие показатели качества знаний при подготовке учащихся к сдаче ЕГЭ по русскому языку 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2008год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Благодарственное письмо (дирекция Общероссийской Малой академии наук 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 будущего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за помощь в проведении открытого Российского 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Конкурса смекалки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2009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Грамота  за участие в проекте 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 знаний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август 2010г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Грамота за подготовку победителя муниципальной научно-практической конференции 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 в будущее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2010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KID OLIMP 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детская международная творческая олимпиада - Грамота олимпиады 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2010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подготовку участников команды 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Заволжане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714356"/>
            <a:ext cx="50720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</a:p>
          <a:p>
            <a:pPr fontAlgn="auto">
              <a:spcAft>
                <a:spcPts val="0"/>
              </a:spcAft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2006 года занимаюсь исследовательской деятельностью с учащимися, обучаю их написанию рефератов, научных, творческих,  исследовательских работ. Мои ученики ежегодно выступают на школьной научной конференции, районных научно-практических конференциях, занимают призовые места.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ки\Фото\102NIKON\DSCN1315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5572132" y="214290"/>
            <a:ext cx="3428992" cy="2571744"/>
          </a:xfrm>
          <a:prstGeom prst="rect">
            <a:avLst/>
          </a:prstGeom>
          <a:noFill/>
        </p:spPr>
      </p:pic>
      <p:pic>
        <p:nvPicPr>
          <p:cNvPr id="3075" name="Picture 3" descr="D:\фотки\Фото\102NIKON\DSCN13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928934"/>
            <a:ext cx="3214710" cy="3049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728" y="0"/>
            <a:ext cx="644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классного руководителя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642918"/>
            <a:ext cx="7559699" cy="482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28992" y="5500702"/>
            <a:ext cx="3140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2010 год – мой 5 класс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ов год 5 класс\Мы вместе!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2714620"/>
            <a:ext cx="2609836" cy="1957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AutoShape 3"/>
          <p:cNvSpPr>
            <a:spLocks noChangeArrowheads="1"/>
          </p:cNvSpPr>
          <p:nvPr/>
        </p:nvSpPr>
        <p:spPr bwMode="gray">
          <a:xfrm>
            <a:off x="142844" y="4429132"/>
            <a:ext cx="3240088" cy="2105025"/>
          </a:xfrm>
          <a:prstGeom prst="roundRect">
            <a:avLst>
              <a:gd name="adj" fmla="val 12699"/>
            </a:avLst>
          </a:prstGeom>
          <a:solidFill>
            <a:schemeClr val="accent6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gray">
          <a:xfrm>
            <a:off x="214282" y="4572008"/>
            <a:ext cx="3095625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ребёнка как члена общества, воспитание в нём умения жить в коллективе, считаться с мнением коллектива.</a:t>
            </a:r>
          </a:p>
          <a:p>
            <a:pPr algn="ctr" eaLnBrk="0" hangingPunct="0"/>
            <a:endParaRPr lang="en-US" sz="1400" dirty="0">
              <a:cs typeface="Arial" charset="0"/>
            </a:endParaRP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ltGray">
          <a:xfrm>
            <a:off x="214282" y="928670"/>
            <a:ext cx="3143272" cy="2428892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gray">
          <a:xfrm>
            <a:off x="428596" y="1285860"/>
            <a:ext cx="274637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ребёнок-личность. </a:t>
            </a:r>
          </a:p>
          <a:p>
            <a:pPr algn="ctr"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-воспитать личность, найти в ребёнке хорошее и поддержать в нём это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AutoShape 12"/>
          <p:cNvSpPr>
            <a:spLocks noChangeArrowheads="1"/>
          </p:cNvSpPr>
          <p:nvPr/>
        </p:nvSpPr>
        <p:spPr bwMode="gray">
          <a:xfrm>
            <a:off x="6019800" y="4419600"/>
            <a:ext cx="2873375" cy="2105025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3323" name="AutoShape 16"/>
          <p:cNvSpPr>
            <a:spLocks noChangeArrowheads="1"/>
          </p:cNvSpPr>
          <p:nvPr/>
        </p:nvSpPr>
        <p:spPr bwMode="gray">
          <a:xfrm>
            <a:off x="5929322" y="857232"/>
            <a:ext cx="3035291" cy="2228864"/>
          </a:xfrm>
          <a:prstGeom prst="roundRect">
            <a:avLst>
              <a:gd name="adj" fmla="val 12699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3325" name="Text Box 9"/>
          <p:cNvSpPr txBox="1">
            <a:spLocks noChangeArrowheads="1"/>
          </p:cNvSpPr>
          <p:nvPr/>
        </p:nvSpPr>
        <p:spPr bwMode="gray">
          <a:xfrm>
            <a:off x="6072198" y="1357298"/>
            <a:ext cx="280828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активности,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чувства долга и ответственности.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14678" y="2357430"/>
            <a:ext cx="2819400" cy="2803525"/>
            <a:chOff x="1968" y="1488"/>
            <a:chExt cx="1776" cy="1766"/>
          </a:xfrm>
        </p:grpSpPr>
        <p:sp>
          <p:nvSpPr>
            <p:cNvPr id="99349" name="AutoShape 21"/>
            <p:cNvSpPr>
              <a:spLocks noChangeArrowheads="1"/>
            </p:cNvSpPr>
            <p:nvPr/>
          </p:nvSpPr>
          <p:spPr bwMode="lt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b="0"/>
            </a:p>
          </p:txBody>
        </p:sp>
        <p:sp>
          <p:nvSpPr>
            <p:cNvPr id="99350" name="AutoShape 22"/>
            <p:cNvSpPr>
              <a:spLocks noChangeArrowheads="1"/>
            </p:cNvSpPr>
            <p:nvPr/>
          </p:nvSpPr>
          <p:spPr bwMode="lt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b="0"/>
            </a:p>
          </p:txBody>
        </p:sp>
        <p:sp>
          <p:nvSpPr>
            <p:cNvPr id="99351" name="AutoShape 23"/>
            <p:cNvSpPr>
              <a:spLocks noChangeArrowheads="1"/>
            </p:cNvSpPr>
            <p:nvPr/>
          </p:nvSpPr>
          <p:spPr bwMode="lt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b="0"/>
            </a:p>
          </p:txBody>
        </p:sp>
        <p:sp>
          <p:nvSpPr>
            <p:cNvPr id="99352" name="AutoShape 24"/>
            <p:cNvSpPr>
              <a:spLocks noChangeArrowheads="1"/>
            </p:cNvSpPr>
            <p:nvPr/>
          </p:nvSpPr>
          <p:spPr bwMode="lt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b="0"/>
            </a:p>
          </p:txBody>
        </p:sp>
      </p:grpSp>
      <p:sp>
        <p:nvSpPr>
          <p:cNvPr id="13328" name="Text Box 29"/>
          <p:cNvSpPr txBox="1">
            <a:spLocks noChangeArrowheads="1"/>
          </p:cNvSpPr>
          <p:nvPr/>
        </p:nvSpPr>
        <p:spPr bwMode="invGray">
          <a:xfrm>
            <a:off x="6156325" y="4724400"/>
            <a:ext cx="2663825" cy="173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в детях доброго отношения к родителям и своим учителям.</a:t>
            </a:r>
          </a:p>
          <a:p>
            <a:pPr algn="ctr">
              <a:spcBef>
                <a:spcPct val="50000"/>
              </a:spcBef>
            </a:pPr>
            <a:endParaRPr lang="ru-RU" b="0" dirty="0">
              <a:solidFill>
                <a:srgbClr val="171C0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6050" y="0"/>
            <a:ext cx="3309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воспитания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8" grpId="0" animBg="1"/>
      <p:bldP spid="13321" grpId="0" animBg="1"/>
      <p:bldP spid="133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456</TotalTime>
  <Words>1245</Words>
  <Application>Microsoft Office PowerPoint</Application>
  <PresentationFormat>Экран (4:3)</PresentationFormat>
  <Paragraphs>294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Мои педагогические принципы:</vt:lpstr>
      <vt:lpstr>Слайд 11</vt:lpstr>
      <vt:lpstr>Направления работы</vt:lpstr>
      <vt:lpstr>Ежегодно мои учащиеся активно участвуют в школьных, районных, областных и всероссийских  конкурсах, олимпиадах, где занимают призовые места</vt:lpstr>
      <vt:lpstr>Мы весело живем!</vt:lpstr>
      <vt:lpstr>Любим заниматься спортом!</vt:lpstr>
      <vt:lpstr>Творческая деятельность Работая в школе, активно участвую в творческой самодеятельности при ДК поселка, в спортивных соревнованиях среди учителей, разрабатываю  сценарии общешкольных мероприятий, новогодних праздников, творческих конкурсов для учащихся, родителей;   </vt:lpstr>
      <vt:lpstr>Каждый год провожу с детьми экологические акции, трудовые десанты.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zx2011</cp:lastModifiedBy>
  <cp:revision>51</cp:revision>
  <dcterms:created xsi:type="dcterms:W3CDTF">2011-02-23T10:21:48Z</dcterms:created>
  <dcterms:modified xsi:type="dcterms:W3CDTF">2011-11-01T03:54:44Z</dcterms:modified>
</cp:coreProperties>
</file>