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60" r:id="rId4"/>
    <p:sldId id="259" r:id="rId5"/>
    <p:sldId id="264" r:id="rId6"/>
    <p:sldId id="258" r:id="rId7"/>
    <p:sldId id="270" r:id="rId8"/>
    <p:sldId id="261" r:id="rId9"/>
    <p:sldId id="286" r:id="rId10"/>
    <p:sldId id="271" r:id="rId11"/>
    <p:sldId id="282" r:id="rId12"/>
    <p:sldId id="272" r:id="rId13"/>
    <p:sldId id="285" r:id="rId14"/>
    <p:sldId id="283" r:id="rId15"/>
    <p:sldId id="284" r:id="rId16"/>
    <p:sldId id="279" r:id="rId17"/>
    <p:sldId id="262" r:id="rId18"/>
    <p:sldId id="274" r:id="rId19"/>
    <p:sldId id="278" r:id="rId20"/>
    <p:sldId id="273" r:id="rId21"/>
    <p:sldId id="275" r:id="rId22"/>
    <p:sldId id="276" r:id="rId23"/>
    <p:sldId id="277" r:id="rId24"/>
    <p:sldId id="280" r:id="rId25"/>
    <p:sldId id="266" r:id="rId26"/>
    <p:sldId id="265" r:id="rId27"/>
    <p:sldId id="26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B2B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3190" autoAdjust="0"/>
  </p:normalViewPr>
  <p:slideViewPr>
    <p:cSldViewPr>
      <p:cViewPr>
        <p:scale>
          <a:sx n="70" d="100"/>
          <a:sy n="70" d="100"/>
        </p:scale>
        <p:origin x="-144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5"/>
  <c:chart>
    <c:title>
      <c:tx>
        <c:rich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Качество</a:t>
            </a:r>
            <a:r>
              <a:rPr lang="ru-RU" b="1" i="1" baseline="0" dirty="0" smtClean="0">
                <a:solidFill>
                  <a:srgbClr val="C00000"/>
                </a:solidFill>
                <a:latin typeface="Comic Sans MS" pitchFamily="66" charset="0"/>
              </a:rPr>
              <a:t> знаний за 2009-2010 </a:t>
            </a:r>
            <a:r>
              <a:rPr lang="ru-RU" b="1" i="1" baseline="0" dirty="0" err="1" smtClean="0">
                <a:solidFill>
                  <a:srgbClr val="C00000"/>
                </a:solidFill>
                <a:latin typeface="Comic Sans MS" pitchFamily="66" charset="0"/>
              </a:rPr>
              <a:t>уч.год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Лист1!$A$2:$A$14</c:f>
              <c:strCache>
                <c:ptCount val="12"/>
                <c:pt idx="0">
                  <c:v>5А</c:v>
                </c:pt>
                <c:pt idx="1">
                  <c:v>5Г</c:v>
                </c:pt>
                <c:pt idx="2">
                  <c:v>7А</c:v>
                </c:pt>
                <c:pt idx="3">
                  <c:v>7Б</c:v>
                </c:pt>
                <c:pt idx="4">
                  <c:v>7В</c:v>
                </c:pt>
                <c:pt idx="5">
                  <c:v>8А</c:v>
                </c:pt>
                <c:pt idx="6">
                  <c:v>8Б</c:v>
                </c:pt>
                <c:pt idx="7">
                  <c:v>8В</c:v>
                </c:pt>
                <c:pt idx="8">
                  <c:v>8Г</c:v>
                </c:pt>
                <c:pt idx="9">
                  <c:v>11А</c:v>
                </c:pt>
                <c:pt idx="10">
                  <c:v>11Б</c:v>
                </c:pt>
                <c:pt idx="11">
                  <c:v>11В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96</c:v>
                </c:pt>
                <c:pt idx="1">
                  <c:v>95</c:v>
                </c:pt>
                <c:pt idx="2">
                  <c:v>100</c:v>
                </c:pt>
                <c:pt idx="3">
                  <c:v>80</c:v>
                </c:pt>
                <c:pt idx="4">
                  <c:v>84</c:v>
                </c:pt>
                <c:pt idx="5">
                  <c:v>80</c:v>
                </c:pt>
                <c:pt idx="6">
                  <c:v>100</c:v>
                </c:pt>
                <c:pt idx="7">
                  <c:v>35</c:v>
                </c:pt>
                <c:pt idx="8">
                  <c:v>90</c:v>
                </c:pt>
                <c:pt idx="9">
                  <c:v>100</c:v>
                </c:pt>
                <c:pt idx="10">
                  <c:v>99</c:v>
                </c:pt>
                <c:pt idx="11" formatCode="0.00%">
                  <c:v>1</c:v>
                </c:pt>
              </c:numCache>
            </c:numRef>
          </c:val>
        </c:ser>
        <c:ser>
          <c:idx val="1"/>
          <c:order val="1"/>
          <c:cat>
            <c:strRef>
              <c:f>Лист1!$A$2:$A$14</c:f>
              <c:strCache>
                <c:ptCount val="12"/>
                <c:pt idx="0">
                  <c:v>5А</c:v>
                </c:pt>
                <c:pt idx="1">
                  <c:v>5Г</c:v>
                </c:pt>
                <c:pt idx="2">
                  <c:v>7А</c:v>
                </c:pt>
                <c:pt idx="3">
                  <c:v>7Б</c:v>
                </c:pt>
                <c:pt idx="4">
                  <c:v>7В</c:v>
                </c:pt>
                <c:pt idx="5">
                  <c:v>8А</c:v>
                </c:pt>
                <c:pt idx="6">
                  <c:v>8Б</c:v>
                </c:pt>
                <c:pt idx="7">
                  <c:v>8В</c:v>
                </c:pt>
                <c:pt idx="8">
                  <c:v>8Г</c:v>
                </c:pt>
                <c:pt idx="9">
                  <c:v>11А</c:v>
                </c:pt>
                <c:pt idx="10">
                  <c:v>11Б</c:v>
                </c:pt>
                <c:pt idx="11">
                  <c:v>11В</c:v>
                </c:pt>
              </c:strCache>
            </c:strRef>
          </c:cat>
          <c:val>
            <c:numRef>
              <c:f>Лист1!$C$2:$C$14</c:f>
            </c:numRef>
          </c:val>
        </c:ser>
        <c:ser>
          <c:idx val="2"/>
          <c:order val="2"/>
          <c:cat>
            <c:strRef>
              <c:f>Лист1!$A$2:$A$14</c:f>
              <c:strCache>
                <c:ptCount val="12"/>
                <c:pt idx="0">
                  <c:v>5А</c:v>
                </c:pt>
                <c:pt idx="1">
                  <c:v>5Г</c:v>
                </c:pt>
                <c:pt idx="2">
                  <c:v>7А</c:v>
                </c:pt>
                <c:pt idx="3">
                  <c:v>7Б</c:v>
                </c:pt>
                <c:pt idx="4">
                  <c:v>7В</c:v>
                </c:pt>
                <c:pt idx="5">
                  <c:v>8А</c:v>
                </c:pt>
                <c:pt idx="6">
                  <c:v>8Б</c:v>
                </c:pt>
                <c:pt idx="7">
                  <c:v>8В</c:v>
                </c:pt>
                <c:pt idx="8">
                  <c:v>8Г</c:v>
                </c:pt>
                <c:pt idx="9">
                  <c:v>11А</c:v>
                </c:pt>
                <c:pt idx="10">
                  <c:v>11Б</c:v>
                </c:pt>
                <c:pt idx="11">
                  <c:v>11В</c:v>
                </c:pt>
              </c:strCache>
            </c:strRef>
          </c:cat>
          <c:val>
            <c:numRef>
              <c:f>Лист1!$D$2:$D$14</c:f>
            </c:numRef>
          </c:val>
        </c:ser>
        <c:axId val="138197248"/>
        <c:axId val="91348992"/>
      </c:barChart>
      <c:catAx>
        <c:axId val="138197248"/>
        <c:scaling>
          <c:orientation val="minMax"/>
        </c:scaling>
        <c:axPos val="b"/>
        <c:numFmt formatCode="General" sourceLinked="1"/>
        <c:majorTickMark val="none"/>
        <c:tickLblPos val="nextTo"/>
        <c:crossAx val="91348992"/>
        <c:crosses val="autoZero"/>
        <c:auto val="1"/>
        <c:lblAlgn val="ctr"/>
        <c:lblOffset val="100"/>
      </c:catAx>
      <c:valAx>
        <c:axId val="913489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8197248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1"/>
  <c:chart>
    <c:title>
      <c:tx>
        <c:rich>
          <a:bodyPr/>
          <a:lstStyle/>
          <a:p>
            <a:pPr>
              <a:defRPr/>
            </a:pPr>
            <a:r>
              <a:rPr lang="ru-RU"/>
              <a:t>Качество знаний 2010 – 2011 уч.год</a:t>
            </a:r>
          </a:p>
        </c:rich>
      </c:tx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100%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  <c:pt idx="4">
                  <c:v>9А</c:v>
                </c:pt>
                <c:pt idx="5">
                  <c:v>9Б</c:v>
                </c:pt>
                <c:pt idx="6">
                  <c:v>9В</c:v>
                </c:pt>
                <c:pt idx="7">
                  <c:v>9Г</c:v>
                </c:pt>
                <c:pt idx="8">
                  <c:v>5Б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 formatCode="0.00%">
                  <c:v>0.84600000000000009</c:v>
                </c:pt>
                <c:pt idx="1">
                  <c:v>0.60000000000000009</c:v>
                </c:pt>
                <c:pt idx="2">
                  <c:v>0.72000000000000008</c:v>
                </c:pt>
                <c:pt idx="3">
                  <c:v>1</c:v>
                </c:pt>
                <c:pt idx="4">
                  <c:v>0.73000000000000009</c:v>
                </c:pt>
                <c:pt idx="5">
                  <c:v>1</c:v>
                </c:pt>
                <c:pt idx="6">
                  <c:v>0.39000000000000007</c:v>
                </c:pt>
                <c:pt idx="7">
                  <c:v>0.85000000000000009</c:v>
                </c:pt>
                <c:pt idx="8">
                  <c:v>1</c:v>
                </c:pt>
              </c:numCache>
            </c:numRef>
          </c:val>
        </c:ser>
        <c:gapWidth val="75"/>
        <c:axId val="138296320"/>
        <c:axId val="138306304"/>
      </c:barChart>
      <c:catAx>
        <c:axId val="138296320"/>
        <c:scaling>
          <c:orientation val="minMax"/>
        </c:scaling>
        <c:axPos val="b"/>
        <c:numFmt formatCode="General" sourceLinked="1"/>
        <c:majorTickMark val="none"/>
        <c:tickLblPos val="nextTo"/>
        <c:crossAx val="138306304"/>
        <c:crosses val="autoZero"/>
        <c:auto val="1"/>
        <c:lblAlgn val="ctr"/>
        <c:lblOffset val="100"/>
      </c:catAx>
      <c:valAx>
        <c:axId val="138306304"/>
        <c:scaling>
          <c:orientation val="minMax"/>
        </c:scaling>
        <c:axPos val="l"/>
        <c:numFmt formatCode="0.00%" sourceLinked="1"/>
        <c:majorTickMark val="none"/>
        <c:tickLblPos val="nextTo"/>
        <c:crossAx val="138296320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E7DD89-0BB5-4EFB-8C42-D698528BB785}" type="datetimeFigureOut">
              <a:rPr lang="ru-RU"/>
              <a:pPr>
                <a:defRPr/>
              </a:pPr>
              <a:t>12.10.2011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691FDD-C690-43E2-8115-FEC1B676D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7B31E6-18A8-4D47-8D6D-9700330B87D6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354C26-B608-45D9-8EB1-D6640D78F80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96D2E3-1D83-4EB5-99CB-A7468C02D91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459BEB-20F9-4A4D-BF90-7EB98F768876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940D62-C293-4A1F-A244-3EA366FB6EC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0C9C5D-30E3-4807-BD78-9B1101983023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2040A-393F-4F50-B9CB-8A1E6AC5D63A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532E8806-EBE0-4E2F-80F4-921229D48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1269-7F72-41C9-B2C4-0C28632EE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DFCE-2246-4DB6-BF3B-CA0B5A9DF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728C6-8E9A-44CD-91C7-926F30FFA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927F-E02F-47B1-85E9-FFCED42B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F0282-5FA9-4D3A-9EC4-3844B7F7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5035-CB0A-432B-90CF-5AEE2065C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674FB-121F-444D-8E97-EDA6D80CC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42E0A-4FEA-4925-B837-CA8E95DB5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CF37-B344-4732-BBEE-3DE99EB00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CE8E-1ED6-4C92-BC55-4F4954938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6F1B-6CC0-4EFD-B51B-575816058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6423-776D-4BA0-8E7E-6EB414618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pic>
          <p:nvPicPr>
            <p:cNvPr id="3081" name="Picture 4" descr="minispir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A3B445-8801-44A0-ABFB-EC40921BA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8" r:id="rId12"/>
    <p:sldLayoutId id="2147483929" r:id="rId13"/>
  </p:sldLayoutIdLst>
  <p:transition spd="med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ru/1/1e/Gasu_a_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7;&#1080;&#1089;&#1086;&#1082;%20&#1084;&#1077;&#1090;&#1086;&#1076;&#1080;&#1095;&#1077;&#1089;&#1082;&#1086;&#1081;%20&#1083;&#1080;&#1090;&#1077;&#1088;&#1072;&#1090;&#1091;&#1088;&#1099;.doc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Pictures\a6aa8e52d49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81000"/>
            <a:ext cx="8087223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6000" i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Портфолио</a:t>
            </a:r>
            <a:endParaRPr lang="ru-RU" sz="6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 rot="20816083">
            <a:off x="2940943" y="2781066"/>
            <a:ext cx="4053381" cy="2887784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ru-RU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  <a:p>
            <a:pPr algn="ctr">
              <a:buFont typeface="Monotype Sorts" pitchFamily="2" charset="2"/>
              <a:buNone/>
              <a:defRPr/>
            </a:pP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Звонарёва Татьяна Ивановна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Учитель биологии </a:t>
            </a:r>
          </a:p>
          <a:p>
            <a:pPr algn="ctr">
              <a:buFont typeface="Monotype Sorts" pitchFamily="2" charset="2"/>
              <a:buNone/>
              <a:defRPr/>
            </a:pPr>
            <a:endParaRPr lang="ru-RU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  <a:p>
            <a:pPr algn="r">
              <a:buFont typeface="Monotype Sorts" pitchFamily="2" charset="2"/>
              <a:buNone/>
              <a:defRPr/>
            </a:pPr>
            <a:r>
              <a:rPr lang="ru-RU" sz="2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МОУ лицей</a:t>
            </a:r>
          </a:p>
          <a:p>
            <a:pPr algn="r">
              <a:buFont typeface="Monotype Sorts" pitchFamily="2" charset="2"/>
              <a:buNone/>
              <a:defRPr/>
            </a:pPr>
            <a:r>
              <a:rPr lang="ru-RU" sz="2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Г. Электрогорск </a:t>
            </a:r>
          </a:p>
          <a:p>
            <a:pPr algn="r">
              <a:buFont typeface="Monotype Sorts" pitchFamily="2" charset="2"/>
              <a:buNone/>
              <a:defRPr/>
            </a:pPr>
            <a:r>
              <a:rPr lang="ru-RU" sz="2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Московская область</a:t>
            </a:r>
            <a:endParaRPr lang="ru-RU" sz="2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7" name="Picture 3" descr="D:\55\к юбилею\P211010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19800" y="762000"/>
            <a:ext cx="2920761" cy="23622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1600200"/>
          <a:ext cx="7772400" cy="4822825"/>
        </p:xfrm>
        <a:graphic>
          <a:graphicData uri="http://schemas.openxmlformats.org/drawingml/2006/table">
            <a:tbl>
              <a:tblPr/>
              <a:tblGrid>
                <a:gridCol w="1135635"/>
                <a:gridCol w="1229878"/>
                <a:gridCol w="1351721"/>
                <a:gridCol w="1253382"/>
                <a:gridCol w="1485822"/>
                <a:gridCol w="1315962"/>
              </a:tblGrid>
              <a:tr h="1369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Класс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Всего учащих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ся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Сдавали экзамен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Получили зачет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Средний балл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Средний балл по городу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11-а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54,3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52,3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11-б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8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Всего по лицею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54,3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Результаты экзаменов в 2009уч. году</a:t>
            </a:r>
            <a:endParaRPr lang="ru-RU" sz="32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1447800"/>
          <a:ext cx="8162925" cy="5548313"/>
        </p:xfrm>
        <a:graphic>
          <a:graphicData uri="http://schemas.openxmlformats.org/drawingml/2006/table">
            <a:tbl>
              <a:tblPr/>
              <a:tblGrid>
                <a:gridCol w="871000"/>
                <a:gridCol w="1033683"/>
                <a:gridCol w="1088390"/>
                <a:gridCol w="1009208"/>
                <a:gridCol w="1196366"/>
                <a:gridCol w="1059597"/>
                <a:gridCol w="816292"/>
                <a:gridCol w="1088390"/>
              </a:tblGrid>
              <a:tr h="6275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Класс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Всего учащих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ся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Сдавали экзамен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Получили зачет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Средний балл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Средний балл по городу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Средний балл по области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Школа </a:t>
                      </a: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Лицей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11-а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55,5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53,7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61,8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11-б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11-в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50,5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2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Всего по лицею 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61,3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Результаты экзаменов в 2010уч. году</a:t>
            </a:r>
            <a:endParaRPr lang="ru-RU" sz="32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Достижения учащихся</a:t>
            </a:r>
            <a:b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2007 -2008 </a:t>
            </a:r>
            <a:r>
              <a:rPr lang="ru-RU" sz="3200" b="1" i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</a:t>
            </a: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год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Текст 14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3811588" cy="803275"/>
          </a:xfrm>
        </p:spPr>
        <p:txBody>
          <a:bodyPr/>
          <a:lstStyle/>
          <a:p>
            <a:r>
              <a:rPr lang="ru-RU" i="1" smtClean="0">
                <a:solidFill>
                  <a:srgbClr val="FFC000"/>
                </a:solidFill>
              </a:rPr>
              <a:t>Победители городской олимпиады по экологии</a:t>
            </a:r>
          </a:p>
        </p:txBody>
      </p:sp>
      <p:sp>
        <p:nvSpPr>
          <p:cNvPr id="16388" name="Содержимое 1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</p:spPr>
        <p:txBody>
          <a:bodyPr/>
          <a:lstStyle/>
          <a:p>
            <a:r>
              <a:rPr lang="en-US" b="1" i="1" smtClean="0"/>
              <a:t>I </a:t>
            </a:r>
            <a:r>
              <a:rPr lang="ru-RU" b="1" i="1" smtClean="0"/>
              <a:t>Гибелинда А.(10), Бескашнова В.(9)</a:t>
            </a:r>
            <a:endParaRPr lang="ru-RU" smtClean="0"/>
          </a:p>
          <a:p>
            <a:r>
              <a:rPr lang="en-US" b="1" i="1" smtClean="0"/>
              <a:t>II</a:t>
            </a:r>
            <a:r>
              <a:rPr lang="ru-RU" b="1" i="1" smtClean="0"/>
              <a:t> Васильева В.(11),Кукушкин М.(10), Кружкова Н.(9)</a:t>
            </a:r>
            <a:endParaRPr lang="ru-RU" smtClean="0"/>
          </a:p>
          <a:p>
            <a:r>
              <a:rPr lang="en-US" b="1" i="1" smtClean="0"/>
              <a:t>III</a:t>
            </a:r>
            <a:r>
              <a:rPr lang="ru-RU" b="1" i="1" smtClean="0"/>
              <a:t> Терёшин М. (11),Кудрявцев Д.(10), Ефимова С. (9)</a:t>
            </a:r>
            <a:endParaRPr lang="ru-RU" smtClean="0"/>
          </a:p>
          <a:p>
            <a:pPr>
              <a:buFont typeface="Monotype Sorts"/>
              <a:buNone/>
            </a:pPr>
            <a:r>
              <a:rPr lang="ru-RU" b="1" i="1" smtClean="0"/>
              <a:t>.)</a:t>
            </a:r>
            <a:endParaRPr lang="ru-RU" smtClean="0"/>
          </a:p>
          <a:p>
            <a:endParaRPr lang="ru-RU" smtClean="0"/>
          </a:p>
        </p:txBody>
      </p:sp>
      <p:sp>
        <p:nvSpPr>
          <p:cNvPr id="16389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C000"/>
                </a:solidFill>
              </a:rPr>
              <a:t>Победители городской олимпиады по биологии</a:t>
            </a:r>
          </a:p>
        </p:txBody>
      </p:sp>
      <p:sp>
        <p:nvSpPr>
          <p:cNvPr id="16390" name="Содержимое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i="1" smtClean="0"/>
              <a:t>I</a:t>
            </a:r>
            <a:r>
              <a:rPr lang="ru-RU" b="1" i="1" smtClean="0"/>
              <a:t>  Гибелинда А.(10)</a:t>
            </a:r>
            <a:endParaRPr lang="ru-RU" smtClean="0"/>
          </a:p>
          <a:p>
            <a:pPr>
              <a:buFont typeface="Monotype Sorts"/>
              <a:buNone/>
            </a:pPr>
            <a:endParaRPr lang="ru-RU" smtClean="0"/>
          </a:p>
          <a:p>
            <a:r>
              <a:rPr lang="en-US" b="1" i="1" smtClean="0"/>
              <a:t>III</a:t>
            </a:r>
            <a:r>
              <a:rPr lang="ru-RU" b="1" i="1" smtClean="0"/>
              <a:t> ЕфимоваС. (9), Бойнова С. (10)</a:t>
            </a: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1639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426200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Достижения учащихся</a:t>
            </a:r>
            <a:b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2008 -2009 </a:t>
            </a:r>
            <a:r>
              <a:rPr lang="ru-RU" sz="3200" b="1" i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</a:t>
            </a: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год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Текст 14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3811588" cy="803275"/>
          </a:xfrm>
        </p:spPr>
        <p:txBody>
          <a:bodyPr/>
          <a:lstStyle/>
          <a:p>
            <a:r>
              <a:rPr lang="ru-RU" i="1" smtClean="0">
                <a:solidFill>
                  <a:srgbClr val="FFC000"/>
                </a:solidFill>
              </a:rPr>
              <a:t>Победители городской олимпиады по экологии</a:t>
            </a:r>
          </a:p>
        </p:txBody>
      </p:sp>
      <p:sp>
        <p:nvSpPr>
          <p:cNvPr id="17412" name="Содержимое 1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</p:spPr>
        <p:txBody>
          <a:bodyPr/>
          <a:lstStyle/>
          <a:p>
            <a:r>
              <a:rPr lang="en-US" b="1" i="1" smtClean="0"/>
              <a:t>II</a:t>
            </a:r>
            <a:r>
              <a:rPr lang="ru-RU" b="1" i="1" smtClean="0"/>
              <a:t> Ефремова Т. (10кл.), Ляпина С.(10кл.)</a:t>
            </a:r>
            <a:endParaRPr lang="ru-RU" smtClean="0"/>
          </a:p>
          <a:p>
            <a:r>
              <a:rPr lang="en-US" b="1" i="1" smtClean="0"/>
              <a:t>III</a:t>
            </a:r>
            <a:r>
              <a:rPr lang="ru-RU" b="1" i="1" smtClean="0"/>
              <a:t> Гольцер Г. (11кл.)</a:t>
            </a:r>
            <a:endParaRPr lang="ru-RU" smtClean="0"/>
          </a:p>
          <a:p>
            <a:endParaRPr lang="ru-RU" smtClean="0"/>
          </a:p>
        </p:txBody>
      </p:sp>
      <p:sp>
        <p:nvSpPr>
          <p:cNvPr id="17413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C000"/>
                </a:solidFill>
              </a:rPr>
              <a:t>Победители городской олимпиады по биологии</a:t>
            </a:r>
          </a:p>
        </p:txBody>
      </p:sp>
      <p:sp>
        <p:nvSpPr>
          <p:cNvPr id="17414" name="Содержимое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i="1" smtClean="0"/>
              <a:t>I</a:t>
            </a:r>
            <a:r>
              <a:rPr lang="ru-RU" b="1" i="1" smtClean="0"/>
              <a:t> Гаврикова С.(7 кл.), Ефремова Т.(10кл.)</a:t>
            </a:r>
            <a:endParaRPr lang="ru-RU" smtClean="0"/>
          </a:p>
          <a:p>
            <a:r>
              <a:rPr lang="en-US" b="1" i="1" smtClean="0"/>
              <a:t>II</a:t>
            </a:r>
            <a:r>
              <a:rPr lang="ru-RU" b="1" i="1" smtClean="0"/>
              <a:t> Деревянко И. (7кл.), Ляпина С. (10 кл.), Губайдулина Н. (11кл.) </a:t>
            </a:r>
            <a:endParaRPr lang="ru-RU" smtClean="0"/>
          </a:p>
          <a:p>
            <a:r>
              <a:rPr lang="en-US" b="1" i="1" smtClean="0"/>
              <a:t>III</a:t>
            </a:r>
            <a:r>
              <a:rPr lang="ru-RU" b="1" i="1" smtClean="0"/>
              <a:t> Молдамоматова А.(11кл.)</a:t>
            </a:r>
            <a:endParaRPr lang="ru-RU" smtClean="0"/>
          </a:p>
          <a:p>
            <a:endParaRPr lang="ru-RU" smtClean="0"/>
          </a:p>
        </p:txBody>
      </p:sp>
      <p:sp>
        <p:nvSpPr>
          <p:cNvPr id="1741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426200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Достижения учащихся</a:t>
            </a:r>
            <a:b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2009 - 2010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Текст 14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3811588" cy="803275"/>
          </a:xfrm>
        </p:spPr>
        <p:txBody>
          <a:bodyPr/>
          <a:lstStyle/>
          <a:p>
            <a:r>
              <a:rPr lang="ru-RU" i="1" smtClean="0">
                <a:solidFill>
                  <a:srgbClr val="FFC000"/>
                </a:solidFill>
              </a:rPr>
              <a:t>Победители городской олимпиады по экологии</a:t>
            </a:r>
          </a:p>
        </p:txBody>
      </p:sp>
      <p:sp>
        <p:nvSpPr>
          <p:cNvPr id="18436" name="Содержимое 13"/>
          <p:cNvSpPr>
            <a:spLocks noGrp="1"/>
          </p:cNvSpPr>
          <p:nvPr>
            <p:ph sz="half" idx="2"/>
          </p:nvPr>
        </p:nvSpPr>
        <p:spPr>
          <a:xfrm>
            <a:off x="685800" y="2133600"/>
            <a:ext cx="3811588" cy="3951288"/>
          </a:xfrm>
        </p:spPr>
        <p:txBody>
          <a:bodyPr/>
          <a:lstStyle/>
          <a:p>
            <a:r>
              <a:rPr lang="en-US" b="1" i="1" smtClean="0"/>
              <a:t>I I</a:t>
            </a:r>
            <a:r>
              <a:rPr lang="ru-RU" b="1" i="1" smtClean="0"/>
              <a:t> Баранов М. (11кл.)</a:t>
            </a:r>
            <a:endParaRPr lang="en-US" b="1" i="1" smtClean="0"/>
          </a:p>
          <a:p>
            <a:r>
              <a:rPr lang="en-US" b="1" i="1" smtClean="0"/>
              <a:t>III </a:t>
            </a:r>
            <a:r>
              <a:rPr lang="ru-RU" b="1" i="1" smtClean="0"/>
              <a:t>Авдеева Е. (11кл.</a:t>
            </a:r>
          </a:p>
          <a:p>
            <a:pPr>
              <a:buFont typeface="Monotype Sorts"/>
              <a:buNone/>
            </a:pPr>
            <a:r>
              <a:rPr lang="ru-RU" b="1" i="1" smtClean="0"/>
              <a:t>         Ляпина С (11кл.)</a:t>
            </a:r>
          </a:p>
          <a:p>
            <a:endParaRPr lang="ru-RU" smtClean="0"/>
          </a:p>
        </p:txBody>
      </p:sp>
      <p:sp>
        <p:nvSpPr>
          <p:cNvPr id="18437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C000"/>
                </a:solidFill>
              </a:rPr>
              <a:t>Победители городской олимпиады по биологии</a:t>
            </a:r>
          </a:p>
        </p:txBody>
      </p:sp>
      <p:sp>
        <p:nvSpPr>
          <p:cNvPr id="18438" name="Содержимое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i="1" smtClean="0"/>
              <a:t>I </a:t>
            </a:r>
            <a:r>
              <a:rPr lang="ru-RU" b="1" i="1" smtClean="0"/>
              <a:t>Корнева О (7кл).</a:t>
            </a:r>
          </a:p>
        </p:txBody>
      </p:sp>
      <p:sp>
        <p:nvSpPr>
          <p:cNvPr id="18439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426200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Достижения учащихся</a:t>
            </a:r>
            <a:b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2010 – 2011уч. год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Текст 14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3811588" cy="803275"/>
          </a:xfrm>
        </p:spPr>
        <p:txBody>
          <a:bodyPr/>
          <a:lstStyle/>
          <a:p>
            <a:r>
              <a:rPr lang="ru-RU" i="1" smtClean="0">
                <a:solidFill>
                  <a:srgbClr val="FFC000"/>
                </a:solidFill>
              </a:rPr>
              <a:t>Победители городской олимпиады по экологии</a:t>
            </a:r>
          </a:p>
        </p:txBody>
      </p:sp>
      <p:sp>
        <p:nvSpPr>
          <p:cNvPr id="19460" name="Содержимое 1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</p:spPr>
        <p:txBody>
          <a:bodyPr/>
          <a:lstStyle/>
          <a:p>
            <a:r>
              <a:rPr lang="en-US" smtClean="0"/>
              <a:t>I. </a:t>
            </a:r>
            <a:r>
              <a:rPr lang="ru-RU" b="1" i="1" smtClean="0"/>
              <a:t>Деревянко И. (9кл.)</a:t>
            </a:r>
          </a:p>
          <a:p>
            <a:r>
              <a:rPr lang="en-US" b="1" i="1" smtClean="0"/>
              <a:t>II. </a:t>
            </a:r>
            <a:r>
              <a:rPr lang="ru-RU" b="1" i="1" smtClean="0"/>
              <a:t>Бурлакова Л. (9кл.)</a:t>
            </a:r>
          </a:p>
          <a:p>
            <a:r>
              <a:rPr lang="ru-RU" b="1" i="1" smtClean="0"/>
              <a:t>Непша А. (9кл.)</a:t>
            </a:r>
          </a:p>
          <a:p>
            <a:r>
              <a:rPr lang="en-US" b="1" i="1" smtClean="0"/>
              <a:t>III. </a:t>
            </a:r>
            <a:r>
              <a:rPr lang="ru-RU" b="1" i="1" smtClean="0"/>
              <a:t>Зубачёв Н. (9кл.)</a:t>
            </a:r>
          </a:p>
          <a:p>
            <a:endParaRPr lang="ru-RU" smtClean="0"/>
          </a:p>
        </p:txBody>
      </p:sp>
      <p:sp>
        <p:nvSpPr>
          <p:cNvPr id="19461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C000"/>
                </a:solidFill>
              </a:rPr>
              <a:t>Победители городской олимпиады по биологии</a:t>
            </a:r>
          </a:p>
        </p:txBody>
      </p:sp>
      <p:sp>
        <p:nvSpPr>
          <p:cNvPr id="19462" name="Содержимое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i="1" smtClean="0"/>
              <a:t>II</a:t>
            </a:r>
            <a:r>
              <a:rPr lang="ru-RU" b="1" i="1" smtClean="0"/>
              <a:t> . Деревянко И. (9 кл.)</a:t>
            </a:r>
            <a:endParaRPr lang="ru-RU" b="1" smtClean="0"/>
          </a:p>
          <a:p>
            <a:r>
              <a:rPr lang="ru-RU" b="1" i="1" smtClean="0"/>
              <a:t>Ш.Корнева О. (8кл.) Харламова А. (8 кл.) Бурлакова Л. (9 кл.)</a:t>
            </a:r>
            <a:endParaRPr lang="ru-RU" b="1" smtClean="0"/>
          </a:p>
          <a:p>
            <a:endParaRPr lang="ru-RU" smtClean="0"/>
          </a:p>
        </p:txBody>
      </p:sp>
      <p:sp>
        <p:nvSpPr>
          <p:cNvPr id="19463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426200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Достижения учащихся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Текст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FFC000"/>
                </a:solidFill>
              </a:rPr>
              <a:t> </a:t>
            </a:r>
            <a:r>
              <a:rPr lang="ru-RU" sz="2000" b="1" smtClean="0"/>
              <a:t>2007 год – полуфиналисты областного конкурса «Юный исследователь» (3 человека)</a:t>
            </a:r>
          </a:p>
          <a:p>
            <a:r>
              <a:rPr lang="ru-RU" sz="2000" b="1" smtClean="0"/>
              <a:t>2007 год – призеры Всероссийского экологического конкурса «Зеленый город»</a:t>
            </a:r>
          </a:p>
          <a:p>
            <a:r>
              <a:rPr lang="ru-RU" sz="2000" b="1" smtClean="0"/>
              <a:t> 2007 год – призеры областного детского экологического фестиваля «Зеленая планета»</a:t>
            </a:r>
          </a:p>
          <a:p>
            <a:r>
              <a:rPr lang="ru-RU" sz="2000" b="1" smtClean="0"/>
              <a:t>2007-2010гг – победители городских конференций «Шаг в науку»</a:t>
            </a:r>
          </a:p>
          <a:p>
            <a:pPr>
              <a:buFont typeface="Monotype Sorts"/>
              <a:buNone/>
            </a:pPr>
            <a:endParaRPr lang="ru-RU" b="1" i="1" smtClean="0"/>
          </a:p>
        </p:txBody>
      </p:sp>
      <p:sp>
        <p:nvSpPr>
          <p:cNvPr id="204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426200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5" descr="IMG_1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028825"/>
            <a:ext cx="3810000" cy="3714750"/>
          </a:xfrm>
        </p:spPr>
      </p:pic>
      <p:pic>
        <p:nvPicPr>
          <p:cNvPr id="20486" name="Picture 1" descr="http://www.gifpark.su/Gifs/PEOPLE/CHILDREN/21M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913" y="609600"/>
            <a:ext cx="868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Участие в профессиональных конкурсах</a:t>
            </a:r>
            <a:endParaRPr lang="ru-RU" sz="4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507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i="1" smtClean="0"/>
              <a:t>Победитель городского конкурса «Педагог года - 2008»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smtClean="0"/>
              <a:t>Участник областного конкурса «Педагог года Подмосковья – 2008»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smtClean="0"/>
              <a:t>Победитель конкурса лучших учителей России 2008г.</a:t>
            </a:r>
          </a:p>
          <a:p>
            <a:pPr>
              <a:buFont typeface="Monotype Sorts"/>
              <a:buNone/>
            </a:pPr>
            <a:endParaRPr lang="ru-RU" smtClean="0"/>
          </a:p>
        </p:txBody>
      </p:sp>
      <p:pic>
        <p:nvPicPr>
          <p:cNvPr id="6" name="Picture 2" descr="F:\55\55\55\нацпроек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4800603" y="1828797"/>
            <a:ext cx="3810000" cy="411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Участие в профессиональных конкурсах</a:t>
            </a:r>
            <a:endParaRPr lang="ru-RU" sz="4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31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i="1" smtClean="0"/>
              <a:t> Лауреат городского конкурса «Лучший учебный кабинет», 2009г.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smtClean="0"/>
              <a:t>Лауреат регионального конкурса «Методическая находка», 2009г.</a:t>
            </a:r>
          </a:p>
          <a:p>
            <a:pPr>
              <a:buFont typeface="Monotype Sorts"/>
              <a:buNone/>
            </a:pPr>
            <a:endParaRPr lang="ru-RU" smtClean="0"/>
          </a:p>
        </p:txBody>
      </p:sp>
      <p:pic>
        <p:nvPicPr>
          <p:cNvPr id="9" name="Picture 2" descr="F:\к юбилею\P21208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53000" y="2457743"/>
            <a:ext cx="3810000" cy="2856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6248400" cy="1143000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Методическая деятельность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i="1" smtClean="0"/>
              <a:t>Индивидуальный план профессионального развития</a:t>
            </a:r>
          </a:p>
          <a:p>
            <a:r>
              <a:rPr lang="ru-RU" sz="2400" b="1" i="1" smtClean="0"/>
              <a:t>Участие в школьном и городском МО</a:t>
            </a:r>
          </a:p>
          <a:p>
            <a:r>
              <a:rPr lang="ru-RU" sz="2400" b="1" i="1" u="sng" smtClean="0"/>
              <a:t>Использование современных образовательных технологий</a:t>
            </a:r>
          </a:p>
          <a:p>
            <a:r>
              <a:rPr lang="ru-RU" sz="2400" b="1" i="1" smtClean="0"/>
              <a:t>Участие в семинарах, </a:t>
            </a:r>
          </a:p>
          <a:p>
            <a:pPr>
              <a:buFont typeface="Wingdings" pitchFamily="2" charset="2"/>
              <a:buNone/>
            </a:pPr>
            <a:r>
              <a:rPr lang="ru-RU" sz="2400" b="1" i="1" smtClean="0"/>
              <a:t>   конференциях</a:t>
            </a:r>
          </a:p>
          <a:p>
            <a:r>
              <a:rPr lang="ru-RU" sz="2400" b="1" i="1" smtClean="0"/>
              <a:t>Публикации</a:t>
            </a:r>
          </a:p>
          <a:p>
            <a:pPr>
              <a:buFont typeface="Wingdings" pitchFamily="2" charset="2"/>
              <a:buNone/>
            </a:pPr>
            <a:endParaRPr lang="ru-RU" sz="2400" b="1" i="1" smtClean="0"/>
          </a:p>
        </p:txBody>
      </p:sp>
      <p:sp>
        <p:nvSpPr>
          <p:cNvPr id="2355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426200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2" name="Picture 4" descr="G:\портфолио\P3260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53000" y="25527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2" descr="C:\Users\Татьяна\Pictures\iCAK9RR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Общие сведения</a:t>
            </a:r>
            <a:endParaRPr lang="ru-RU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90600" y="1828800"/>
          <a:ext cx="7772400" cy="456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Фамилия,  Имя, Отчество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Звонарёва</a:t>
                      </a:r>
                      <a:r>
                        <a:rPr lang="ru-RU" sz="2000" i="1" baseline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 Татьяна Ивановна</a:t>
                      </a:r>
                      <a:endParaRPr lang="ru-RU" sz="2000" i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Дата рождения</a:t>
                      </a:r>
                      <a:endParaRPr lang="ru-RU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7</a:t>
                      </a:r>
                      <a:r>
                        <a:rPr lang="ru-RU" b="1" i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7.01</a:t>
                      </a:r>
                      <a:r>
                        <a:rPr lang="ru-RU" b="1" i="1" baseline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.1956</a:t>
                      </a:r>
                      <a:endParaRPr lang="ru-RU" b="1" i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Образование,  квалификация по диплому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Высшее, окончила Горно-Алтайский государственный педагогический    институт по специальности «Биология и химия»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Занимаемая должность</a:t>
                      </a:r>
                      <a:endParaRPr lang="ru-RU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Учитель</a:t>
                      </a:r>
                      <a:r>
                        <a:rPr lang="ru-RU" b="1" i="1" baseline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 биологии</a:t>
                      </a:r>
                      <a:endParaRPr lang="ru-RU" b="1" i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Стаж работы</a:t>
                      </a:r>
                      <a:endParaRPr lang="ru-RU" b="1" i="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С 1978 г.</a:t>
                      </a:r>
                      <a:endParaRPr lang="ru-RU" b="1" i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Стаж работы  в МОУ</a:t>
                      </a:r>
                      <a:r>
                        <a:rPr lang="ru-RU" b="1" i="0" baseline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 лицей</a:t>
                      </a:r>
                      <a:endParaRPr lang="ru-RU" b="1" i="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С</a:t>
                      </a:r>
                      <a:r>
                        <a:rPr lang="ru-RU" b="1" i="1" baseline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 7.09.2000г.</a:t>
                      </a:r>
                      <a:endParaRPr lang="ru-RU" b="1" i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Наличие</a:t>
                      </a:r>
                      <a:r>
                        <a:rPr lang="ru-RU" b="1" baseline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 квалификационной категории</a:t>
                      </a:r>
                      <a:endParaRPr lang="ru-RU" b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Высшая</a:t>
                      </a:r>
                    </a:p>
                    <a:p>
                      <a:endParaRPr lang="ru-RU" b="1" i="1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221" name="Picture 2" descr="Миниатюра для версии от 11:17, 13 октября 20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52400"/>
            <a:ext cx="8243887" cy="923925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Образовательные технологии</a:t>
            </a:r>
            <a:endParaRPr lang="ru-RU" sz="32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8995" name="Group 147"/>
          <p:cNvGraphicFramePr>
            <a:graphicFrameLocks noGrp="1"/>
          </p:cNvGraphicFramePr>
          <p:nvPr>
            <p:ph idx="1"/>
          </p:nvPr>
        </p:nvGraphicFramePr>
        <p:xfrm>
          <a:off x="762000" y="981075"/>
          <a:ext cx="8202613" cy="5999163"/>
        </p:xfrm>
        <a:graphic>
          <a:graphicData uri="http://schemas.openxmlformats.org/drawingml/2006/table">
            <a:tbl>
              <a:tblPr/>
              <a:tblGrid>
                <a:gridCol w="2819400"/>
                <a:gridCol w="5383213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Образовательные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технологии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Примеры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использования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Дифференцированное обучение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Задания различного уровня сложности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Технологии развивающего            обучения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Лекции, семинары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Зачеты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Презентации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Уроки-практикумы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Технологии проектного обучения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Информационные и исследовательские проекты      (Исследовательские работы)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Информационно-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коммуникационные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Применение учебных электронных изданий по биологии, ресурсов сети Интернет.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Разработка презентаций к урокам биологии и природоведения, лекций-презентаций.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Осуществление тестового контроля знаний обучающихся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99" name="Picture 83" descr="TYPLO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420938"/>
            <a:ext cx="124936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0" name="AutoShape 149"/>
          <p:cNvSpPr>
            <a:spLocks noChangeArrowheads="1"/>
          </p:cNvSpPr>
          <p:nvPr/>
        </p:nvSpPr>
        <p:spPr bwMode="auto">
          <a:xfrm>
            <a:off x="8459788" y="6426200"/>
            <a:ext cx="684212" cy="431800"/>
          </a:xfrm>
          <a:prstGeom prst="rightArrow">
            <a:avLst>
              <a:gd name="adj1" fmla="val 50000"/>
              <a:gd name="adj2" fmla="val 39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Участие в методической работе</a:t>
            </a:r>
            <a:endParaRPr lang="ru-RU" sz="4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603" name="Содержимое 4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4196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i="1" smtClean="0"/>
              <a:t>«Образовательное пространство кабинета биологии как один из факторов повышения качества образования по предмету» (Павловский Посад)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smtClean="0"/>
              <a:t>  «Исследовательская и проектная деятельность как ресурс повышения качества образования» (Орехово-Зуево)</a:t>
            </a:r>
            <a:endParaRPr lang="ru-RU" sz="2400" smtClean="0"/>
          </a:p>
          <a:p>
            <a:pPr>
              <a:buFont typeface="Monotype Sorts"/>
              <a:buNone/>
            </a:pPr>
            <a:endParaRPr lang="ru-RU" sz="2400" b="1" i="1" smtClean="0"/>
          </a:p>
          <a:p>
            <a:pPr>
              <a:buFont typeface="Monotype Sorts"/>
              <a:buNone/>
            </a:pPr>
            <a:endParaRPr lang="ru-RU" smtClean="0"/>
          </a:p>
        </p:txBody>
      </p:sp>
      <p:pic>
        <p:nvPicPr>
          <p:cNvPr id="7" name="Picture 7" descr="C:\Users\Администратор\Desktop\Фото\Панорама открмероприятие\P21208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53000" y="2457913"/>
            <a:ext cx="3810000" cy="285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Участие в методической работе</a:t>
            </a:r>
            <a:endParaRPr lang="ru-RU" sz="4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627" name="Содержимое 4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572000" cy="464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i="1" smtClean="0"/>
              <a:t>Мастер-класс «Учение с увлечением»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smtClean="0"/>
              <a:t>   «Панорама методов и приёмов активизации познавательной деятельности»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smtClean="0"/>
              <a:t>  «Методы и приёмы активизации познавательной деятельности при исследовательской работе».</a:t>
            </a:r>
          </a:p>
          <a:p>
            <a:pPr>
              <a:buFont typeface="Monotype Sorts"/>
              <a:buNone/>
            </a:pPr>
            <a:endParaRPr lang="ru-RU" b="1" i="1" smtClean="0"/>
          </a:p>
        </p:txBody>
      </p:sp>
      <p:pic>
        <p:nvPicPr>
          <p:cNvPr id="37889" name="Picture 1" descr="G:\портфолио\P21208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53000" y="245745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59725" cy="822325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Методические разработки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462838" cy="4341813"/>
          </a:xfrm>
        </p:spPr>
        <p:txBody>
          <a:bodyPr/>
          <a:lstStyle/>
          <a:p>
            <a:r>
              <a:rPr lang="ru-RU" sz="2400" b="1" i="1" smtClean="0"/>
              <a:t>Методические разработки уроков.</a:t>
            </a:r>
          </a:p>
          <a:p>
            <a:endParaRPr lang="ru-RU" sz="2400" b="1" i="1" smtClean="0"/>
          </a:p>
          <a:p>
            <a:r>
              <a:rPr lang="ru-RU" sz="2400" b="1" i="1" smtClean="0"/>
              <a:t>Методические разработки внеклассных мероприятий.</a:t>
            </a:r>
          </a:p>
          <a:p>
            <a:pPr>
              <a:buFont typeface="Wingdings" pitchFamily="2" charset="2"/>
              <a:buNone/>
            </a:pPr>
            <a:endParaRPr lang="ru-RU" sz="2400" b="1" i="1" smtClean="0"/>
          </a:p>
        </p:txBody>
      </p:sp>
      <p:sp>
        <p:nvSpPr>
          <p:cNvPr id="2765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6426200"/>
            <a:ext cx="539750" cy="431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53" name="Picture 6" descr="boo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0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дминистратор\Рабочий стол\фото\IMG_09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48000" y="3200400"/>
            <a:ext cx="4386263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19475" y="549275"/>
            <a:ext cx="5292725" cy="792163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Учебно-материальная база кабинета биологии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426200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Text Box 13"/>
          <p:cNvSpPr txBox="1">
            <a:spLocks noChangeArrowheads="1"/>
          </p:cNvSpPr>
          <p:nvPr/>
        </p:nvSpPr>
        <p:spPr bwMode="auto">
          <a:xfrm>
            <a:off x="4038600" y="2057400"/>
            <a:ext cx="48180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66633"/>
              </a:buClr>
              <a:buSzPct val="65000"/>
              <a:buFont typeface="Wingdings" pitchFamily="2" charset="2"/>
              <a:buChar char="q"/>
            </a:pPr>
            <a:r>
              <a:rPr lang="ru-RU" sz="2400" b="1" i="1"/>
              <a:t> Список справочной и энциклопедической литературы в классе</a:t>
            </a:r>
          </a:p>
          <a:p>
            <a:pPr>
              <a:buClr>
                <a:srgbClr val="666633"/>
              </a:buClr>
              <a:buSzPct val="65000"/>
              <a:buFont typeface="Wingdings" pitchFamily="2" charset="2"/>
              <a:buChar char="q"/>
            </a:pPr>
            <a:endParaRPr lang="ru-RU" sz="2400" b="1" i="1"/>
          </a:p>
          <a:p>
            <a:pPr>
              <a:buClr>
                <a:srgbClr val="666633"/>
              </a:buClr>
              <a:buSzPct val="65000"/>
              <a:buFont typeface="Wingdings" pitchFamily="2" charset="2"/>
              <a:buChar char="q"/>
            </a:pPr>
            <a:r>
              <a:rPr lang="ru-RU" sz="2400" b="1" i="1"/>
              <a:t> Список методической литературы</a:t>
            </a:r>
            <a:endParaRPr lang="ru-RU" sz="2400" b="1" i="1">
              <a:hlinkClick r:id="rId3" action="ppaction://hlinkfile"/>
            </a:endParaRPr>
          </a:p>
          <a:p>
            <a:pPr>
              <a:buClr>
                <a:srgbClr val="666633"/>
              </a:buClr>
              <a:buSzPct val="65000"/>
              <a:buFont typeface="Wingdings" pitchFamily="2" charset="2"/>
              <a:buChar char="q"/>
            </a:pPr>
            <a:endParaRPr lang="ru-RU" sz="2400" b="1" i="1"/>
          </a:p>
          <a:p>
            <a:pPr>
              <a:buClr>
                <a:srgbClr val="666633"/>
              </a:buClr>
              <a:buSzPct val="65000"/>
              <a:buFont typeface="Wingdings" pitchFamily="2" charset="2"/>
              <a:buChar char="q"/>
            </a:pPr>
            <a:r>
              <a:rPr lang="ru-RU" sz="2400" b="1" i="1"/>
              <a:t> ТСО и сопутствующие принадлежности (видео/аудиоматериалы)</a:t>
            </a:r>
          </a:p>
        </p:txBody>
      </p:sp>
      <p:pic>
        <p:nvPicPr>
          <p:cNvPr id="57346" name="Picture 2" descr="G:\портфолио\P40800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143000" y="1694656"/>
            <a:ext cx="2792942" cy="209470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347" name="Picture 3" descr="D:\Фото\класс\1.09.10\P901146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017058" y="3941763"/>
            <a:ext cx="2918883" cy="218916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6" descr="IMG_63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1295400" y="228600"/>
            <a:ext cx="1337072" cy="1782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Мои достижения</a:t>
            </a:r>
            <a:endParaRPr lang="ru-RU" dirty="0"/>
          </a:p>
        </p:txBody>
      </p:sp>
      <p:pic>
        <p:nvPicPr>
          <p:cNvPr id="25602" name="Picture 2" descr="D:\Работа\Портфолио\документы\гр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91200" y="1899966"/>
            <a:ext cx="2895600" cy="4196034"/>
          </a:xfrm>
          <a:ln w="88900" cap="sq" cmpd="thickThin"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24580" name="Picture 4" descr="D:\Работа\Портфолио\документы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1905000"/>
            <a:ext cx="2929767" cy="42672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3" name="Picture 3" descr="D:\Работа\Портфолио\документы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0400" y="1828800"/>
            <a:ext cx="3158367" cy="43434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Мои достижения</a:t>
            </a:r>
            <a:endParaRPr lang="ru-RU" dirty="0"/>
          </a:p>
        </p:txBody>
      </p:sp>
      <p:pic>
        <p:nvPicPr>
          <p:cNvPr id="30723" name="Picture 2" descr="D:\Работа\Портфолио\документы\!!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600200"/>
            <a:ext cx="4114800" cy="2828925"/>
          </a:xfrm>
        </p:spPr>
      </p:pic>
      <p:pic>
        <p:nvPicPr>
          <p:cNvPr id="30724" name="Picture 6" descr="D:\Работа\метод.работа\документы\Безымянный.png"/>
          <p:cNvPicPr>
            <a:picLocks noChangeAspect="1" noChangeArrowheads="1"/>
          </p:cNvPicPr>
          <p:nvPr/>
        </p:nvPicPr>
        <p:blipFill>
          <a:blip r:embed="rId4" cstate="print"/>
          <a:srcRect t="-879"/>
          <a:stretch>
            <a:fillRect/>
          </a:stretch>
        </p:blipFill>
        <p:spPr bwMode="auto">
          <a:xfrm>
            <a:off x="4953000" y="3733800"/>
            <a:ext cx="38100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Мои достижения</a:t>
            </a:r>
            <a:endParaRPr lang="ru-RU" dirty="0"/>
          </a:p>
        </p:txBody>
      </p:sp>
      <p:pic>
        <p:nvPicPr>
          <p:cNvPr id="24579" name="Picture 3" descr="D:\Работа\Портфолио\документы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1828800"/>
            <a:ext cx="3048000" cy="4325128"/>
          </a:xfrm>
          <a:prstGeom prst="rect">
            <a:avLst/>
          </a:prstGeom>
          <a:ln w="2286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6" descr="гр9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57800" y="1828800"/>
            <a:ext cx="3146779" cy="4343400"/>
          </a:xfrm>
          <a:ln w="228600" cap="sq" cmpd="thickThin">
            <a:solidFill>
              <a:schemeClr val="tx2">
                <a:lumMod val="20000"/>
                <a:lumOff val="80000"/>
              </a:schemeClr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404813"/>
            <a:ext cx="6737350" cy="384175"/>
          </a:xfrm>
        </p:spPr>
        <p:txBody>
          <a:bodyPr/>
          <a:lstStyle/>
          <a:p>
            <a:pPr>
              <a:defRPr/>
            </a:pPr>
            <a:r>
              <a:rPr lang="ru-RU" sz="3200" b="1" i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Повышение квалификации</a:t>
            </a:r>
          </a:p>
        </p:txBody>
      </p:sp>
      <p:graphicFrame>
        <p:nvGraphicFramePr>
          <p:cNvPr id="75131" name="Group 379"/>
          <p:cNvGraphicFramePr>
            <a:graphicFrameLocks noGrp="1"/>
          </p:cNvGraphicFramePr>
          <p:nvPr>
            <p:ph sz="half" idx="2"/>
          </p:nvPr>
        </p:nvGraphicFramePr>
        <p:xfrm>
          <a:off x="838200" y="1265238"/>
          <a:ext cx="8126414" cy="5170905"/>
        </p:xfrm>
        <a:graphic>
          <a:graphicData uri="http://schemas.openxmlformats.org/drawingml/2006/table">
            <a:tbl>
              <a:tblPr/>
              <a:tblGrid>
                <a:gridCol w="994340"/>
                <a:gridCol w="4313285"/>
                <a:gridCol w="712175"/>
                <a:gridCol w="2106614"/>
              </a:tblGrid>
              <a:tr h="143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Уч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 год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  Название курса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Кол-во часов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Документ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0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2006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Интернет-технологии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для учителя предметника» (Московский государственный областной пединститут Орехово-Зуево)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Удостоверение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 31109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«Научные исследования в школе» (Межотраслевой институт повышения квалификации кадров по новым направлениям развития техники и технологии МГТУ им. Н.Э.Баумана)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Удостоверение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№ 688/06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41" name="Picture 2" descr="C:\Users\Татьяна\Pictures\472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404813"/>
            <a:ext cx="6737350" cy="384175"/>
          </a:xfrm>
        </p:spPr>
        <p:txBody>
          <a:bodyPr/>
          <a:lstStyle/>
          <a:p>
            <a:pPr>
              <a:defRPr/>
            </a:pPr>
            <a:r>
              <a:rPr lang="ru-RU" sz="3200" b="1" i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Повышение квалификации</a:t>
            </a:r>
            <a:endParaRPr lang="ru-RU" sz="32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75131" name="Group 379"/>
          <p:cNvGraphicFramePr>
            <a:graphicFrameLocks noGrp="1"/>
          </p:cNvGraphicFramePr>
          <p:nvPr>
            <p:ph sz="half" idx="2"/>
          </p:nvPr>
        </p:nvGraphicFramePr>
        <p:xfrm>
          <a:off x="838200" y="914400"/>
          <a:ext cx="8126414" cy="5126392"/>
        </p:xfrm>
        <a:graphic>
          <a:graphicData uri="http://schemas.openxmlformats.org/drawingml/2006/table">
            <a:tbl>
              <a:tblPr/>
              <a:tblGrid>
                <a:gridCol w="994340"/>
                <a:gridCol w="4313285"/>
                <a:gridCol w="922676"/>
                <a:gridCol w="1896113"/>
              </a:tblGrid>
              <a:tr h="876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Уч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 год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  Название курса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Кол-во часов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Документ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2006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«Психолого-педагогические аспекты современного образования»  (Межотраслевой институт повышения квалификации кадров по новым направлениям развития техники и технологии МГТУ им. Н.Э.Баумана)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Удостоверение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804/06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2006 - 2007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«Управление процессом повышения качества обучения учащихся ОУ» (ПАПО г.Москва)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Удостоверение № 8386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2009-2010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«Наиболее сложные вопросы преподавания раздела «Человек и его здоровье» (Педагогический университет «Первое сентября»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Удостоверение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№217861834-3008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0" name="Picture 2" descr="C:\Users\Татьяна\Pictures\472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404813"/>
            <a:ext cx="6737350" cy="384175"/>
          </a:xfrm>
        </p:spPr>
        <p:txBody>
          <a:bodyPr/>
          <a:lstStyle/>
          <a:p>
            <a:pPr>
              <a:defRPr/>
            </a:pPr>
            <a:r>
              <a:rPr lang="ru-RU" sz="3200" b="1" i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Повышение квалификации</a:t>
            </a:r>
          </a:p>
        </p:txBody>
      </p:sp>
      <p:graphicFrame>
        <p:nvGraphicFramePr>
          <p:cNvPr id="75131" name="Group 379"/>
          <p:cNvGraphicFramePr>
            <a:graphicFrameLocks noGrp="1"/>
          </p:cNvGraphicFramePr>
          <p:nvPr>
            <p:ph sz="half" idx="2"/>
          </p:nvPr>
        </p:nvGraphicFramePr>
        <p:xfrm>
          <a:off x="838200" y="1265238"/>
          <a:ext cx="8126414" cy="3433545"/>
        </p:xfrm>
        <a:graphic>
          <a:graphicData uri="http://schemas.openxmlformats.org/drawingml/2006/table">
            <a:tbl>
              <a:tblPr/>
              <a:tblGrid>
                <a:gridCol w="994340"/>
                <a:gridCol w="4313285"/>
                <a:gridCol w="712175"/>
                <a:gridCol w="2106614"/>
              </a:tblGrid>
              <a:tr h="143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Уч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 год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  Название курса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Кол-во часов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Документ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0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2010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«Современные направления обучения биологии с использованием технологий информации и коммуникации» (МГОУ)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Удостоверение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84" name="Picture 2" descr="C:\Users\Татьяна\Pictures\472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Удостоверения и сертификаты</a:t>
            </a:r>
            <a:endParaRPr lang="ru-RU" sz="4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6" name="Picture 4" descr="D:\Работа\Портфолио\документы\серт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2209800"/>
            <a:ext cx="4612595" cy="3276600"/>
          </a:xfrm>
          <a:effectLst>
            <a:softEdge rad="112500"/>
          </a:effectLst>
        </p:spPr>
      </p:pic>
      <p:pic>
        <p:nvPicPr>
          <p:cNvPr id="8197" name="Picture 5" descr="D:\Работа\Портфолио\документы\уд.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1905000"/>
            <a:ext cx="3268498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D:\Работа\Портфолио\документы\уд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00200" y="1905000"/>
            <a:ext cx="5867400" cy="409309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:\Работа\Портфолио\документы\уд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9200" y="1905000"/>
            <a:ext cx="6553200" cy="4572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:\Работа\Портфолио\документы\удостоверение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00200" y="1981200"/>
            <a:ext cx="6172200" cy="4191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D:\Работа\Портфолио\документы\уд.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24000" y="2133600"/>
            <a:ext cx="5915182" cy="42672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Результаты педагогической деятельности</a:t>
            </a:r>
            <a:endParaRPr lang="ru-RU" sz="4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/>
              <a:t>Результаты успеваемости по итогам годовой аттестации</a:t>
            </a:r>
          </a:p>
          <a:p>
            <a:r>
              <a:rPr lang="ru-RU" b="1" i="1" smtClean="0"/>
              <a:t>Результаты итоговой (государственной) аттестации в форме единого государственного экзамена по биологии 2008 – 2010 уч. год</a:t>
            </a:r>
          </a:p>
          <a:p>
            <a:endParaRPr lang="ru-RU" smtClean="0"/>
          </a:p>
        </p:txBody>
      </p:sp>
      <p:pic>
        <p:nvPicPr>
          <p:cNvPr id="13316" name="Picture 14" descr="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876800"/>
            <a:ext cx="15446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Результаты педагогической деятельности</a:t>
            </a:r>
            <a:endParaRPr lang="ru-RU" sz="4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1400" y="18796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Результаты педагогической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960</Words>
  <Application>Microsoft Office PowerPoint</Application>
  <PresentationFormat>Экран (4:3)</PresentationFormat>
  <Paragraphs>234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Times New Roman</vt:lpstr>
      <vt:lpstr>Monotype Sorts</vt:lpstr>
      <vt:lpstr>Calibri</vt:lpstr>
      <vt:lpstr>Wingdings</vt:lpstr>
      <vt:lpstr>Bookman Old Style</vt:lpstr>
      <vt:lpstr>Тетрадь</vt:lpstr>
      <vt:lpstr>Портфолио</vt:lpstr>
      <vt:lpstr>Общие сведения</vt:lpstr>
      <vt:lpstr>2. Повышение квалификации</vt:lpstr>
      <vt:lpstr>2. Повышение квалификации</vt:lpstr>
      <vt:lpstr>2. Повышение квалификации</vt:lpstr>
      <vt:lpstr>Удостоверения и сертификаты</vt:lpstr>
      <vt:lpstr>Результаты педагогической деятельности</vt:lpstr>
      <vt:lpstr>Результаты педагогической деятельности</vt:lpstr>
      <vt:lpstr>Результаты педагогической деятельности</vt:lpstr>
      <vt:lpstr>Результаты экзаменов в 2009уч. году</vt:lpstr>
      <vt:lpstr>Результаты экзаменов в 2010уч. году</vt:lpstr>
      <vt:lpstr>Достижения учащихся 2007 -2008 уч. год</vt:lpstr>
      <vt:lpstr>Достижения учащихся 2008 -2009 уч. год</vt:lpstr>
      <vt:lpstr>Достижения учащихся 2009 - 2010</vt:lpstr>
      <vt:lpstr>Достижения учащихся 2010 – 2011уч. год</vt:lpstr>
      <vt:lpstr>Достижения учащихся</vt:lpstr>
      <vt:lpstr>Участие в профессиональных конкурсах</vt:lpstr>
      <vt:lpstr>Участие в профессиональных конкурсах</vt:lpstr>
      <vt:lpstr>Методическая деятельность</vt:lpstr>
      <vt:lpstr>Образовательные технологии</vt:lpstr>
      <vt:lpstr>Участие в методической работе</vt:lpstr>
      <vt:lpstr>Участие в методической работе</vt:lpstr>
      <vt:lpstr>   Методические разработки</vt:lpstr>
      <vt:lpstr>Учебно-материальная база кабинета биологии</vt:lpstr>
      <vt:lpstr>Мои достижения</vt:lpstr>
      <vt:lpstr>Мои достижения</vt:lpstr>
      <vt:lpstr>Мои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138</cp:revision>
  <dcterms:created xsi:type="dcterms:W3CDTF">2011-03-23T15:22:29Z</dcterms:created>
  <dcterms:modified xsi:type="dcterms:W3CDTF">2011-10-12T17:57:17Z</dcterms:modified>
</cp:coreProperties>
</file>