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85" r:id="rId15"/>
    <p:sldId id="286" r:id="rId16"/>
    <p:sldId id="287" r:id="rId17"/>
    <p:sldId id="283" r:id="rId18"/>
    <p:sldId id="284" r:id="rId19"/>
    <p:sldId id="288"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07" autoAdjust="0"/>
  </p:normalViewPr>
  <p:slideViewPr>
    <p:cSldViewPr>
      <p:cViewPr varScale="1">
        <p:scale>
          <a:sx n="55" d="100"/>
          <a:sy n="55" d="100"/>
        </p:scale>
        <p:origin x="-103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06.02.2013</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06.02.2013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06.02.2013</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06.02.2013</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06.02.2013</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06.02.2013</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06.02.2013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06.02.2013</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06.02.2013</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06.02.2013</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06.02.2013</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540544" y="776288"/>
            <a:ext cx="8062912" cy="2295522"/>
          </a:xfrm>
        </p:spPr>
        <p:txBody>
          <a:bodyPr>
            <a:normAutofit/>
          </a:bodyPr>
          <a:lstStyle/>
          <a:p>
            <a:r>
              <a:rPr lang="ru-RU" b="1" i="1" dirty="0" smtClean="0"/>
              <a:t>Как научиться быть ответственным за свои поступки</a:t>
            </a:r>
            <a:endParaRPr lang="ru-RU" b="1" i="1" dirty="0"/>
          </a:p>
        </p:txBody>
      </p:sp>
      <p:sp>
        <p:nvSpPr>
          <p:cNvPr id="5" name="Подзаголовок 4"/>
          <p:cNvSpPr>
            <a:spLocks noGrp="1"/>
          </p:cNvSpPr>
          <p:nvPr>
            <p:ph type="subTitle" idx="1"/>
          </p:nvPr>
        </p:nvSpPr>
        <p:spPr>
          <a:xfrm>
            <a:off x="540544" y="4214818"/>
            <a:ext cx="8062912" cy="1357322"/>
          </a:xfrm>
        </p:spPr>
        <p:txBody>
          <a:bodyPr/>
          <a:lstStyle/>
          <a:p>
            <a:r>
              <a:rPr lang="ru-RU" b="1" i="1" dirty="0" smtClean="0">
                <a:solidFill>
                  <a:schemeClr val="bg1"/>
                </a:solidFill>
              </a:rPr>
              <a:t>Родительское собрание</a:t>
            </a:r>
            <a:endParaRPr lang="ru-RU" b="1" i="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67494"/>
            <a:ext cx="8229600" cy="875490"/>
          </a:xfrm>
        </p:spPr>
        <p:txBody>
          <a:bodyPr/>
          <a:lstStyle/>
          <a:p>
            <a:r>
              <a:rPr lang="ru-RU" b="1" i="1" dirty="0" smtClean="0"/>
              <a:t>Ситуация №1</a:t>
            </a:r>
            <a:endParaRPr lang="ru-RU" b="1" i="1" dirty="0"/>
          </a:p>
        </p:txBody>
      </p:sp>
      <p:sp>
        <p:nvSpPr>
          <p:cNvPr id="6" name="Содержимое 5"/>
          <p:cNvSpPr>
            <a:spLocks noGrp="1"/>
          </p:cNvSpPr>
          <p:nvPr>
            <p:ph idx="1"/>
          </p:nvPr>
        </p:nvSpPr>
        <p:spPr>
          <a:xfrm>
            <a:off x="457200" y="1285860"/>
            <a:ext cx="8229600" cy="5168948"/>
          </a:xfrm>
        </p:spPr>
        <p:txBody>
          <a:bodyPr/>
          <a:lstStyle/>
          <a:p>
            <a:r>
              <a:rPr lang="ru-RU" b="1" i="1" dirty="0" smtClean="0">
                <a:solidFill>
                  <a:schemeClr val="bg1"/>
                </a:solidFill>
              </a:rPr>
              <a:t>Всем классом учащиеся выехали на природу. Они играли, пели, обсуждали дела класса, строили планы на будущий год. Наконец наступило время еды. Все ребята расположились на полянке, разложили свои запасы. Две девочки встали и отошли от класса, укрылись в тени деревьев и стали есть. На приглашение принять участие в общей трапезе ответили отказом…</a:t>
            </a:r>
            <a:endParaRPr lang="ru-RU" b="1" i="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946928"/>
          </a:xfrm>
        </p:spPr>
        <p:txBody>
          <a:bodyPr/>
          <a:lstStyle/>
          <a:p>
            <a:r>
              <a:rPr lang="ru-RU" b="1" i="1" dirty="0" smtClean="0"/>
              <a:t>Ситуация №2</a:t>
            </a:r>
            <a:endParaRPr lang="ru-RU" b="1" i="1" dirty="0"/>
          </a:p>
        </p:txBody>
      </p:sp>
      <p:sp>
        <p:nvSpPr>
          <p:cNvPr id="3" name="Содержимое 2"/>
          <p:cNvSpPr>
            <a:spLocks noGrp="1"/>
          </p:cNvSpPr>
          <p:nvPr>
            <p:ph idx="1"/>
          </p:nvPr>
        </p:nvSpPr>
        <p:spPr>
          <a:xfrm>
            <a:off x="457200" y="1214422"/>
            <a:ext cx="8229600" cy="5240386"/>
          </a:xfrm>
        </p:spPr>
        <p:txBody>
          <a:bodyPr>
            <a:normAutofit lnSpcReduction="10000"/>
          </a:bodyPr>
          <a:lstStyle/>
          <a:p>
            <a:r>
              <a:rPr lang="ru-RU" b="1" i="1" dirty="0" smtClean="0">
                <a:solidFill>
                  <a:schemeClr val="bg1"/>
                </a:solidFill>
              </a:rPr>
              <a:t>На контрольной работе мальчик добросовестно заглядывал через плечо в тетрадь своего соседа. Учитель это видел, но не одернул списывающего ученика. Результатом контрольной стала «двойка». Ученик же, у которого мальчик списывал, получил «пять». Подросток, который списывал, сравнил свою работу с работой одноклассника и заявил, что учитель несправедливо ставит отметки…</a:t>
            </a:r>
            <a:endParaRPr lang="ru-RU" b="1" i="1"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875490"/>
          </a:xfrm>
        </p:spPr>
        <p:txBody>
          <a:bodyPr/>
          <a:lstStyle/>
          <a:p>
            <a:r>
              <a:rPr lang="ru-RU" b="1" i="1" dirty="0" smtClean="0"/>
              <a:t>Ситуация №3</a:t>
            </a:r>
            <a:endParaRPr lang="ru-RU" b="1" i="1" dirty="0"/>
          </a:p>
        </p:txBody>
      </p:sp>
      <p:sp>
        <p:nvSpPr>
          <p:cNvPr id="3" name="Содержимое 2"/>
          <p:cNvSpPr>
            <a:spLocks noGrp="1"/>
          </p:cNvSpPr>
          <p:nvPr>
            <p:ph idx="1"/>
          </p:nvPr>
        </p:nvSpPr>
        <p:spPr>
          <a:xfrm>
            <a:off x="457200" y="1142984"/>
            <a:ext cx="8229600" cy="5311824"/>
          </a:xfrm>
        </p:spPr>
        <p:txBody>
          <a:bodyPr/>
          <a:lstStyle/>
          <a:p>
            <a:r>
              <a:rPr lang="ru-RU" b="1" i="1" dirty="0" smtClean="0">
                <a:solidFill>
                  <a:schemeClr val="bg1"/>
                </a:solidFill>
              </a:rPr>
              <a:t>На остановке стоит семья. Подъезжает автобус, родители спешат подойти поближе к транспорту. В это время подходит старушка и спрашивает, как ей попасть на какую-то улицу. Сын начинает объяснять. Родители нетерпеливо зовут его, он продолжает объяснять. В это время автобус уходит, родители вдвоем начинают ругать сына… </a:t>
            </a:r>
            <a:endParaRPr lang="ru-RU" b="1" i="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875490"/>
          </a:xfrm>
        </p:spPr>
        <p:txBody>
          <a:bodyPr/>
          <a:lstStyle/>
          <a:p>
            <a:r>
              <a:rPr lang="ru-RU" b="1" i="1" dirty="0" smtClean="0"/>
              <a:t>Ситуация №4</a:t>
            </a:r>
            <a:endParaRPr lang="ru-RU" b="1" i="1" dirty="0"/>
          </a:p>
        </p:txBody>
      </p:sp>
      <p:sp>
        <p:nvSpPr>
          <p:cNvPr id="3" name="Содержимое 2"/>
          <p:cNvSpPr>
            <a:spLocks noGrp="1"/>
          </p:cNvSpPr>
          <p:nvPr>
            <p:ph idx="1"/>
          </p:nvPr>
        </p:nvSpPr>
        <p:spPr>
          <a:xfrm>
            <a:off x="457200" y="1142984"/>
            <a:ext cx="8229600" cy="5311824"/>
          </a:xfrm>
        </p:spPr>
        <p:txBody>
          <a:bodyPr/>
          <a:lstStyle/>
          <a:p>
            <a:r>
              <a:rPr lang="ru-RU" b="1" i="1" dirty="0" smtClean="0">
                <a:solidFill>
                  <a:schemeClr val="bg1"/>
                </a:solidFill>
              </a:rPr>
              <a:t>Ребенок замечен во многих неблаговидных поступках. Об этом родителям говорят и взрослые, и дети. Родители отвергают все обвинения в адрес своего ребенка. Когда удается доказать правдивость всех фактов, родители начинают обвинять школу, учителей, друзей ребенка…</a:t>
            </a:r>
            <a:endParaRPr lang="ru-RU" b="1" i="1"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732614"/>
          </a:xfrm>
        </p:spPr>
        <p:txBody>
          <a:bodyPr/>
          <a:lstStyle/>
          <a:p>
            <a:r>
              <a:rPr lang="ru-RU" b="1" i="1" dirty="0" smtClean="0"/>
              <a:t>Правила  «НЕ»</a:t>
            </a:r>
            <a:endParaRPr lang="ru-RU" b="1" i="1" dirty="0"/>
          </a:p>
        </p:txBody>
      </p:sp>
      <p:sp>
        <p:nvSpPr>
          <p:cNvPr id="3" name="Содержимое 2"/>
          <p:cNvSpPr>
            <a:spLocks noGrp="1"/>
          </p:cNvSpPr>
          <p:nvPr>
            <p:ph idx="1"/>
          </p:nvPr>
        </p:nvSpPr>
        <p:spPr>
          <a:xfrm>
            <a:off x="457200" y="1071546"/>
            <a:ext cx="8229600" cy="5383262"/>
          </a:xfrm>
        </p:spPr>
        <p:txBody>
          <a:bodyPr>
            <a:normAutofit lnSpcReduction="10000"/>
          </a:bodyPr>
          <a:lstStyle/>
          <a:p>
            <a:r>
              <a:rPr lang="ru-RU" dirty="0" smtClean="0">
                <a:solidFill>
                  <a:schemeClr val="bg1"/>
                </a:solidFill>
              </a:rPr>
              <a:t>Не спеши сесть первым за стол</a:t>
            </a:r>
          </a:p>
          <a:p>
            <a:r>
              <a:rPr lang="ru-RU" dirty="0" smtClean="0">
                <a:solidFill>
                  <a:schemeClr val="bg1"/>
                </a:solidFill>
              </a:rPr>
              <a:t>Не разговаривай во время еды</a:t>
            </a:r>
          </a:p>
          <a:p>
            <a:r>
              <a:rPr lang="ru-RU" dirty="0" smtClean="0">
                <a:solidFill>
                  <a:schemeClr val="bg1"/>
                </a:solidFill>
              </a:rPr>
              <a:t>Не забывай закрывать рот , когда жуешь</a:t>
            </a:r>
          </a:p>
          <a:p>
            <a:r>
              <a:rPr lang="ru-RU" dirty="0" smtClean="0">
                <a:solidFill>
                  <a:schemeClr val="bg1"/>
                </a:solidFill>
              </a:rPr>
              <a:t>Не чавкай</a:t>
            </a:r>
          </a:p>
          <a:p>
            <a:r>
              <a:rPr lang="ru-RU" dirty="0" smtClean="0">
                <a:solidFill>
                  <a:schemeClr val="bg1"/>
                </a:solidFill>
              </a:rPr>
              <a:t>Не рвись первым выскакивать в двери</a:t>
            </a:r>
          </a:p>
          <a:p>
            <a:r>
              <a:rPr lang="ru-RU" dirty="0" smtClean="0">
                <a:solidFill>
                  <a:schemeClr val="bg1"/>
                </a:solidFill>
              </a:rPr>
              <a:t>Не перебивай говорящего</a:t>
            </a:r>
          </a:p>
          <a:p>
            <a:r>
              <a:rPr lang="ru-RU" dirty="0" smtClean="0">
                <a:solidFill>
                  <a:schemeClr val="bg1"/>
                </a:solidFill>
              </a:rPr>
              <a:t>Не кричи и не повышай голос</a:t>
            </a:r>
          </a:p>
          <a:p>
            <a:r>
              <a:rPr lang="ru-RU" dirty="0" smtClean="0">
                <a:solidFill>
                  <a:schemeClr val="bg1"/>
                </a:solidFill>
              </a:rPr>
              <a:t>Не размахивай руками</a:t>
            </a:r>
          </a:p>
          <a:p>
            <a:r>
              <a:rPr lang="ru-RU" dirty="0" smtClean="0">
                <a:solidFill>
                  <a:schemeClr val="bg1"/>
                </a:solidFill>
              </a:rPr>
              <a:t>Не показывай пальцем на кого бы то ни было</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8229600" cy="214314"/>
          </a:xfrm>
        </p:spPr>
        <p:txBody>
          <a:bodyPr>
            <a:normAutofit fontScale="90000"/>
          </a:bodyPr>
          <a:lstStyle/>
          <a:p>
            <a:endParaRPr lang="ru-RU" dirty="0"/>
          </a:p>
        </p:txBody>
      </p:sp>
      <p:sp>
        <p:nvSpPr>
          <p:cNvPr id="3" name="Содержимое 2"/>
          <p:cNvSpPr>
            <a:spLocks noGrp="1"/>
          </p:cNvSpPr>
          <p:nvPr>
            <p:ph idx="1"/>
          </p:nvPr>
        </p:nvSpPr>
        <p:spPr>
          <a:xfrm>
            <a:off x="457200" y="357166"/>
            <a:ext cx="8229600" cy="6097642"/>
          </a:xfrm>
        </p:spPr>
        <p:txBody>
          <a:bodyPr/>
          <a:lstStyle/>
          <a:p>
            <a:r>
              <a:rPr lang="ru-RU" dirty="0" smtClean="0">
                <a:solidFill>
                  <a:schemeClr val="bg1"/>
                </a:solidFill>
              </a:rPr>
              <a:t>Не передразнивай говорящего</a:t>
            </a:r>
          </a:p>
          <a:p>
            <a:r>
              <a:rPr lang="ru-RU" dirty="0" smtClean="0">
                <a:solidFill>
                  <a:schemeClr val="bg1"/>
                </a:solidFill>
              </a:rPr>
              <a:t>Не садись раньше старшего без его разрешения</a:t>
            </a:r>
          </a:p>
          <a:p>
            <a:r>
              <a:rPr lang="ru-RU" dirty="0" smtClean="0">
                <a:solidFill>
                  <a:schemeClr val="bg1"/>
                </a:solidFill>
              </a:rPr>
              <a:t>Не забудь снять головной убор, входя в дом</a:t>
            </a:r>
          </a:p>
          <a:p>
            <a:r>
              <a:rPr lang="ru-RU" dirty="0" smtClean="0">
                <a:solidFill>
                  <a:schemeClr val="bg1"/>
                </a:solidFill>
              </a:rPr>
              <a:t>Не повторяй слишком часто «я»</a:t>
            </a:r>
          </a:p>
          <a:p>
            <a:r>
              <a:rPr lang="ru-RU" dirty="0" smtClean="0">
                <a:solidFill>
                  <a:schemeClr val="bg1"/>
                </a:solidFill>
              </a:rPr>
              <a:t>Не делай вид в общественном транспорте, что ты не замечаешь стоящего пожилого человека</a:t>
            </a:r>
          </a:p>
          <a:p>
            <a:r>
              <a:rPr lang="ru-RU" dirty="0" smtClean="0">
                <a:solidFill>
                  <a:schemeClr val="bg1"/>
                </a:solidFill>
              </a:rPr>
              <a:t>Не вмешивайся в чужой разговор, а в случае необходимости произнеси слово «Простите»</a:t>
            </a:r>
          </a:p>
          <a:p>
            <a:pPr>
              <a:buNone/>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303986"/>
          </a:xfrm>
        </p:spPr>
        <p:txBody>
          <a:bodyPr>
            <a:normAutofit fontScale="90000"/>
          </a:bodyPr>
          <a:lstStyle/>
          <a:p>
            <a:endParaRPr lang="ru-RU" dirty="0"/>
          </a:p>
        </p:txBody>
      </p:sp>
      <p:sp>
        <p:nvSpPr>
          <p:cNvPr id="3" name="Содержимое 2"/>
          <p:cNvSpPr>
            <a:spLocks noGrp="1"/>
          </p:cNvSpPr>
          <p:nvPr>
            <p:ph idx="1"/>
          </p:nvPr>
        </p:nvSpPr>
        <p:spPr>
          <a:xfrm>
            <a:off x="457200" y="428604"/>
            <a:ext cx="8229600" cy="6026204"/>
          </a:xfrm>
        </p:spPr>
        <p:txBody>
          <a:bodyPr>
            <a:normAutofit lnSpcReduction="10000"/>
          </a:bodyPr>
          <a:lstStyle/>
          <a:p>
            <a:r>
              <a:rPr lang="ru-RU" dirty="0" smtClean="0">
                <a:solidFill>
                  <a:schemeClr val="bg1"/>
                </a:solidFill>
              </a:rPr>
              <a:t>Не забудь извиниться, если ты кого-нибудь нечаянно толкнул</a:t>
            </a:r>
          </a:p>
          <a:p>
            <a:r>
              <a:rPr lang="ru-RU" dirty="0" smtClean="0">
                <a:solidFill>
                  <a:schemeClr val="bg1"/>
                </a:solidFill>
              </a:rPr>
              <a:t>Не чихай в пространство, чихай в носовой платок</a:t>
            </a:r>
          </a:p>
          <a:p>
            <a:r>
              <a:rPr lang="ru-RU" dirty="0" smtClean="0">
                <a:solidFill>
                  <a:schemeClr val="bg1"/>
                </a:solidFill>
              </a:rPr>
              <a:t>Не держи руки в карманах</a:t>
            </a:r>
          </a:p>
          <a:p>
            <a:r>
              <a:rPr lang="ru-RU" dirty="0" smtClean="0">
                <a:solidFill>
                  <a:schemeClr val="bg1"/>
                </a:solidFill>
              </a:rPr>
              <a:t>Не причесывайся где попало, для этого есть коридор, фойе</a:t>
            </a:r>
          </a:p>
          <a:p>
            <a:r>
              <a:rPr lang="ru-RU" dirty="0" smtClean="0">
                <a:solidFill>
                  <a:schemeClr val="bg1"/>
                </a:solidFill>
              </a:rPr>
              <a:t>Не делай того, что другим людям может доставить беспокойство</a:t>
            </a:r>
          </a:p>
          <a:p>
            <a:r>
              <a:rPr lang="ru-RU" dirty="0" smtClean="0">
                <a:solidFill>
                  <a:schemeClr val="bg1"/>
                </a:solidFill>
              </a:rPr>
              <a:t>Не произноси слов, точное значение которых тебе не известно</a:t>
            </a:r>
          </a:p>
          <a:p>
            <a:r>
              <a:rPr lang="ru-RU" dirty="0" smtClean="0">
                <a:solidFill>
                  <a:schemeClr val="bg1"/>
                </a:solidFill>
              </a:rPr>
              <a:t>Не используй в своей речи «слова-паразиты»</a:t>
            </a:r>
          </a:p>
          <a:p>
            <a:endParaRPr lang="ru-RU" dirty="0" smtClean="0"/>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018366"/>
          </a:xfrm>
        </p:spPr>
        <p:txBody>
          <a:bodyPr>
            <a:noAutofit/>
          </a:bodyPr>
          <a:lstStyle/>
          <a:p>
            <a:r>
              <a:rPr lang="ru-RU" sz="2800" b="1" i="1" dirty="0" smtClean="0"/>
              <a:t>Памятка для родителей по воспитанию культуры поведения у детей</a:t>
            </a:r>
            <a:endParaRPr lang="ru-RU" sz="2800" b="1" i="1" dirty="0"/>
          </a:p>
        </p:txBody>
      </p:sp>
      <p:sp>
        <p:nvSpPr>
          <p:cNvPr id="3" name="Содержимое 2"/>
          <p:cNvSpPr>
            <a:spLocks noGrp="1"/>
          </p:cNvSpPr>
          <p:nvPr>
            <p:ph idx="1"/>
          </p:nvPr>
        </p:nvSpPr>
        <p:spPr/>
        <p:txBody>
          <a:bodyPr>
            <a:normAutofit fontScale="85000" lnSpcReduction="10000"/>
          </a:bodyPr>
          <a:lstStyle/>
          <a:p>
            <a:pPr lvl="0"/>
            <a:r>
              <a:rPr lang="ru-RU" b="1" i="1" dirty="0" smtClean="0">
                <a:solidFill>
                  <a:schemeClr val="bg1"/>
                </a:solidFill>
              </a:rPr>
              <a:t>Не демонстрируйте своему ребенку показную вежливость и чуткость. Очень скоро он начнет вам подражать и поступать так в первую очередь   по отношению к вам.</a:t>
            </a:r>
          </a:p>
          <a:p>
            <a:pPr lvl="0"/>
            <a:r>
              <a:rPr lang="ru-RU" b="1" i="1" dirty="0" smtClean="0">
                <a:solidFill>
                  <a:schemeClr val="bg1"/>
                </a:solidFill>
              </a:rPr>
              <a:t>Не грубите и не сквернословьте сами. Ваша привычка станет привычкой вашего ребенка.</a:t>
            </a:r>
          </a:p>
          <a:p>
            <a:pPr lvl="0"/>
            <a:r>
              <a:rPr lang="ru-RU" b="1" i="1" dirty="0" smtClean="0">
                <a:solidFill>
                  <a:schemeClr val="bg1"/>
                </a:solidFill>
              </a:rPr>
              <a:t>Не говорите о чужих людях плохо и неуважительно. Если вы покажете в этом пример своему ребенку, ждите, что очень скоро он скажет то же самое о вас.</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446862"/>
          </a:xfrm>
        </p:spPr>
        <p:txBody>
          <a:bodyPr>
            <a:normAutofit fontScale="90000"/>
          </a:bodyPr>
          <a:lstStyle/>
          <a:p>
            <a:endParaRPr lang="ru-RU" dirty="0"/>
          </a:p>
        </p:txBody>
      </p:sp>
      <p:sp>
        <p:nvSpPr>
          <p:cNvPr id="3" name="Содержимое 2"/>
          <p:cNvSpPr>
            <a:spLocks noGrp="1"/>
          </p:cNvSpPr>
          <p:nvPr>
            <p:ph idx="1"/>
          </p:nvPr>
        </p:nvSpPr>
        <p:spPr>
          <a:xfrm>
            <a:off x="457200" y="928670"/>
            <a:ext cx="8229600" cy="5526138"/>
          </a:xfrm>
        </p:spPr>
        <p:txBody>
          <a:bodyPr>
            <a:normAutofit fontScale="92500" lnSpcReduction="10000"/>
          </a:bodyPr>
          <a:lstStyle/>
          <a:p>
            <a:pPr lvl="0"/>
            <a:r>
              <a:rPr lang="ru-RU" b="1" i="1" dirty="0" smtClean="0">
                <a:solidFill>
                  <a:schemeClr val="bg1"/>
                </a:solidFill>
              </a:rPr>
              <a:t>Будьте тактичны по отношению к другим людям. Это хороший урок добра и человечности для вашего ребенка.</a:t>
            </a:r>
          </a:p>
          <a:p>
            <a:pPr lvl="0"/>
            <a:r>
              <a:rPr lang="ru-RU" b="1" i="1" dirty="0" smtClean="0">
                <a:solidFill>
                  <a:schemeClr val="bg1"/>
                </a:solidFill>
              </a:rPr>
              <a:t>Не бойтесь извиниться перед кем-то  в присутствии своего ребенка. В этот момент вы ничего не теряете, лишь приобретаете его уважение.</a:t>
            </a:r>
          </a:p>
          <a:p>
            <a:pPr lvl="0"/>
            <a:r>
              <a:rPr lang="ru-RU" b="1" i="1" dirty="0" smtClean="0">
                <a:solidFill>
                  <a:schemeClr val="bg1"/>
                </a:solidFill>
              </a:rPr>
              <a:t>Проявляйте благородство даже тогда, когда вам очень не хочется его проявлять, учите благородству своего ребенка. Помните, что поведение – это зеркало, в котором отражается истинный облик каждого!</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algn="ctr"/>
            <a:r>
              <a:rPr lang="ru-RU" b="1" i="1" dirty="0" smtClean="0"/>
              <a:t>8 в класс МОУ СОШ №17</a:t>
            </a:r>
            <a:endParaRPr lang="ru-RU" b="1" i="1" dirty="0"/>
          </a:p>
        </p:txBody>
      </p:sp>
      <p:pic>
        <p:nvPicPr>
          <p:cNvPr id="4" name="Содержимое 3" descr="PICT0001.JPG"/>
          <p:cNvPicPr>
            <a:picLocks noGrp="1" noChangeAspect="1"/>
          </p:cNvPicPr>
          <p:nvPr>
            <p:ph type="pic" idx="1"/>
          </p:nvPr>
        </p:nvPicPr>
        <p:blipFill>
          <a:blip r:embed="rId2" cstate="print"/>
          <a:srcRect t="130" b="130"/>
          <a:stretch>
            <a:fillRect/>
          </a:stretch>
        </p:blipFill>
        <p:spPr/>
      </p:pic>
      <p:sp>
        <p:nvSpPr>
          <p:cNvPr id="6" name="Текст 5"/>
          <p:cNvSpPr>
            <a:spLocks noGrp="1"/>
          </p:cNvSpPr>
          <p:nvPr>
            <p:ph type="body" sz="half" idx="2"/>
          </p:nvPr>
        </p:nvSpPr>
        <p:spPr>
          <a:xfrm>
            <a:off x="1143000" y="5000636"/>
            <a:ext cx="7333488" cy="1552564"/>
          </a:xfrm>
        </p:spPr>
        <p:txBody>
          <a:bodyPr>
            <a:noAutofit/>
          </a:bodyPr>
          <a:lstStyle/>
          <a:p>
            <a:r>
              <a:rPr lang="ru-RU" sz="2000" b="1" i="1" dirty="0" smtClean="0">
                <a:solidFill>
                  <a:schemeClr val="accent1"/>
                </a:solidFill>
              </a:rPr>
              <a:t>Хорошее здоровье, ощущение полноты, неистощимости физических сил – важнейший источник жизнерадостного мировосприятия, оптимизма, готовности преодолеть любые трудности</a:t>
            </a:r>
            <a:r>
              <a:rPr lang="ru-RU" sz="2000" b="1" i="1" dirty="0" smtClean="0">
                <a:solidFill>
                  <a:schemeClr val="bg1"/>
                </a:solidFill>
              </a:rPr>
              <a:t>.</a:t>
            </a:r>
            <a:endParaRPr lang="ru-RU" sz="2000" b="1" i="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857232"/>
            <a:ext cx="8229600" cy="3071834"/>
          </a:xfrm>
        </p:spPr>
        <p:txBody>
          <a:bodyPr>
            <a:normAutofit fontScale="90000"/>
          </a:bodyPr>
          <a:lstStyle/>
          <a:p>
            <a:r>
              <a:rPr lang="ru-RU" dirty="0" smtClean="0"/>
              <a:t/>
            </a:r>
            <a:br>
              <a:rPr lang="ru-RU" dirty="0" smtClean="0"/>
            </a:br>
            <a:r>
              <a:rPr lang="ru-RU" dirty="0" smtClean="0"/>
              <a:t/>
            </a:r>
            <a:br>
              <a:rPr lang="ru-RU" dirty="0" smtClean="0"/>
            </a:br>
            <a:r>
              <a:rPr lang="ru-RU" b="1" i="1" dirty="0" smtClean="0">
                <a:solidFill>
                  <a:schemeClr val="bg1"/>
                </a:solidFill>
              </a:rPr>
              <a:t>Этика – это безгранично расширенная ответственность по отношению ко всему живущему. </a:t>
            </a:r>
            <a:r>
              <a:rPr lang="ru-RU" dirty="0" smtClean="0">
                <a:solidFill>
                  <a:schemeClr val="bg1"/>
                </a:solidFill>
              </a:rPr>
              <a:t/>
            </a:r>
            <a:br>
              <a:rPr lang="ru-RU" dirty="0" smtClean="0">
                <a:solidFill>
                  <a:schemeClr val="bg1"/>
                </a:solidFill>
              </a:rPr>
            </a:br>
            <a:r>
              <a:rPr lang="ru-RU" dirty="0" smtClean="0">
                <a:solidFill>
                  <a:schemeClr val="bg1"/>
                </a:solidFill>
              </a:rPr>
              <a:t>                             </a:t>
            </a:r>
            <a:r>
              <a:rPr lang="ru-RU" b="1" i="1" dirty="0" smtClean="0">
                <a:solidFill>
                  <a:schemeClr val="bg1"/>
                </a:solidFill>
              </a:rPr>
              <a:t>А. </a:t>
            </a:r>
            <a:r>
              <a:rPr lang="ru-RU" b="1" i="1" dirty="0" err="1" smtClean="0">
                <a:solidFill>
                  <a:schemeClr val="bg1"/>
                </a:solidFill>
              </a:rPr>
              <a:t>Швейцер</a:t>
            </a:r>
            <a:r>
              <a:rPr lang="ru-RU" b="1" i="1" dirty="0" smtClean="0">
                <a:solidFill>
                  <a:schemeClr val="bg1"/>
                </a:solidFill>
              </a:rPr>
              <a:t/>
            </a:r>
            <a:br>
              <a:rPr lang="ru-RU" b="1" i="1" dirty="0" smtClean="0">
                <a:solidFill>
                  <a:schemeClr val="bg1"/>
                </a:solidFill>
              </a:rPr>
            </a:br>
            <a:r>
              <a:rPr lang="ru-RU" dirty="0" smtClean="0">
                <a:solidFill>
                  <a:schemeClr val="bg1"/>
                </a:solidFill>
              </a:rPr>
              <a:t/>
            </a:r>
            <a:br>
              <a:rPr lang="ru-RU" dirty="0" smtClean="0">
                <a:solidFill>
                  <a:schemeClr val="bg1"/>
                </a:solidFill>
              </a:rPr>
            </a:br>
            <a:endParaRPr lang="ru-RU"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4375952"/>
          </a:xfrm>
        </p:spPr>
        <p:txBody>
          <a:bodyPr>
            <a:normAutofit fontScale="90000"/>
          </a:bodyPr>
          <a:lstStyle/>
          <a:p>
            <a:r>
              <a:rPr lang="ru-RU" b="1" i="1" dirty="0" smtClean="0">
                <a:solidFill>
                  <a:srgbClr val="FFFF00"/>
                </a:solidFill>
              </a:rPr>
              <a:t/>
            </a:r>
            <a:br>
              <a:rPr lang="ru-RU" b="1" i="1" dirty="0" smtClean="0">
                <a:solidFill>
                  <a:srgbClr val="FFFF00"/>
                </a:solidFill>
              </a:rPr>
            </a:br>
            <a:r>
              <a:rPr lang="ru-RU" b="1" i="1" dirty="0" smtClean="0">
                <a:solidFill>
                  <a:srgbClr val="FFFF00"/>
                </a:solidFill>
              </a:rPr>
              <a:t/>
            </a:r>
            <a:br>
              <a:rPr lang="ru-RU" b="1" i="1" dirty="0" smtClean="0">
                <a:solidFill>
                  <a:srgbClr val="FFFF00"/>
                </a:solidFill>
              </a:rPr>
            </a:br>
            <a:r>
              <a:rPr lang="ru-RU" b="1" i="1" dirty="0" smtClean="0">
                <a:solidFill>
                  <a:schemeClr val="bg1"/>
                </a:solidFill>
              </a:rPr>
              <a:t>Резкость, грубость, неотесанность- это пороки, от которых иной раз не свободны даже умные люди.</a:t>
            </a:r>
            <a:br>
              <a:rPr lang="ru-RU" b="1" i="1" dirty="0" smtClean="0">
                <a:solidFill>
                  <a:schemeClr val="bg1"/>
                </a:solidFill>
              </a:rPr>
            </a:br>
            <a:r>
              <a:rPr lang="ru-RU" b="1" i="1" dirty="0" smtClean="0">
                <a:solidFill>
                  <a:schemeClr val="bg1"/>
                </a:solidFill>
              </a:rPr>
              <a:t/>
            </a:r>
            <a:br>
              <a:rPr lang="ru-RU" b="1" i="1" dirty="0" smtClean="0">
                <a:solidFill>
                  <a:schemeClr val="bg1"/>
                </a:solidFill>
              </a:rPr>
            </a:br>
            <a:r>
              <a:rPr lang="ru-RU" b="1" i="1" dirty="0" smtClean="0">
                <a:solidFill>
                  <a:schemeClr val="bg1"/>
                </a:solidFill>
              </a:rPr>
              <a:t>                              Ж. Лабрюйер</a:t>
            </a:r>
            <a:br>
              <a:rPr lang="ru-RU" b="1" i="1" dirty="0" smtClean="0">
                <a:solidFill>
                  <a:schemeClr val="bg1"/>
                </a:solidFill>
              </a:rPr>
            </a:br>
            <a:endParaRPr lang="ru-RU" b="1" i="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356"/>
            <a:ext cx="8229600" cy="3500462"/>
          </a:xfrm>
        </p:spPr>
        <p:txBody>
          <a:bodyPr>
            <a:normAutofit/>
          </a:bodyPr>
          <a:lstStyle/>
          <a:p>
            <a:r>
              <a:rPr lang="ru-RU" sz="4400" b="1" i="1" dirty="0" smtClean="0">
                <a:solidFill>
                  <a:schemeClr val="bg1"/>
                </a:solidFill>
              </a:rPr>
              <a:t>Вежливость порождает и вызывает вежливость.</a:t>
            </a:r>
            <a:br>
              <a:rPr lang="ru-RU" sz="4400" b="1" i="1" dirty="0" smtClean="0">
                <a:solidFill>
                  <a:schemeClr val="bg1"/>
                </a:solidFill>
              </a:rPr>
            </a:br>
            <a:r>
              <a:rPr lang="ru-RU" b="1" i="1" dirty="0" smtClean="0">
                <a:solidFill>
                  <a:schemeClr val="bg1"/>
                </a:solidFill>
              </a:rPr>
              <a:t/>
            </a:r>
            <a:br>
              <a:rPr lang="ru-RU" b="1" i="1" dirty="0" smtClean="0">
                <a:solidFill>
                  <a:schemeClr val="bg1"/>
                </a:solidFill>
              </a:rPr>
            </a:br>
            <a:r>
              <a:rPr lang="ru-RU" b="1" i="1" dirty="0" smtClean="0">
                <a:solidFill>
                  <a:schemeClr val="bg1"/>
                </a:solidFill>
              </a:rPr>
              <a:t/>
            </a:r>
            <a:br>
              <a:rPr lang="ru-RU" b="1" i="1" dirty="0" smtClean="0">
                <a:solidFill>
                  <a:schemeClr val="bg1"/>
                </a:solidFill>
              </a:rPr>
            </a:br>
            <a:r>
              <a:rPr lang="ru-RU" b="1" i="1" dirty="0" smtClean="0">
                <a:solidFill>
                  <a:schemeClr val="bg1"/>
                </a:solidFill>
              </a:rPr>
              <a:t>                 </a:t>
            </a:r>
            <a:r>
              <a:rPr lang="ru-RU" sz="4000" b="1" i="1" dirty="0" smtClean="0">
                <a:solidFill>
                  <a:schemeClr val="bg1"/>
                </a:solidFill>
              </a:rPr>
              <a:t>Э. </a:t>
            </a:r>
            <a:r>
              <a:rPr lang="ru-RU" sz="4000" b="1" i="1" dirty="0" err="1" smtClean="0">
                <a:solidFill>
                  <a:schemeClr val="bg1"/>
                </a:solidFill>
              </a:rPr>
              <a:t>Роттердамский</a:t>
            </a:r>
            <a:endParaRPr lang="ru-RU" sz="4000" b="1" i="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b="1" i="1" dirty="0" smtClean="0"/>
              <a:t>В толковом словаре под редакцией С.И. Ожегова:</a:t>
            </a:r>
            <a:endParaRPr lang="ru-RU" b="1" i="1" dirty="0"/>
          </a:p>
        </p:txBody>
      </p:sp>
      <p:sp>
        <p:nvSpPr>
          <p:cNvPr id="4" name="Содержимое 3"/>
          <p:cNvSpPr>
            <a:spLocks noGrp="1"/>
          </p:cNvSpPr>
          <p:nvPr>
            <p:ph idx="1"/>
          </p:nvPr>
        </p:nvSpPr>
        <p:spPr>
          <a:xfrm>
            <a:off x="457200" y="2500306"/>
            <a:ext cx="8229600" cy="3954502"/>
          </a:xfrm>
        </p:spPr>
        <p:txBody>
          <a:bodyPr/>
          <a:lstStyle/>
          <a:p>
            <a:pPr>
              <a:buNone/>
            </a:pPr>
            <a:r>
              <a:rPr lang="ru-RU" dirty="0" smtClean="0"/>
              <a:t>   </a:t>
            </a:r>
            <a:r>
              <a:rPr lang="ru-RU" sz="4000" b="1" i="1" dirty="0" smtClean="0">
                <a:solidFill>
                  <a:schemeClr val="bg1"/>
                </a:solidFill>
              </a:rPr>
              <a:t>Воспитанный человек – это человек, который умеет хорошо вести себя</a:t>
            </a:r>
            <a:endParaRPr lang="ru-RU" sz="4000" b="1" i="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67494"/>
            <a:ext cx="8229600" cy="4518828"/>
          </a:xfrm>
        </p:spPr>
        <p:txBody>
          <a:bodyPr>
            <a:normAutofit/>
          </a:bodyPr>
          <a:lstStyle/>
          <a:p>
            <a:r>
              <a:rPr lang="ru-RU" b="1" i="1" dirty="0" smtClean="0">
                <a:solidFill>
                  <a:schemeClr val="bg1"/>
                </a:solidFill>
              </a:rPr>
              <a:t>Воспитанность человека, его хорошие манеры, его уважение к другим людям и к самому себе </a:t>
            </a:r>
            <a:r>
              <a:rPr lang="ru-RU" b="1" i="1" u="sng" dirty="0" smtClean="0">
                <a:solidFill>
                  <a:srgbClr val="FF0000"/>
                </a:solidFill>
              </a:rPr>
              <a:t>начинается в детстве</a:t>
            </a:r>
            <a:endParaRPr lang="ru-RU" b="1" i="1" u="sng"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Семья учит ребенка:</a:t>
            </a:r>
            <a:endParaRPr lang="ru-RU" b="1" i="1" dirty="0"/>
          </a:p>
        </p:txBody>
      </p:sp>
      <p:sp>
        <p:nvSpPr>
          <p:cNvPr id="3" name="Содержимое 2"/>
          <p:cNvSpPr>
            <a:spLocks noGrp="1"/>
          </p:cNvSpPr>
          <p:nvPr>
            <p:ph idx="1"/>
          </p:nvPr>
        </p:nvSpPr>
        <p:spPr/>
        <p:txBody>
          <a:bodyPr/>
          <a:lstStyle/>
          <a:p>
            <a:r>
              <a:rPr lang="ru-RU" b="1" i="1" dirty="0" smtClean="0">
                <a:solidFill>
                  <a:schemeClr val="bg1"/>
                </a:solidFill>
              </a:rPr>
              <a:t>Законам человеческого существования</a:t>
            </a:r>
          </a:p>
          <a:p>
            <a:pPr>
              <a:buNone/>
            </a:pPr>
            <a:endParaRPr lang="ru-RU" b="1" i="1" dirty="0" smtClean="0">
              <a:solidFill>
                <a:schemeClr val="bg1"/>
              </a:solidFill>
            </a:endParaRPr>
          </a:p>
          <a:p>
            <a:r>
              <a:rPr lang="ru-RU" b="1" i="1" dirty="0" smtClean="0">
                <a:solidFill>
                  <a:schemeClr val="bg1"/>
                </a:solidFill>
              </a:rPr>
              <a:t>Законам совместного проживания</a:t>
            </a:r>
            <a:endParaRPr lang="ru-RU" b="1" i="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Ребенок должен знать:</a:t>
            </a:r>
            <a:endParaRPr lang="ru-RU" b="1" i="1" dirty="0"/>
          </a:p>
        </p:txBody>
      </p:sp>
      <p:sp>
        <p:nvSpPr>
          <p:cNvPr id="3" name="Содержимое 2"/>
          <p:cNvSpPr>
            <a:spLocks noGrp="1"/>
          </p:cNvSpPr>
          <p:nvPr>
            <p:ph idx="1"/>
          </p:nvPr>
        </p:nvSpPr>
        <p:spPr/>
        <p:txBody>
          <a:bodyPr/>
          <a:lstStyle/>
          <a:p>
            <a:r>
              <a:rPr lang="ru-RU" b="1" i="1" dirty="0" smtClean="0">
                <a:solidFill>
                  <a:schemeClr val="bg1"/>
                </a:solidFill>
              </a:rPr>
              <a:t>Когда можно и нужно выключать и включать музыку в доме</a:t>
            </a:r>
          </a:p>
          <a:p>
            <a:r>
              <a:rPr lang="ru-RU" b="1" i="1" dirty="0" smtClean="0">
                <a:solidFill>
                  <a:schemeClr val="bg1"/>
                </a:solidFill>
              </a:rPr>
              <a:t>Как вести себя в общественных местах</a:t>
            </a:r>
          </a:p>
          <a:p>
            <a:r>
              <a:rPr lang="ru-RU" b="1" i="1" dirty="0" smtClean="0">
                <a:solidFill>
                  <a:schemeClr val="bg1"/>
                </a:solidFill>
              </a:rPr>
              <a:t>Как вести разговор с незнакомым человеком</a:t>
            </a:r>
          </a:p>
          <a:p>
            <a:r>
              <a:rPr lang="ru-RU" b="1" i="1" dirty="0" smtClean="0">
                <a:solidFill>
                  <a:schemeClr val="bg1"/>
                </a:solidFill>
              </a:rPr>
              <a:t>Как вести себя в транспорте и т.д.</a:t>
            </a:r>
            <a:endParaRPr lang="ru-RU" b="1" i="1"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089804"/>
          </a:xfrm>
        </p:spPr>
        <p:txBody>
          <a:bodyPr>
            <a:normAutofit fontScale="90000"/>
          </a:bodyPr>
          <a:lstStyle/>
          <a:p>
            <a:r>
              <a:rPr lang="ru-RU" sz="4000" b="1" i="1" dirty="0" smtClean="0"/>
              <a:t>Считаешь ли ты себя культурным человеком? (18 участников)</a:t>
            </a:r>
            <a:endParaRPr lang="ru-RU" sz="4000" b="1" i="1" dirty="0"/>
          </a:p>
        </p:txBody>
      </p:sp>
      <p:sp>
        <p:nvSpPr>
          <p:cNvPr id="4" name="Содержимое 3"/>
          <p:cNvSpPr>
            <a:spLocks noGrp="1"/>
          </p:cNvSpPr>
          <p:nvPr>
            <p:ph sz="half" idx="1"/>
          </p:nvPr>
        </p:nvSpPr>
        <p:spPr/>
        <p:txBody>
          <a:bodyPr>
            <a:noAutofit/>
          </a:bodyPr>
          <a:lstStyle/>
          <a:p>
            <a:r>
              <a:rPr lang="ru-RU" sz="2000" b="1" dirty="0" smtClean="0">
                <a:solidFill>
                  <a:schemeClr val="bg1"/>
                </a:solidFill>
              </a:rPr>
              <a:t>Громко кричать – 16 (-)</a:t>
            </a:r>
          </a:p>
          <a:p>
            <a:r>
              <a:rPr lang="ru-RU" sz="2000" b="1" dirty="0" smtClean="0">
                <a:solidFill>
                  <a:schemeClr val="bg1"/>
                </a:solidFill>
              </a:rPr>
              <a:t>Драться – 15 (-)</a:t>
            </a:r>
          </a:p>
          <a:p>
            <a:r>
              <a:rPr lang="ru-RU" sz="2000" b="1" dirty="0" smtClean="0">
                <a:solidFill>
                  <a:schemeClr val="bg1"/>
                </a:solidFill>
              </a:rPr>
              <a:t>Перебивать в разговоре другого человека – 17 (-)</a:t>
            </a:r>
          </a:p>
          <a:p>
            <a:r>
              <a:rPr lang="ru-RU" sz="2000" b="1" dirty="0" smtClean="0">
                <a:solidFill>
                  <a:schemeClr val="bg1"/>
                </a:solidFill>
              </a:rPr>
              <a:t>Списывать во время контрольной – 9 (-)</a:t>
            </a:r>
          </a:p>
          <a:p>
            <a:r>
              <a:rPr lang="ru-RU" sz="2000" b="1" dirty="0" smtClean="0">
                <a:solidFill>
                  <a:schemeClr val="bg1"/>
                </a:solidFill>
              </a:rPr>
              <a:t>Задавать неуместные вопросы – 17 (-)</a:t>
            </a:r>
          </a:p>
          <a:p>
            <a:r>
              <a:rPr lang="ru-RU" sz="2000" b="1" dirty="0" smtClean="0">
                <a:solidFill>
                  <a:schemeClr val="bg1"/>
                </a:solidFill>
              </a:rPr>
              <a:t>Свистеть – 16 (-)</a:t>
            </a:r>
          </a:p>
          <a:p>
            <a:r>
              <a:rPr lang="ru-RU" sz="2000" b="1" dirty="0" smtClean="0">
                <a:solidFill>
                  <a:schemeClr val="bg1"/>
                </a:solidFill>
              </a:rPr>
              <a:t>Ругаться – 18 (-)</a:t>
            </a:r>
          </a:p>
          <a:p>
            <a:r>
              <a:rPr lang="ru-RU" sz="2000" b="1" dirty="0" smtClean="0">
                <a:solidFill>
                  <a:schemeClr val="bg1"/>
                </a:solidFill>
              </a:rPr>
              <a:t>Жадничать – 17 (-)</a:t>
            </a:r>
          </a:p>
          <a:p>
            <a:r>
              <a:rPr lang="ru-RU" sz="2000" b="1" dirty="0" smtClean="0">
                <a:solidFill>
                  <a:schemeClr val="bg1"/>
                </a:solidFill>
              </a:rPr>
              <a:t>Сплетничать – 18 (-)</a:t>
            </a:r>
          </a:p>
          <a:p>
            <a:r>
              <a:rPr lang="ru-RU" sz="2000" b="1" dirty="0" smtClean="0">
                <a:solidFill>
                  <a:schemeClr val="bg1"/>
                </a:solidFill>
              </a:rPr>
              <a:t>Ябедничать – 17 (-)</a:t>
            </a:r>
          </a:p>
          <a:p>
            <a:endParaRPr lang="ru-RU" sz="2000" dirty="0"/>
          </a:p>
        </p:txBody>
      </p:sp>
      <p:sp>
        <p:nvSpPr>
          <p:cNvPr id="5" name="Содержимое 4"/>
          <p:cNvSpPr>
            <a:spLocks noGrp="1"/>
          </p:cNvSpPr>
          <p:nvPr>
            <p:ph sz="half" idx="2"/>
          </p:nvPr>
        </p:nvSpPr>
        <p:spPr>
          <a:xfrm>
            <a:off x="4648200" y="1722437"/>
            <a:ext cx="4210080" cy="4525963"/>
          </a:xfrm>
        </p:spPr>
        <p:txBody>
          <a:bodyPr>
            <a:noAutofit/>
          </a:bodyPr>
          <a:lstStyle/>
          <a:p>
            <a:r>
              <a:rPr lang="ru-RU" sz="1800" b="1" dirty="0" smtClean="0">
                <a:solidFill>
                  <a:schemeClr val="bg1"/>
                </a:solidFill>
              </a:rPr>
              <a:t>Врать – 16 (-)</a:t>
            </a:r>
          </a:p>
          <a:p>
            <a:r>
              <a:rPr lang="ru-RU" sz="1800" b="1" dirty="0" smtClean="0">
                <a:solidFill>
                  <a:schemeClr val="bg1"/>
                </a:solidFill>
              </a:rPr>
              <a:t>Навязываться в друзья – 17 (-)</a:t>
            </a:r>
          </a:p>
          <a:p>
            <a:r>
              <a:rPr lang="ru-RU" sz="1800" b="1" dirty="0" smtClean="0">
                <a:solidFill>
                  <a:schemeClr val="bg1"/>
                </a:solidFill>
              </a:rPr>
              <a:t>Проявлять подлость – 18 (-)</a:t>
            </a:r>
          </a:p>
          <a:p>
            <a:r>
              <a:rPr lang="ru-RU" sz="1800" b="1" dirty="0" smtClean="0">
                <a:solidFill>
                  <a:schemeClr val="bg1"/>
                </a:solidFill>
              </a:rPr>
              <a:t>Заниматься вымогательством – 17 (-)</a:t>
            </a:r>
          </a:p>
          <a:p>
            <a:r>
              <a:rPr lang="ru-RU" sz="1800" b="1" dirty="0" smtClean="0">
                <a:solidFill>
                  <a:schemeClr val="bg1"/>
                </a:solidFill>
              </a:rPr>
              <a:t>Не обращать внимания, если над кем-то издеваются – 16 (-)</a:t>
            </a:r>
          </a:p>
          <a:p>
            <a:r>
              <a:rPr lang="ru-RU" sz="1800" b="1" dirty="0" smtClean="0">
                <a:solidFill>
                  <a:schemeClr val="bg1"/>
                </a:solidFill>
              </a:rPr>
              <a:t>Молчать, если кто-то совершил подлость – 11 (-)</a:t>
            </a:r>
          </a:p>
          <a:p>
            <a:r>
              <a:rPr lang="ru-RU" sz="1800" b="1" dirty="0" smtClean="0">
                <a:solidFill>
                  <a:schemeClr val="bg1"/>
                </a:solidFill>
              </a:rPr>
              <a:t>Проявлять неуместное любопытство – 17 (-)</a:t>
            </a:r>
          </a:p>
          <a:p>
            <a:r>
              <a:rPr lang="ru-RU" sz="1800" b="1" dirty="0" smtClean="0">
                <a:solidFill>
                  <a:schemeClr val="bg1"/>
                </a:solidFill>
              </a:rPr>
              <a:t>Завидовать – 18 (-)</a:t>
            </a:r>
          </a:p>
          <a:p>
            <a:r>
              <a:rPr lang="ru-RU" sz="1800" b="1" dirty="0" smtClean="0">
                <a:solidFill>
                  <a:schemeClr val="bg1"/>
                </a:solidFill>
              </a:rPr>
              <a:t>Жаловаться – 18 (-)</a:t>
            </a:r>
          </a:p>
          <a:p>
            <a:r>
              <a:rPr lang="ru-RU" sz="1800" b="1" dirty="0" smtClean="0">
                <a:solidFill>
                  <a:schemeClr val="bg1"/>
                </a:solidFill>
              </a:rPr>
              <a:t>Быть равнодушным – 16 (-)</a:t>
            </a:r>
            <a:endParaRPr lang="ru-RU" sz="1800" b="1"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230</TotalTime>
  <Words>804</Words>
  <Application>Microsoft Office PowerPoint</Application>
  <PresentationFormat>Экран (4:3)</PresentationFormat>
  <Paragraphs>78</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Яркая</vt:lpstr>
      <vt:lpstr>Как научиться быть ответственным за свои поступки</vt:lpstr>
      <vt:lpstr>  Этика – это безгранично расширенная ответственность по отношению ко всему живущему.                               А. Швейцер  </vt:lpstr>
      <vt:lpstr>  Резкость, грубость, неотесанность- это пороки, от которых иной раз не свободны даже умные люди.                                Ж. Лабрюйер </vt:lpstr>
      <vt:lpstr>Вежливость порождает и вызывает вежливость.                    Э. Роттердамский</vt:lpstr>
      <vt:lpstr>В толковом словаре под редакцией С.И. Ожегова:</vt:lpstr>
      <vt:lpstr>Воспитанность человека, его хорошие манеры, его уважение к другим людям и к самому себе начинается в детстве</vt:lpstr>
      <vt:lpstr>Семья учит ребенка:</vt:lpstr>
      <vt:lpstr>Ребенок должен знать:</vt:lpstr>
      <vt:lpstr>Считаешь ли ты себя культурным человеком? (18 участников)</vt:lpstr>
      <vt:lpstr>Ситуация №1</vt:lpstr>
      <vt:lpstr>Ситуация №2</vt:lpstr>
      <vt:lpstr>Ситуация №3</vt:lpstr>
      <vt:lpstr>Ситуация №4</vt:lpstr>
      <vt:lpstr>Правила  «НЕ»</vt:lpstr>
      <vt:lpstr>Презентация PowerPoint</vt:lpstr>
      <vt:lpstr>Презентация PowerPoint</vt:lpstr>
      <vt:lpstr>Памятка для родителей по воспитанию культуры поведения у детей</vt:lpstr>
      <vt:lpstr>Презентация PowerPoint</vt:lpstr>
      <vt:lpstr>8 в класс МОУ СОШ №17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Белоусова</cp:lastModifiedBy>
  <cp:revision>23</cp:revision>
  <dcterms:modified xsi:type="dcterms:W3CDTF">2013-02-06T10:42:17Z</dcterms:modified>
</cp:coreProperties>
</file>