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4" r:id="rId3"/>
    <p:sldId id="257" r:id="rId4"/>
    <p:sldId id="266" r:id="rId5"/>
    <p:sldId id="259" r:id="rId6"/>
    <p:sldId id="265" r:id="rId7"/>
    <p:sldId id="267" r:id="rId8"/>
    <p:sldId id="258" r:id="rId9"/>
    <p:sldId id="260" r:id="rId10"/>
    <p:sldId id="261" r:id="rId11"/>
    <p:sldId id="262" r:id="rId12"/>
    <p:sldId id="26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594" y="-3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B51CB-BB52-45F6-A0A7-CB3E1280FD9E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B1FA2-7A56-4CE0-9A21-2A09F27A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B51CB-BB52-45F6-A0A7-CB3E1280FD9E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B1FA2-7A56-4CE0-9A21-2A09F27A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B51CB-BB52-45F6-A0A7-CB3E1280FD9E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B1FA2-7A56-4CE0-9A21-2A09F27A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B51CB-BB52-45F6-A0A7-CB3E1280FD9E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B1FA2-7A56-4CE0-9A21-2A09F27A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B51CB-BB52-45F6-A0A7-CB3E1280FD9E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B1FA2-7A56-4CE0-9A21-2A09F27A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B51CB-BB52-45F6-A0A7-CB3E1280FD9E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B1FA2-7A56-4CE0-9A21-2A09F27A3E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B51CB-BB52-45F6-A0A7-CB3E1280FD9E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B1FA2-7A56-4CE0-9A21-2A09F27A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B51CB-BB52-45F6-A0A7-CB3E1280FD9E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B1FA2-7A56-4CE0-9A21-2A09F27A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B51CB-BB52-45F6-A0A7-CB3E1280FD9E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B1FA2-7A56-4CE0-9A21-2A09F27A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B51CB-BB52-45F6-A0A7-CB3E1280FD9E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47B1FA2-7A56-4CE0-9A21-2A09F27A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B51CB-BB52-45F6-A0A7-CB3E1280FD9E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B1FA2-7A56-4CE0-9A21-2A09F27A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88B51CB-BB52-45F6-A0A7-CB3E1280FD9E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A47B1FA2-7A56-4CE0-9A21-2A09F27A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19140000">
            <a:off x="792729" y="2105159"/>
            <a:ext cx="5853757" cy="1204306"/>
          </a:xfrm>
        </p:spPr>
        <p:txBody>
          <a:bodyPr/>
          <a:lstStyle/>
          <a:p>
            <a:pPr algn="ctr"/>
            <a:r>
              <a:rPr lang="ru-RU" dirty="0" smtClean="0"/>
              <a:t>Требования </a:t>
            </a:r>
            <a:r>
              <a:rPr lang="ru-RU" dirty="0" err="1" smtClean="0"/>
              <a:t>фгос</a:t>
            </a:r>
            <a:r>
              <a:rPr lang="ru-RU" dirty="0" smtClean="0"/>
              <a:t> к ОРГАНИЗАЦИИ УЧЕБНО-ИССЛЕДОВАТЕЛЬСКОЙ ДЕЯТЕЛЬНОСТИ ОБУЧАЮЩИХСЯ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19140000">
            <a:off x="1835812" y="3173403"/>
            <a:ext cx="8535760" cy="329259"/>
          </a:xfrm>
        </p:spPr>
        <p:txBody>
          <a:bodyPr>
            <a:noAutofit/>
          </a:bodyPr>
          <a:lstStyle/>
          <a:p>
            <a:r>
              <a:rPr lang="ru-RU" sz="1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Сенаторова</a:t>
            </a:r>
            <a:r>
              <a:rPr lang="ru-RU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Ляна Георгиевна, учитель  математики </a:t>
            </a:r>
          </a:p>
          <a:p>
            <a:r>
              <a:rPr lang="ru-RU" sz="1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Мбоу</a:t>
            </a:r>
            <a:r>
              <a:rPr lang="ru-RU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</a:t>
            </a:r>
            <a:r>
              <a:rPr lang="ru-RU" sz="1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сош</a:t>
            </a:r>
            <a:r>
              <a:rPr 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№71</a:t>
            </a:r>
            <a:r>
              <a:rPr lang="ru-RU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</a:p>
          <a:p>
            <a:r>
              <a:rPr lang="ru-RU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Бушуева </a:t>
            </a:r>
            <a:r>
              <a:rPr lang="ru-RU" sz="1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евгения</a:t>
            </a:r>
            <a:r>
              <a:rPr lang="ru-RU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александровна</a:t>
            </a:r>
            <a:r>
              <a:rPr lang="ru-RU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учитель математики, МБОУ «СОШ № 56»</a:t>
            </a:r>
            <a:endParaRPr lang="ru-RU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6012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000" b="1" i="1" dirty="0">
                <a:solidFill>
                  <a:srgbClr val="C00000"/>
                </a:solidFill>
              </a:rPr>
              <a:t>Формы организации учебно-исследовательской деятельности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560620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ru-RU" sz="1800" dirty="0" smtClean="0"/>
              <a:t>на </a:t>
            </a:r>
            <a:r>
              <a:rPr lang="ru-RU" sz="1800" dirty="0"/>
              <a:t>внеурочных </a:t>
            </a:r>
            <a:r>
              <a:rPr lang="ru-RU" sz="1800" dirty="0" smtClean="0"/>
              <a:t>  занятиях:</a:t>
            </a:r>
            <a:endParaRPr lang="ru-RU" sz="1800" dirty="0"/>
          </a:p>
          <a:p>
            <a:r>
              <a:rPr lang="ru-RU" sz="2000" b="0" dirty="0" smtClean="0"/>
              <a:t>• </a:t>
            </a:r>
            <a:r>
              <a:rPr lang="ru-RU" sz="2000" b="0" dirty="0"/>
              <a:t>исследовательская практика обучающихся;</a:t>
            </a:r>
          </a:p>
          <a:p>
            <a:r>
              <a:rPr lang="ru-RU" sz="2000" b="0" dirty="0"/>
              <a:t>• образовательные экспедиции — походы, поездки, экскурсии с чётко обозначенными образователь-</a:t>
            </a:r>
            <a:r>
              <a:rPr lang="ru-RU" sz="2000" b="0" dirty="0" err="1"/>
              <a:t>ными</a:t>
            </a:r>
            <a:r>
              <a:rPr lang="ru-RU" sz="2000" b="0" dirty="0"/>
              <a:t> целями, программой деятельности, продуманными формами контроля. Образовательные экспедиции предусматривают активную образовательную деятельность школьников, в том числе и исследовательского характера;</a:t>
            </a:r>
          </a:p>
          <a:p>
            <a:r>
              <a:rPr lang="ru-RU" sz="2000" b="0" dirty="0"/>
              <a:t>• факультативные занятия, предполагающие углублённое изучение предмета, дают большие возможности для реализации на них учебно-исследовательской деятельности обучающихся;</a:t>
            </a:r>
          </a:p>
          <a:p>
            <a:r>
              <a:rPr lang="ru-RU" sz="2000" b="0" dirty="0"/>
              <a:t>• ученическое научно-исследовательское общество — форма внеурочной деятельности, которая сочетает в себе работу над учебными исследованиями, коллективное обсуждение промежуточных и итоговых результатов этой работы, организацию круглых столов, дискуссий, дебатов, интеллектуальных игр, публичных защит, конференций и др., а также встречи с представителями науки и образования, экскурсии в учреждения науки и образования, сотрудничество с УНИО других школ;</a:t>
            </a:r>
          </a:p>
          <a:p>
            <a:r>
              <a:rPr lang="ru-RU" sz="2000" b="0" dirty="0"/>
              <a:t>• участие обучающихся в олимпиадах, конкурсах, конференциях, в том числе дистанционных, предметных неделях, интеллектуальных марафонах предполагает выполнение ими учебных исследований или их элементов в рамках данных мероприятий.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30106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000" b="1" i="1" dirty="0" smtClean="0">
                <a:solidFill>
                  <a:srgbClr val="C00000"/>
                </a:solidFill>
              </a:rPr>
              <a:t>Условия учебно-исследовательской деятельности</a:t>
            </a:r>
            <a:endParaRPr lang="ru-RU" sz="2000" b="1" i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200580"/>
          </a:xfrm>
        </p:spPr>
        <p:txBody>
          <a:bodyPr>
            <a:normAutofit fontScale="92500" lnSpcReduction="20000"/>
          </a:bodyPr>
          <a:lstStyle/>
          <a:p>
            <a:r>
              <a:rPr lang="ru-RU" sz="1800" b="0" dirty="0" smtClean="0"/>
              <a:t>• </a:t>
            </a:r>
            <a:r>
              <a:rPr lang="ru-RU" sz="1500" b="0" dirty="0" smtClean="0"/>
              <a:t>учебное исследование должны быть выполнимыми и соответствовать возрасту, способностям и возможностям обучающегося;</a:t>
            </a:r>
          </a:p>
          <a:p>
            <a:r>
              <a:rPr lang="ru-RU" sz="1500" b="0" dirty="0" smtClean="0"/>
              <a:t>• для выполнения должны быть все условия — информационные ресурсы, мастерские, клубы, школьные научные общества;</a:t>
            </a:r>
          </a:p>
          <a:p>
            <a:r>
              <a:rPr lang="ru-RU" sz="1500" b="0" dirty="0" smtClean="0"/>
              <a:t>• обучающиеся должны быть подготовлены к выполнению учебных исследований как в части ориентации при выборе темы проекта или учебного исследования, так и в части конкретных приёмов, технологий и методов, необходимых для успешной реализации;</a:t>
            </a:r>
          </a:p>
          <a:p>
            <a:r>
              <a:rPr lang="ru-RU" sz="1500" b="0" dirty="0" smtClean="0"/>
              <a:t>• необходимо обеспечить педагогическое сопровождение как в отношении выбора темы и содержания (научное руководство), так и в отношении собственно работы и используемых методов (методическое руководство);</a:t>
            </a:r>
          </a:p>
          <a:p>
            <a:r>
              <a:rPr lang="ru-RU" sz="1500" b="0" dirty="0" smtClean="0"/>
              <a:t>• необходимо использовать для начинающих дневник самоконтроля, в котором отражаются элементы самоанализа в ходе работы и который используется при составлении отчётов и во время собеседований с руководителями;</a:t>
            </a:r>
          </a:p>
          <a:p>
            <a:r>
              <a:rPr lang="ru-RU" sz="1500" b="0" dirty="0" smtClean="0"/>
              <a:t>• необходимо наличие ясной и простой </a:t>
            </a:r>
            <a:r>
              <a:rPr lang="ru-RU" sz="1500" b="0" dirty="0" err="1" smtClean="0"/>
              <a:t>критериальной</a:t>
            </a:r>
            <a:r>
              <a:rPr lang="ru-RU" sz="1500" b="0" dirty="0" smtClean="0"/>
              <a:t> системы оценки итогового результата работы и индивидуального вклада (в случае группового характера проекта или исследования) каждого участника;</a:t>
            </a:r>
          </a:p>
          <a:p>
            <a:r>
              <a:rPr lang="ru-RU" sz="1500" b="0" dirty="0" smtClean="0"/>
              <a:t>• результаты и продукты исследовательской работы должны быть презентованы, получить оценку и признание достижений в форме общественной конкурсной защиты, проводимой в очной форме или путём размещения в открытых ресурсах Интернета для обсуждения.</a:t>
            </a:r>
            <a:endParaRPr lang="ru-RU" sz="1500" dirty="0"/>
          </a:p>
        </p:txBody>
      </p:sp>
    </p:spTree>
    <p:extLst>
      <p:ext uri="{BB962C8B-B14F-4D97-AF65-F5344CB8AC3E}">
        <p14:creationId xmlns="" xmlns:p14="http://schemas.microsoft.com/office/powerpoint/2010/main" val="194915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000" b="1" i="1" dirty="0" smtClean="0">
                <a:solidFill>
                  <a:srgbClr val="C00000"/>
                </a:solidFill>
              </a:rPr>
              <a:t>Итоги </a:t>
            </a:r>
            <a:r>
              <a:rPr lang="ru-RU" sz="2000" b="1" i="1" dirty="0">
                <a:solidFill>
                  <a:srgbClr val="C00000"/>
                </a:solidFill>
              </a:rPr>
              <a:t>учебно-исследовательской деятельности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200" dirty="0" smtClean="0"/>
              <a:t>Это   не только предметные </a:t>
            </a:r>
            <a:r>
              <a:rPr lang="ru-RU" sz="2200" dirty="0"/>
              <a:t>результаты, </a:t>
            </a:r>
            <a:r>
              <a:rPr lang="ru-RU" sz="2200" dirty="0" smtClean="0"/>
              <a:t>но и интеллектуальное</a:t>
            </a:r>
            <a:r>
              <a:rPr lang="ru-RU" sz="2200" dirty="0"/>
              <a:t>, личностное развитие школьников, рост их компетентности в выбранной для исследования или проекта сфере, формирование умения сотрудничать в коллективе и самостоятельно работать, уяснение сущности творческой исследовательской, которая рассматривается как показатель успешности (</a:t>
            </a:r>
            <a:r>
              <a:rPr lang="ru-RU" sz="2200" dirty="0" err="1"/>
              <a:t>неуспешности</a:t>
            </a:r>
            <a:r>
              <a:rPr lang="ru-RU" sz="2200" dirty="0"/>
              <a:t>) исследовательской деятельности.</a:t>
            </a:r>
          </a:p>
          <a:p>
            <a:endParaRPr lang="ru-RU" sz="2200" dirty="0"/>
          </a:p>
          <a:p>
            <a:endParaRPr lang="ru-RU" sz="2200" dirty="0"/>
          </a:p>
        </p:txBody>
      </p:sp>
    </p:spTree>
    <p:extLst>
      <p:ext uri="{BB962C8B-B14F-4D97-AF65-F5344CB8AC3E}">
        <p14:creationId xmlns="" xmlns:p14="http://schemas.microsoft.com/office/powerpoint/2010/main" val="2708957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188640"/>
            <a:ext cx="7520940" cy="432048"/>
          </a:xfrm>
        </p:spPr>
        <p:txBody>
          <a:bodyPr/>
          <a:lstStyle/>
          <a:p>
            <a:r>
              <a:rPr lang="ru-RU" sz="2000" i="1" dirty="0">
                <a:solidFill>
                  <a:srgbClr val="C00000"/>
                </a:solidFill>
              </a:rPr>
              <a:t>Основы учебно-исследовательской </a:t>
            </a:r>
            <a:r>
              <a:rPr lang="ru-RU" sz="2000" i="1" dirty="0" smtClean="0">
                <a:solidFill>
                  <a:srgbClr val="C00000"/>
                </a:solidFill>
              </a:rPr>
              <a:t>деятельности</a:t>
            </a:r>
            <a:endParaRPr lang="ru-RU" sz="2000" i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92696"/>
            <a:ext cx="8640960" cy="4464496"/>
          </a:xfrm>
        </p:spPr>
        <p:txBody>
          <a:bodyPr>
            <a:normAutofit fontScale="92500"/>
          </a:bodyPr>
          <a:lstStyle/>
          <a:p>
            <a:r>
              <a:rPr lang="ru-RU" b="0" dirty="0" smtClean="0"/>
              <a:t>1</a:t>
            </a:r>
            <a:r>
              <a:rPr lang="ru-RU" sz="1800" dirty="0" smtClean="0"/>
              <a:t>. </a:t>
            </a:r>
            <a:r>
              <a:rPr lang="ru-RU" sz="1800" b="0" dirty="0" smtClean="0">
                <a:cs typeface="Times New Roman" pitchFamily="18" charset="0"/>
              </a:rPr>
              <a:t>Цели </a:t>
            </a:r>
            <a:r>
              <a:rPr lang="ru-RU" sz="1800" b="0" dirty="0">
                <a:cs typeface="Times New Roman" pitchFamily="18" charset="0"/>
              </a:rPr>
              <a:t>и задачи учебно-исследовательской деятельности о</a:t>
            </a:r>
            <a:r>
              <a:rPr lang="ru-RU" sz="1800" b="0" dirty="0" smtClean="0">
                <a:cs typeface="Times New Roman" pitchFamily="18" charset="0"/>
              </a:rPr>
              <a:t>пределяются </a:t>
            </a:r>
            <a:r>
              <a:rPr lang="ru-RU" sz="1800" b="0" dirty="0">
                <a:cs typeface="Times New Roman" pitchFamily="18" charset="0"/>
              </a:rPr>
              <a:t>как </a:t>
            </a:r>
            <a:r>
              <a:rPr lang="ru-RU" sz="1800" b="0" dirty="0" smtClean="0">
                <a:cs typeface="Times New Roman" pitchFamily="18" charset="0"/>
              </a:rPr>
              <a:t> </a:t>
            </a:r>
            <a:r>
              <a:rPr lang="ru-RU" sz="1800" b="0" dirty="0">
                <a:cs typeface="Times New Roman" pitchFamily="18" charset="0"/>
              </a:rPr>
              <a:t>личностными, так и </a:t>
            </a:r>
            <a:r>
              <a:rPr lang="ru-RU" sz="1800" b="0" dirty="0" smtClean="0">
                <a:cs typeface="Times New Roman" pitchFamily="18" charset="0"/>
              </a:rPr>
              <a:t>социальными мотивами обучающихся. Такая </a:t>
            </a:r>
            <a:r>
              <a:rPr lang="ru-RU" sz="1800" b="0" dirty="0">
                <a:cs typeface="Times New Roman" pitchFamily="18" charset="0"/>
              </a:rPr>
              <a:t>деятельность должна быть направлена не только на повышение компетентности подростков в предметной области определённых учебных дисциплин, на развитие их способностей, но и на создание продукта, имеющего значимость для других;</a:t>
            </a:r>
          </a:p>
          <a:p>
            <a:r>
              <a:rPr lang="ru-RU" sz="1800" b="0" dirty="0" smtClean="0">
                <a:cs typeface="Times New Roman" pitchFamily="18" charset="0"/>
              </a:rPr>
              <a:t>2. Учебно-исследовательская деятельность </a:t>
            </a:r>
            <a:r>
              <a:rPr lang="ru-RU" sz="1800" b="0" dirty="0">
                <a:cs typeface="Times New Roman" pitchFamily="18" charset="0"/>
              </a:rPr>
              <a:t>должна быть организована таким образом, чтобы обучающиеся смогли реализовать свои потребности в общении со значимыми, </a:t>
            </a:r>
            <a:r>
              <a:rPr lang="ru-RU" sz="1800" b="0" dirty="0" err="1">
                <a:cs typeface="Times New Roman" pitchFamily="18" charset="0"/>
              </a:rPr>
              <a:t>референтными</a:t>
            </a:r>
            <a:r>
              <a:rPr lang="ru-RU" sz="1800" b="0" dirty="0">
                <a:cs typeface="Times New Roman" pitchFamily="18" charset="0"/>
              </a:rPr>
              <a:t> группами одноклассников, учителей и т. д. Строя различного рода отношения в ходе целенаправленной, поисковой, творческой и продуктивной деятельности, подростки овладевают нормами взаимоотношений с разными людьми, умениями переходить от одного вида общения к другому, приобретают навыки индивидуальной самостоятельной работы и сотрудничества в коллективе;</a:t>
            </a:r>
          </a:p>
          <a:p>
            <a:r>
              <a:rPr lang="ru-RU" sz="1800" b="0" dirty="0" smtClean="0">
                <a:cs typeface="Times New Roman" pitchFamily="18" charset="0"/>
              </a:rPr>
              <a:t>3. Организация </a:t>
            </a:r>
            <a:r>
              <a:rPr lang="ru-RU" sz="1800" b="0" dirty="0">
                <a:cs typeface="Times New Roman" pitchFamily="18" charset="0"/>
              </a:rPr>
              <a:t>учебно-исследовательских </a:t>
            </a:r>
            <a:r>
              <a:rPr lang="ru-RU" sz="1800" b="0" dirty="0" smtClean="0">
                <a:cs typeface="Times New Roman" pitchFamily="18" charset="0"/>
              </a:rPr>
              <a:t>школьников </a:t>
            </a:r>
            <a:r>
              <a:rPr lang="ru-RU" sz="1800" b="0" dirty="0">
                <a:cs typeface="Times New Roman" pitchFamily="18" charset="0"/>
              </a:rPr>
              <a:t>обеспечивает сочетание различных видов познавательной деятельности. В этих видах деятельности могут быть востребованы практически любые способности подростков, реализованы личные пристрастия к тому или иному виду деятельности</a:t>
            </a:r>
            <a:r>
              <a:rPr lang="ru-RU" sz="1800" b="0" dirty="0" smtClean="0">
                <a:cs typeface="Times New Roman" pitchFamily="18" charset="0"/>
              </a:rPr>
              <a:t>.</a:t>
            </a:r>
            <a:endParaRPr lang="ru-RU" sz="1800" b="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2562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i="1" dirty="0">
                <a:solidFill>
                  <a:srgbClr val="C00000"/>
                </a:solidFill>
              </a:rPr>
              <a:t>цели и задачи учебно-исследовательской деятельности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908720"/>
            <a:ext cx="7520940" cy="3771757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Выпускник </a:t>
            </a:r>
            <a:r>
              <a:rPr lang="ru-RU" dirty="0"/>
              <a:t>научится:</a:t>
            </a:r>
          </a:p>
          <a:p>
            <a:r>
              <a:rPr lang="ru-RU" dirty="0"/>
              <a:t>• </a:t>
            </a:r>
            <a:r>
              <a:rPr lang="ru-RU" b="0" dirty="0"/>
              <a:t>планировать и выполнять учебное </a:t>
            </a:r>
            <a:r>
              <a:rPr lang="ru-RU" b="0" dirty="0" smtClean="0"/>
              <a:t>исследование, </a:t>
            </a:r>
            <a:r>
              <a:rPr lang="ru-RU" b="0" dirty="0"/>
              <a:t>используя оборудование, модели, методы и приёмы, адекватные исследуемой проблеме;</a:t>
            </a:r>
          </a:p>
          <a:p>
            <a:r>
              <a:rPr lang="ru-RU" b="0" dirty="0"/>
              <a:t>• выбирать и использовать методы, релевантные рассматриваемой проблеме;</a:t>
            </a:r>
          </a:p>
          <a:p>
            <a:r>
              <a:rPr lang="ru-RU" b="0" dirty="0"/>
              <a:t>• распознавать и ставить вопросы, ответы на которые могут быть получены путём научного исследования, отбирать адекватные методы исследования, формулировать вытекающие из исследования выводы;</a:t>
            </a:r>
          </a:p>
          <a:p>
            <a:r>
              <a:rPr lang="ru-RU" b="0" dirty="0"/>
              <a:t>• использовать такие математические методы и приёмы, как абстракция и идеализация, доказательство, доказательство от противного, доказательство по аналогии, опровержение, </a:t>
            </a:r>
            <a:r>
              <a:rPr lang="ru-RU" b="0" dirty="0" err="1"/>
              <a:t>контрпример</a:t>
            </a:r>
            <a:r>
              <a:rPr lang="ru-RU" b="0" dirty="0"/>
              <a:t>, индуктивные и дедуктивные рассуждения, построение и исполнение алгоритма</a:t>
            </a:r>
            <a:r>
              <a:rPr lang="ru-RU" b="0" dirty="0" smtClean="0"/>
              <a:t>;</a:t>
            </a:r>
          </a:p>
          <a:p>
            <a:r>
              <a:rPr lang="ru-RU" b="0" dirty="0"/>
              <a:t>• видеть и комментировать связь научного знания и ценностных установок, моральных суждений при получении, распространении и применении научного знания.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49002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520940" cy="548640"/>
          </a:xfrm>
        </p:spPr>
        <p:txBody>
          <a:bodyPr/>
          <a:lstStyle/>
          <a:p>
            <a:r>
              <a:rPr lang="ru-RU" sz="2000" i="1" dirty="0">
                <a:solidFill>
                  <a:srgbClr val="C00000"/>
                </a:solidFill>
              </a:rPr>
              <a:t>цели и задачи учебно-исследовательской деятельности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0" dirty="0"/>
              <a:t>• использовать такие естественно-научные методы и приёмы, как наблюдение, постановка проблемы, выдвижение «хорошей гипотезы», эксперимент, моделирование, использование математических моделей, теоретическое обоснование, установление границ применимости модели/теории;</a:t>
            </a:r>
          </a:p>
          <a:p>
            <a:r>
              <a:rPr lang="ru-RU" b="0" dirty="0"/>
              <a:t>• использовать некоторые методы получения знаний, характерные для социальных и исторических наук: постановка проблемы, опросы, описание, сравнительное историческое описание, объяснение, использование статистических данных, интерпретация фактов;</a:t>
            </a:r>
          </a:p>
          <a:p>
            <a:r>
              <a:rPr lang="ru-RU" b="0" dirty="0"/>
              <a:t>• ясно, логично и точно излагать свою точку зрения, использовать языковые средства, адекватные обсуждаемой проблеме;</a:t>
            </a:r>
          </a:p>
          <a:p>
            <a:r>
              <a:rPr lang="ru-RU" b="0" dirty="0"/>
              <a:t>• отличать факты от суждений, мнений и оценок, критически относиться к суждениям, мнениям, оценкам, реконструировать их основания</a:t>
            </a:r>
            <a:r>
              <a:rPr lang="ru-RU" dirty="0"/>
              <a:t>; </a:t>
            </a:r>
          </a:p>
        </p:txBody>
      </p:sp>
    </p:spTree>
    <p:extLst>
      <p:ext uri="{BB962C8B-B14F-4D97-AF65-F5344CB8AC3E}">
        <p14:creationId xmlns="" xmlns:p14="http://schemas.microsoft.com/office/powerpoint/2010/main" val="394612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000" b="1" i="1" dirty="0">
                <a:solidFill>
                  <a:srgbClr val="C00000"/>
                </a:solidFill>
              </a:rPr>
              <a:t>Специфические черты </a:t>
            </a:r>
            <a:r>
              <a:rPr lang="ru-RU" sz="2000" b="1" i="1" dirty="0" smtClean="0">
                <a:solidFill>
                  <a:srgbClr val="C00000"/>
                </a:solidFill>
              </a:rPr>
              <a:t> (ОТЛИЧИЯ ) учебно-исследовательской И ПРОЕКТНОЙ  </a:t>
            </a:r>
            <a:r>
              <a:rPr lang="ru-RU" sz="2000" b="1" i="1" dirty="0">
                <a:solidFill>
                  <a:srgbClr val="C00000"/>
                </a:solidFill>
              </a:rPr>
              <a:t>деятельности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087825977"/>
              </p:ext>
            </p:extLst>
          </p:nvPr>
        </p:nvGraphicFramePr>
        <p:xfrm>
          <a:off x="1043608" y="1268760"/>
          <a:ext cx="7128792" cy="33123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05202"/>
                <a:gridCol w="3623590"/>
              </a:tblGrid>
              <a:tr h="3011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Проектная деятельность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Учебно-исследовательская деятельность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12044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Проект направлен на получение конкретного запланированного результата — продукта, обладающего определёнными свойствами и необходимого для конкретного использования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 ходе исследования организуется поиск в какой-то области, формулируются отдельные характеристики итогов работ. Отрицательный результат есть тоже результат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18067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Реализацию проектных работ предваряет представление о будущем проекте, планирование процесса создания продукта и реализации этого плана. Результат проекта должен быть точно соотнесён со всеми характеристиками, сформулированными в его замысле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Логика построения исследовательской деятельности включает формулировку проблемы исследования, выдвижение гипотезы (для решения этой проблемы) и последующую экспериментальную или модельную проверку выдвинутых предположений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27584" y="5013176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Главное  отличие </a:t>
            </a:r>
            <a:r>
              <a:rPr lang="ru-RU" dirty="0" smtClean="0"/>
              <a:t>проектной и исследовательской деятельности – </a:t>
            </a:r>
            <a:r>
              <a:rPr lang="ru-RU" b="1" i="1" dirty="0" smtClean="0"/>
              <a:t>это цель</a:t>
            </a:r>
            <a:r>
              <a:rPr lang="ru-RU" dirty="0" smtClean="0"/>
              <a:t>: </a:t>
            </a:r>
          </a:p>
          <a:p>
            <a:r>
              <a:rPr lang="ru-RU" i="1" dirty="0" smtClean="0"/>
              <a:t>цель проектной деятельности </a:t>
            </a:r>
            <a:r>
              <a:rPr lang="ru-RU" dirty="0" smtClean="0"/>
              <a:t>– реализация проектного замысла, а </a:t>
            </a:r>
            <a:r>
              <a:rPr lang="ru-RU" i="1" dirty="0" smtClean="0"/>
              <a:t>целью исследовательской деятельности </a:t>
            </a:r>
            <a:r>
              <a:rPr lang="ru-RU" dirty="0" smtClean="0"/>
              <a:t>является уяснения сущности явления, истины, открытие новых закономерностей и т.п.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2100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i="1" dirty="0" smtClean="0">
                <a:solidFill>
                  <a:srgbClr val="C00000"/>
                </a:solidFill>
              </a:rPr>
              <a:t>СПЕЦИФИКА УЧЕБНО-ИССЛЕДОВАТЕЛЬСКОЙ ДЕЯТЕЛЬНОСТИ</a:t>
            </a:r>
            <a:endParaRPr lang="ru-RU" sz="2000" b="1" i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776644"/>
          </a:xfrm>
        </p:spPr>
        <p:txBody>
          <a:bodyPr>
            <a:normAutofit/>
          </a:bodyPr>
          <a:lstStyle/>
          <a:p>
            <a:r>
              <a:rPr lang="ru-RU" sz="2000" b="0" dirty="0" smtClean="0"/>
              <a:t>— </a:t>
            </a:r>
            <a:r>
              <a:rPr lang="ru-RU" sz="2000" b="0" dirty="0"/>
              <a:t>тема исследования должна быть на самом деле интересна для ученика и совпадать с кругом интереса учителя;</a:t>
            </a:r>
          </a:p>
          <a:p>
            <a:r>
              <a:rPr lang="ru-RU" sz="2000" b="0" dirty="0"/>
              <a:t>— необходимо, чтобы обучающийся хорошо осознавал суть проблемы, иначе весь ход поиска её решения будет бессмыслен, даже если он будет проведён учителем безукоризненно правильно;</a:t>
            </a:r>
          </a:p>
          <a:p>
            <a:r>
              <a:rPr lang="ru-RU" sz="2000" b="0" dirty="0"/>
              <a:t>— организация хода работы над раскрытием проблемы исследования должна строиться на взаимоответственности учителя и ученика друг перед другом и взаимопомощи;</a:t>
            </a:r>
          </a:p>
          <a:p>
            <a:r>
              <a:rPr lang="ru-RU" sz="2000" b="0" dirty="0"/>
              <a:t>— раскрытие проблемы в первую очередь должно приносить что-то новое ученику, а уже потом науке</a:t>
            </a:r>
            <a:r>
              <a:rPr lang="ru-RU" sz="2000" b="0" dirty="0" smtClean="0"/>
              <a:t>.</a:t>
            </a:r>
            <a:endParaRPr lang="ru-RU" sz="2000" b="0" dirty="0"/>
          </a:p>
        </p:txBody>
      </p:sp>
    </p:spTree>
    <p:extLst>
      <p:ext uri="{BB962C8B-B14F-4D97-AF65-F5344CB8AC3E}">
        <p14:creationId xmlns="" xmlns:p14="http://schemas.microsoft.com/office/powerpoint/2010/main" val="39634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520940" cy="548640"/>
          </a:xfrm>
        </p:spPr>
        <p:txBody>
          <a:bodyPr/>
          <a:lstStyle/>
          <a:p>
            <a:pPr algn="ctr"/>
            <a:r>
              <a:rPr lang="ru-RU" sz="2000" b="1" i="1" dirty="0" smtClean="0">
                <a:solidFill>
                  <a:srgbClr val="C00000"/>
                </a:solidFill>
              </a:rPr>
              <a:t>ХАРАКТЕРИСТИКА УЧЕБНО-ИССЛЕДОВАТЕЛЬСКОЙ ДЕЯТЕЛЬНОСТИ</a:t>
            </a:r>
            <a:endParaRPr lang="ru-RU" sz="2000" b="1" i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1800" b="0" dirty="0" smtClean="0"/>
              <a:t>• </a:t>
            </a:r>
            <a:r>
              <a:rPr lang="ru-RU" sz="1800" b="0" dirty="0"/>
              <a:t>практически значимые цели и задачи учебно-исследовательской </a:t>
            </a:r>
            <a:r>
              <a:rPr lang="ru-RU" sz="1800" b="0" dirty="0" smtClean="0"/>
              <a:t>деятельности</a:t>
            </a:r>
            <a:r>
              <a:rPr lang="ru-RU" sz="1800" b="0" dirty="0"/>
              <a:t>;</a:t>
            </a:r>
          </a:p>
          <a:p>
            <a:r>
              <a:rPr lang="ru-RU" sz="1800" b="0" dirty="0"/>
              <a:t>• структуру </a:t>
            </a:r>
            <a:r>
              <a:rPr lang="ru-RU" sz="1800" b="0" dirty="0" smtClean="0"/>
              <a:t>учебно-исследовательской </a:t>
            </a:r>
            <a:r>
              <a:rPr lang="ru-RU" sz="1800" b="0" dirty="0"/>
              <a:t>деятельности, которая включает общие компоненты: анализ актуальности проводимого исследования; целеполагание, формулировку задач, которые следует решить; выбор средств и методов, адекватных поставленным целям; планирование, определение последовательности и сроков работ; проведение </a:t>
            </a:r>
            <a:r>
              <a:rPr lang="ru-RU" sz="1800" b="0" dirty="0" smtClean="0"/>
              <a:t>исследования</a:t>
            </a:r>
            <a:r>
              <a:rPr lang="ru-RU" sz="1800" b="0" dirty="0"/>
              <a:t>; оформление результатов работ в соответствии с замыслом </a:t>
            </a:r>
            <a:r>
              <a:rPr lang="ru-RU" sz="1800" b="0" dirty="0" smtClean="0"/>
              <a:t>целями </a:t>
            </a:r>
            <a:r>
              <a:rPr lang="ru-RU" sz="1800" b="0" dirty="0"/>
              <a:t>исследования; представление результатов в соответствующем использованию виде;</a:t>
            </a:r>
          </a:p>
          <a:p>
            <a:r>
              <a:rPr lang="ru-RU" sz="1800" b="0" dirty="0"/>
              <a:t>• компетентность в выбранной сфере исследования, творческую активность, собранность, аккуратность, целеустремлённость, высокую мотивацию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4901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200" b="1" i="1" dirty="0" smtClean="0">
                <a:solidFill>
                  <a:srgbClr val="C00000"/>
                </a:solidFill>
              </a:rPr>
              <a:t>Технологии</a:t>
            </a:r>
            <a:r>
              <a:rPr lang="ru-RU" sz="2000" b="1" i="1" dirty="0" smtClean="0">
                <a:solidFill>
                  <a:srgbClr val="C00000"/>
                </a:solidFill>
              </a:rPr>
              <a:t>  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учебно</a:t>
            </a:r>
            <a:r>
              <a:rPr lang="ru-RU" sz="2000" b="1" i="1" dirty="0" smtClean="0">
                <a:solidFill>
                  <a:srgbClr val="C00000"/>
                </a:solidFill>
              </a:rPr>
              <a:t> - исследовательской  деятельности</a:t>
            </a:r>
            <a:r>
              <a:rPr lang="ru-RU" sz="2000" b="1" i="1" dirty="0"/>
              <a:t/>
            </a:r>
            <a:br>
              <a:rPr lang="ru-RU" sz="2000" b="1" i="1" dirty="0"/>
            </a:br>
            <a:endParaRPr lang="ru-RU" sz="20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0" dirty="0" smtClean="0"/>
              <a:t>• </a:t>
            </a:r>
            <a:r>
              <a:rPr lang="ru-RU" b="0" dirty="0"/>
              <a:t>планировать и выполнять учебные технологические проекты: выявлять и формулировать проблему; обосновывать цель проекта, конструкцию изделия, сущность итогового продукта или желаемого результата; планировать этапы выполнения работ; составлять технологическую карту изготовления изделия; выбирать средства реализации замысла; осуществлять технологический процесс; контролировать ход и результаты выполнения проекта;</a:t>
            </a:r>
          </a:p>
          <a:p>
            <a:r>
              <a:rPr lang="ru-RU" b="0" dirty="0"/>
              <a:t>• представлять результаты выполненного проекта: пользоваться основными видами проектной документации; готовить пояснительную записку к проекту; оформлять проектные материалы; представлять проект к защите.</a:t>
            </a:r>
          </a:p>
          <a:p>
            <a:r>
              <a:rPr lang="ru-RU" b="0" dirty="0" smtClean="0"/>
              <a:t>• </a:t>
            </a:r>
            <a:r>
              <a:rPr lang="ru-RU" b="0" dirty="0"/>
              <a:t>организовывать и осуществлять проектную деятельность на основе установленных норм и стандартов, поиска новых технологических решений, планировать и организовывать технологический процесс с учётом имеющихся ресурсов и условий;</a:t>
            </a:r>
          </a:p>
          <a:p>
            <a:r>
              <a:rPr lang="ru-RU" b="0" dirty="0"/>
              <a:t>• осуществлять презентацию, экономическую и экологическую оценку проекта, давать примерную оценку цены произведённого продукта как товара на рынке; разрабатывать вариант рекламы для продукта труда.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4111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000" b="1" i="1" dirty="0">
                <a:solidFill>
                  <a:srgbClr val="C00000"/>
                </a:solidFill>
              </a:rPr>
              <a:t>Формы организации учебно-исследовательской деятельности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на урочных занятиях :</a:t>
            </a:r>
          </a:p>
          <a:p>
            <a:r>
              <a:rPr lang="ru-RU" b="0" dirty="0" smtClean="0"/>
              <a:t>• </a:t>
            </a:r>
            <a:r>
              <a:rPr lang="ru-RU" b="0" dirty="0"/>
              <a:t>урок-исследование, урок-лаборатория, урок — творческий отчёт, урок изобретательства, урок «Удивительное рядом», урок — рассказ об учёных, урок — защита исследовательских проектов, урок-экспертиза, урок «Патент на открытие», урок открытых мыслей;</a:t>
            </a:r>
          </a:p>
          <a:p>
            <a:r>
              <a:rPr lang="ru-RU" b="0" dirty="0"/>
              <a:t>• учебный эксперимент, который позволяет организовать освоение таких элементов исследовательской деятельности, как планирование и проведение эксперимента, обработка и анализ его результатов;</a:t>
            </a:r>
          </a:p>
          <a:p>
            <a:r>
              <a:rPr lang="ru-RU" b="0" dirty="0"/>
              <a:t>• домашнее задание исследовательского характера может сочетать в себе разнообразные виды, причём позволяет провести учебное исследование, достаточно протяжённое во времени.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566322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Couture</Template>
  <TotalTime>116</TotalTime>
  <Words>1414</Words>
  <Application>Microsoft Office PowerPoint</Application>
  <PresentationFormat>Экран (4:3)</PresentationFormat>
  <Paragraphs>65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Углы</vt:lpstr>
      <vt:lpstr>Требования фгос к ОРГАНИЗАЦИИ УЧЕБНО-ИССЛЕДОВАТЕЛЬСКОЙ ДЕЯТЕЛЬНОСТИ ОБУЧАЮЩИХСЯ </vt:lpstr>
      <vt:lpstr>Основы учебно-исследовательской деятельности</vt:lpstr>
      <vt:lpstr>цели и задачи учебно-исследовательской деятельности</vt:lpstr>
      <vt:lpstr>цели и задачи учебно-исследовательской деятельности</vt:lpstr>
      <vt:lpstr>Специфические черты  (ОТЛИЧИЯ ) учебно-исследовательской И ПРОЕКТНОЙ  деятельности</vt:lpstr>
      <vt:lpstr>СПЕЦИФИКА УЧЕБНО-ИССЛЕДОВАТЕЛЬСКОЙ ДЕЯТЕЛЬНОСТИ</vt:lpstr>
      <vt:lpstr>ХАРАКТЕРИСТИКА УЧЕБНО-ИССЛЕДОВАТЕЛЬСКОЙ ДЕЯТЕЛЬНОСТИ</vt:lpstr>
      <vt:lpstr>Технологии   учебно - исследовательской  деятельности </vt:lpstr>
      <vt:lpstr>Формы организации учебно-исследовательской деятельности </vt:lpstr>
      <vt:lpstr>Формы организации учебно-исследовательской деятельности </vt:lpstr>
      <vt:lpstr>Условия учебно-исследовательской деятельности</vt:lpstr>
      <vt:lpstr>Итоги учебно-исследовательской деятельности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ОРГАНИЗАЦИИ УЧЕБНО-ИССЛЕДОВАТЕЛЬСКОЙ ДЕЯТЕЛЬНОСТИ ОБУЧАЮЩИХСЯ</dc:title>
  <dc:creator>Klass2_10</dc:creator>
  <cp:lastModifiedBy>Admin</cp:lastModifiedBy>
  <cp:revision>13</cp:revision>
  <dcterms:created xsi:type="dcterms:W3CDTF">2013-01-30T06:47:09Z</dcterms:created>
  <dcterms:modified xsi:type="dcterms:W3CDTF">2013-01-30T16:49:53Z</dcterms:modified>
</cp:coreProperties>
</file>