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86" r:id="rId3"/>
    <p:sldId id="283" r:id="rId4"/>
    <p:sldId id="261" r:id="rId5"/>
    <p:sldId id="284" r:id="rId6"/>
    <p:sldId id="258" r:id="rId7"/>
    <p:sldId id="287" r:id="rId8"/>
    <p:sldId id="285" r:id="rId9"/>
    <p:sldId id="290" r:id="rId10"/>
    <p:sldId id="291" r:id="rId11"/>
    <p:sldId id="289" r:id="rId12"/>
    <p:sldId id="263" r:id="rId13"/>
    <p:sldId id="301" r:id="rId14"/>
    <p:sldId id="302" r:id="rId15"/>
    <p:sldId id="282" r:id="rId16"/>
    <p:sldId id="292" r:id="rId17"/>
    <p:sldId id="293" r:id="rId18"/>
    <p:sldId id="294" r:id="rId19"/>
    <p:sldId id="297" r:id="rId20"/>
    <p:sldId id="298" r:id="rId21"/>
    <p:sldId id="299" r:id="rId22"/>
    <p:sldId id="306" r:id="rId23"/>
    <p:sldId id="307" r:id="rId24"/>
    <p:sldId id="295" r:id="rId25"/>
    <p:sldId id="310" r:id="rId26"/>
    <p:sldId id="296" r:id="rId27"/>
    <p:sldId id="300" r:id="rId28"/>
    <p:sldId id="303" r:id="rId29"/>
    <p:sldId id="309" r:id="rId30"/>
    <p:sldId id="304" r:id="rId31"/>
    <p:sldId id="312" r:id="rId32"/>
    <p:sldId id="314" r:id="rId33"/>
    <p:sldId id="315" r:id="rId34"/>
    <p:sldId id="313" r:id="rId35"/>
    <p:sldId id="308" r:id="rId36"/>
    <p:sldId id="257" r:id="rId37"/>
    <p:sldId id="31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242"/>
    <a:srgbClr val="663300"/>
    <a:srgbClr val="30303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671" autoAdjust="0"/>
  </p:normalViewPr>
  <p:slideViewPr>
    <p:cSldViewPr>
      <p:cViewPr>
        <p:scale>
          <a:sx n="87" d="100"/>
          <a:sy n="87" d="100"/>
        </p:scale>
        <p:origin x="-150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5C20-D766-43E5-90F8-681B2BA18CCF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09FA-8719-47CD-B6FD-3C735660F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C09FA-8719-47CD-B6FD-3C735660F9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68FDE0-C541-4DE4-ADFF-619EA14A4B61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A15DF0-36D3-4CFC-B0D1-C9472AFDD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Relationship Id="rId9" Type="http://schemas.openxmlformats.org/officeDocument/2006/relationships/image" Target="../media/image1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2"/>
            <a:ext cx="4929222" cy="285752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Школа развития                         и самоопределения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714752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Пыталовская специальная (коррекционная) общеобразовательная школа-интернат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и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вида</a:t>
            </a:r>
            <a:endParaRPr lang="ru-RU" sz="2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8518" y="5286388"/>
            <a:ext cx="209548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 descr="D:\Елена В работает\12 а\images\12 а\DSC00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503270" y="354713"/>
            <a:ext cx="2995443" cy="2286016"/>
          </a:xfrm>
          <a:prstGeom prst="rect">
            <a:avLst/>
          </a:prstGeom>
          <a:noFill/>
        </p:spPr>
      </p:pic>
      <p:pic>
        <p:nvPicPr>
          <p:cNvPr id="9" name="Рисунок 8" descr="E:\УЧЕБА-2\света, фото\диан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30003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УЧЕБА-2\фото в презентацию\P525148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143380"/>
            <a:ext cx="321467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4071966" cy="4000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Всестороннее развитие- </a:t>
            </a:r>
            <a:r>
              <a:rPr lang="ru-RU" sz="2400" b="1" dirty="0" smtClean="0"/>
              <a:t>включение ребёнка с нарушенным слухом в многообразные виды деятельности -      интеллектуальной,                     общественной, трудовой,          художественной, спортивной,                    коммуникативной…</a:t>
            </a:r>
            <a:endParaRPr lang="ru-RU" sz="2800" b="1" dirty="0"/>
          </a:p>
        </p:txBody>
      </p:sp>
      <p:pic>
        <p:nvPicPr>
          <p:cNvPr id="5" name="Рисунок 4" descr="E:\УЧЕБА-2\света, фото\Изображение 6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4786322"/>
            <a:ext cx="235745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света, фото\SAM_09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57166"/>
            <a:ext cx="242889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УЧЕБА-2\света, фото\март апрель 08 19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78117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:\УЧЕБА-2\света, фото\Изображение 19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929198"/>
            <a:ext cx="200026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УЧЕБА-2\света, фото\март апрель 08 21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4714884"/>
            <a:ext cx="2928958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I:\света, фото\жизнь цвета радуги 0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786058"/>
            <a:ext cx="164307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I:\света, фото\Изображение 09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857496"/>
            <a:ext cx="219076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Главная задача воспитательной работы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–формировать личность  ребёнка с нарушенным слухом, способную к последующей интеграции в общество.</a:t>
            </a:r>
            <a:endParaRPr lang="ru-RU" dirty="0"/>
          </a:p>
        </p:txBody>
      </p:sp>
      <p:pic>
        <p:nvPicPr>
          <p:cNvPr id="4" name="Содержимое 3" descr="E:\УЧЕБА-2\света, фото\IMG_9305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71810"/>
            <a:ext cx="271464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I:\света, фото\март апрель 08 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714884"/>
            <a:ext cx="274492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I:\День учителя 2011\IMG_02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156343"/>
            <a:ext cx="1785950" cy="231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I:\в москву\встреча _с_Гайдук\Изображение 0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143116"/>
            <a:ext cx="317895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фото_ЛЛ\IMG_82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643446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43943" y="3000373"/>
            <a:ext cx="2542503" cy="1440998"/>
          </a:xfrm>
          <a:prstGeom prst="round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307181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воспитательной 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0138695" flipV="1">
            <a:off x="3721184" y="2095632"/>
            <a:ext cx="28575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1957448">
            <a:off x="4904208" y="2086071"/>
            <a:ext cx="28575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05190">
            <a:off x="3689355" y="4594999"/>
            <a:ext cx="285752" cy="857256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395514">
            <a:off x="6023761" y="2924503"/>
            <a:ext cx="857256" cy="28575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475450">
            <a:off x="2411184" y="4533594"/>
            <a:ext cx="879275" cy="25265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78254">
            <a:off x="6022530" y="4085014"/>
            <a:ext cx="857256" cy="28575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2202673">
            <a:off x="2381858" y="2787357"/>
            <a:ext cx="785818" cy="28575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920159">
            <a:off x="4670882" y="4845818"/>
            <a:ext cx="785818" cy="28575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1736" y="135729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Умственное воспитание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7" y="135729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Нравственное воспитание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3438" y="5429264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Трудовое воспитание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72330" y="4143380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Правовое воспитание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Эстетическое воспитание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18573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Патриотическое воспитание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4282" y="3500438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Экологическое воспитание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1472" y="45720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Физическое воспитание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7422" y="571501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41" name="Стрелка вниз 40"/>
          <p:cNvSpPr/>
          <p:nvPr/>
        </p:nvSpPr>
        <p:spPr>
          <a:xfrm rot="16200000" flipV="1">
            <a:off x="2250265" y="3393281"/>
            <a:ext cx="28575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E:\УЧЕБА-2\света, фото\IMG_62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357826"/>
            <a:ext cx="164307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E:\УЧЕБА-2\света, фото\9мая (38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2071702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E:\УЧЕБА-2\света, фото\разное,нед_здоровья 1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42852"/>
            <a:ext cx="214314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 flipH="1">
            <a:off x="2571731" y="5572140"/>
            <a:ext cx="164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Половое воспитание</a:t>
            </a:r>
            <a:endParaRPr lang="ru-RU" b="1" dirty="0"/>
          </a:p>
        </p:txBody>
      </p:sp>
      <p:pic>
        <p:nvPicPr>
          <p:cNvPr id="34" name="Рисунок 33" descr="E:\УЧЕБА-2\света, фото\IMG_101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5214950"/>
            <a:ext cx="2214578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:\в москву\елена викторовна оформление\разное 3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5" y="2547910"/>
            <a:ext cx="1428760" cy="952507"/>
          </a:xfrm>
          <a:prstGeom prst="rect">
            <a:avLst/>
          </a:prstGeom>
          <a:noFill/>
        </p:spPr>
      </p:pic>
      <p:pic>
        <p:nvPicPr>
          <p:cNvPr id="6147" name="Picture 3" descr="I:\в москву\мо классных руководителей+открытый кл. час\IMG_58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071802" y="214290"/>
            <a:ext cx="1785882" cy="1119150"/>
          </a:xfrm>
          <a:prstGeom prst="rect">
            <a:avLst/>
          </a:prstGeom>
          <a:noFill/>
        </p:spPr>
      </p:pic>
      <p:pic>
        <p:nvPicPr>
          <p:cNvPr id="6148" name="Picture 4" descr="I:\света, фото\фото в презентацию\P92444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58082" y="2857496"/>
            <a:ext cx="1385500" cy="1214446"/>
          </a:xfrm>
          <a:prstGeom prst="rect">
            <a:avLst/>
          </a:prstGeom>
          <a:noFill/>
        </p:spPr>
      </p:pic>
      <p:pic>
        <p:nvPicPr>
          <p:cNvPr id="6149" name="Picture 5" descr="I:\света, фото\фото в презентацию\z_130c9ae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86678" y="4786322"/>
            <a:ext cx="1357322" cy="155583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214290"/>
            <a:ext cx="88175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4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79690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Умственное развитие.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1142984"/>
            <a:ext cx="528641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Умственное развитие – это процесс формирования интеллектуальных сил и познавательных процессов человека, происходящий в результате всей суммы жизненных влияний и ценностей.              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F:\УЧЕБА-2\света, фото\IMG_039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643306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УЧЕБА-2\света, фото\IMG_04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357189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8" y="3571876"/>
            <a:ext cx="55721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Задачи умственного воспитания:</a:t>
            </a:r>
          </a:p>
          <a:p>
            <a:pPr>
              <a:buFontTx/>
              <a:buChar char="-"/>
            </a:pPr>
            <a:r>
              <a:rPr lang="ru-RU" sz="2000" dirty="0" smtClean="0"/>
              <a:t>Усвоение определенного объема научных знаний;</a:t>
            </a:r>
          </a:p>
          <a:p>
            <a:pPr>
              <a:buFontTx/>
              <a:buChar char="-"/>
            </a:pPr>
            <a:r>
              <a:rPr lang="ru-RU" sz="2000" dirty="0" smtClean="0"/>
              <a:t>Формирование приемов интеллектуальной деятельности, развитие способностей и дарований;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потребности постоянно пополнять свои знания, повышать уровень образовательной и специальной подготовки.</a:t>
            </a:r>
            <a:endParaRPr lang="ru-RU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Направления умственного воспитания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972452" cy="378621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развитие                          </a:t>
            </a:r>
            <a:r>
              <a:rPr lang="ru-RU" dirty="0" err="1" smtClean="0"/>
              <a:t>развитие</a:t>
            </a:r>
            <a:r>
              <a:rPr lang="ru-RU" dirty="0" smtClean="0"/>
              <a:t>                   овладение</a:t>
            </a:r>
          </a:p>
          <a:p>
            <a:pPr>
              <a:buNone/>
            </a:pPr>
            <a:r>
              <a:rPr lang="ru-RU" dirty="0" smtClean="0"/>
              <a:t>различных                    умственных          интеллектуальными </a:t>
            </a:r>
          </a:p>
          <a:p>
            <a:pPr>
              <a:buNone/>
            </a:pPr>
            <a:r>
              <a:rPr lang="ru-RU" dirty="0" smtClean="0"/>
              <a:t>видов мышления        сил учащихся               умениями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785918" y="92867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51257" y="117790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929322" y="928670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E:\УЧЕБА-2\фото в презентацию\IMG_106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292895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E:\УЧЕБА-2\фото в презентацию\урок_матем_павловой, рыбаковой и др. 0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786058"/>
            <a:ext cx="35575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УЧЕБА-2\фото в презентацию\IMG_06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714884"/>
            <a:ext cx="27146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G:\фото_ЛЛ\IMG_3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714884"/>
            <a:ext cx="30003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Нравственное 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829576" cy="5572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Задачи нравственного воспитания: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Формирование нравственного сознания.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Усвоение способов нравственного                                             поведения                                                                                                и умений применять их в жизни.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Принципы нравственного воспитания:</a:t>
            </a:r>
          </a:p>
          <a:p>
            <a:pPr>
              <a:buFontTx/>
              <a:buChar char="-"/>
            </a:pPr>
            <a:r>
              <a:rPr lang="ru-RU" dirty="0" smtClean="0"/>
              <a:t>Принцип разностороннего изучения нравственного развития;</a:t>
            </a:r>
          </a:p>
          <a:p>
            <a:pPr>
              <a:buFontTx/>
              <a:buChar char="-"/>
            </a:pPr>
            <a:r>
              <a:rPr lang="ru-RU" dirty="0" smtClean="0"/>
              <a:t>Принцип системной организации нравственного воспитания;</a:t>
            </a:r>
          </a:p>
          <a:p>
            <a:pPr>
              <a:buFontTx/>
              <a:buChar char="-"/>
            </a:pPr>
            <a:r>
              <a:rPr lang="ru-RU" dirty="0" smtClean="0"/>
              <a:t>Принцип деятельностной основы                                    нравственного воспитания;</a:t>
            </a:r>
          </a:p>
          <a:p>
            <a:pPr>
              <a:buFontTx/>
              <a:buChar char="-"/>
            </a:pPr>
            <a:r>
              <a:rPr lang="ru-RU" dirty="0" smtClean="0"/>
              <a:t>Принцип индивидуализированного                                           воздействия на нравственное воспитание;</a:t>
            </a:r>
          </a:p>
          <a:p>
            <a:pPr>
              <a:buFontTx/>
              <a:buChar char="-"/>
            </a:pPr>
            <a:r>
              <a:rPr lang="ru-RU" dirty="0" smtClean="0"/>
              <a:t>Принцип профилактической                                                                               направленности нравственного воспитания.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9" name="Picture 5" descr="F:\фото в презентацию\IMG_01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857364"/>
            <a:ext cx="1714513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в москву\встреча _с_Гайдук\Изображение 0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429132"/>
            <a:ext cx="271461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191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286644" y="285728"/>
            <a:ext cx="171448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G:\фото_ЛЛ\IMG_37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48" y="1785926"/>
            <a:ext cx="1142976" cy="171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Формы  нравственного воспитания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индивидуальная работа            коллективная работа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86314" y="121442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714612" y="121442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E:\УЧЕБА-2\фото в презентацию\IMG_88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357430"/>
            <a:ext cx="250033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УЧЕБА-2\фото в презентацию\P52000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285992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в москву\встреча _с_Гайдук\Изображение 0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786322"/>
            <a:ext cx="3071834" cy="19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в москву\встреча _с_Гайдук\Изображение 04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357694"/>
            <a:ext cx="2478087" cy="185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I:\в москву\встреча _с_Гайдук\Изображение 0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857760"/>
            <a:ext cx="24288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D:\Елена В работает\Методическое объединение\мо2009,10 разное\МО Кл РУК\разное,нед_здоровья 0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2143116"/>
            <a:ext cx="1285884" cy="1773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043626" cy="164307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Физическое воспитание</a:t>
            </a:r>
            <a:b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6643702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физического воспитания – </a:t>
            </a:r>
            <a:r>
              <a:rPr lang="ru-RU" dirty="0" smtClean="0"/>
              <a:t>разностороннее развитие личности ребенка в тесном единстве с развитием физических качеств и способностей ребенка, формированием двигательных  навыков и умений, укреплением здоровья, коррекцией вторичных недостатков физического развития у детей с недостатками слуха.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физического воспитания:</a:t>
            </a:r>
          </a:p>
          <a:p>
            <a:pPr>
              <a:buFontTx/>
              <a:buChar char="-"/>
            </a:pPr>
            <a:r>
              <a:rPr lang="ru-RU" dirty="0" smtClean="0"/>
              <a:t>коррекция недостатков физического развития и моторики детей с нарушением слуха; </a:t>
            </a:r>
          </a:p>
          <a:p>
            <a:pPr>
              <a:buFontTx/>
              <a:buChar char="-"/>
            </a:pPr>
            <a:r>
              <a:rPr lang="ru-RU" dirty="0" smtClean="0"/>
              <a:t>укрепление здоровья, грамотное физическое развитие (силы, ловкости, выносливости и др.); </a:t>
            </a:r>
          </a:p>
          <a:p>
            <a:pPr>
              <a:buFontTx/>
              <a:buChar char="-"/>
            </a:pPr>
            <a:r>
              <a:rPr lang="ru-RU" dirty="0" smtClean="0"/>
              <a:t>повышение умственной и физической работоспособности.</a:t>
            </a:r>
          </a:p>
        </p:txBody>
      </p:sp>
      <p:pic>
        <p:nvPicPr>
          <p:cNvPr id="4" name="Рисунок 3" descr="E:\УЧЕБА-2\фото в презентацию\z_4d7555a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214290"/>
            <a:ext cx="23669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Направления физического воспитания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учебная работа                             внеклассная работа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физкультурно-оздоровительная</a:t>
            </a:r>
          </a:p>
          <a:p>
            <a:pPr>
              <a:buNone/>
            </a:pPr>
            <a:r>
              <a:rPr lang="ru-RU" dirty="0" smtClean="0"/>
              <a:t>                        работа в режиме учебного дня   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250265" y="89295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857752" y="92867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001158" y="1713694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F:\фото в презентацию\Изображение 140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500570"/>
            <a:ext cx="2386330" cy="201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УЧЕБА-2\света, фото\IMG_101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/>
        </p:blipFill>
        <p:spPr bwMode="auto">
          <a:xfrm>
            <a:off x="6429388" y="2357430"/>
            <a:ext cx="250029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5" name="Picture 2" descr="I:\света, фото\фото в презентацию\IMG_6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142852"/>
            <a:ext cx="137331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фото в презентацию\P5200061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278608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04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1" y="4500570"/>
            <a:ext cx="2672397" cy="200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Формы физического развития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714480" y="1000108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857752" y="1071546"/>
            <a:ext cx="985838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F:\фото в презентацию\x_41fd8410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00504"/>
            <a:ext cx="3152773" cy="229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УЧЕБА-2\фото в презентацию\DSC000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000504"/>
            <a:ext cx="2857520" cy="2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248" y="2000240"/>
          <a:ext cx="2762248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2248"/>
              </a:tblGrid>
              <a:tr h="15944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Самостоятельные  занятия  физическими упражнениями (утренняя гимнастика, прогулки, коррекционные занятия, туризм)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857364"/>
          <a:ext cx="3143272" cy="17859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43272"/>
              </a:tblGrid>
              <a:tr h="178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/>
                        <a:t>Организованные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групповые и секционные 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занятия физической 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культуры и спортом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(ЛФК, занятия в секциях 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I:\света, фото\фото в презентацию\P5073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142852"/>
            <a:ext cx="1898326" cy="177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фото в презентацию\P2110049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643446"/>
            <a:ext cx="2500330" cy="197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4686304" cy="774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Методическая тема школы 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600200"/>
            <a:ext cx="6715172" cy="2400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Совершенствование традиционных                                 и активное использование современных  педагогических технологий,                                                повышающих эффективность учебно-воспитательного процесса.</a:t>
            </a:r>
            <a:endParaRPr lang="ru-RU" sz="2800" dirty="0"/>
          </a:p>
        </p:txBody>
      </p:sp>
      <p:pic>
        <p:nvPicPr>
          <p:cNvPr id="5" name="Рисунок 4" descr="E:\УЧЕБА-2\фото в презентацию\z_3224fba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92906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:\Елена В работает\12 а\images\12 а\DSC00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5089909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тише едешь - дальше будеш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43636" y="4857760"/>
            <a:ext cx="1785950" cy="2000240"/>
          </a:xfrm>
          <a:prstGeom prst="rect">
            <a:avLst/>
          </a:prstGeom>
        </p:spPr>
      </p:pic>
      <p:pic>
        <p:nvPicPr>
          <p:cNvPr id="6" name="Picture 2" descr="D:\Елена В работает\12 а\images\12 а\DSC001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929066"/>
            <a:ext cx="2405111" cy="1803833"/>
          </a:xfrm>
          <a:prstGeom prst="rect">
            <a:avLst/>
          </a:prstGeom>
          <a:noFill/>
        </p:spPr>
      </p:pic>
      <p:pic>
        <p:nvPicPr>
          <p:cNvPr id="10" name="Рисунок 9" descr="E:\УЧЕБА-2\света, фото\разное,нед_здоровья 24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34" y="1928802"/>
            <a:ext cx="15001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Трудовое 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I:\света, фото\PA1758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256"/>
            <a:ext cx="2857520" cy="242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928670"/>
          <a:ext cx="6286544" cy="2834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286544"/>
              </a:tblGrid>
              <a:tr h="275177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 формирование у детей с </a:t>
                      </a:r>
                    </a:p>
                    <a:p>
                      <a:pPr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нарушенным слухом навыков трудовой </a:t>
                      </a:r>
                    </a:p>
                    <a:p>
                      <a:pPr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деятельности, умений выполнять трудовые</a:t>
                      </a:r>
                    </a:p>
                    <a:p>
                      <a:pPr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 процессы; интереса к труду, положительное к нему отношение;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Воспитывать ответственность, самостоятельность, настойчивость, целеустремленность, выдержка, терпение, доброжелательное отношение детей друг к другу в процессе труда.</a:t>
                      </a:r>
                    </a:p>
                    <a:p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43306" y="4143380"/>
          <a:ext cx="4119570" cy="25717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19570"/>
              </a:tblGrid>
              <a:tr h="257176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Коррекционные задачи: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Развитие   воспроизведения лексического материала в связи с трудовой деятельностью; развитие  навыков речевого общения; коррекция индивидуальных физических недостатков.</a:t>
                      </a:r>
                    </a:p>
                    <a:p>
                      <a:pPr>
                        <a:buNone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 descr="I:\Фото 05-06\Наши дела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85728"/>
            <a:ext cx="2762551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8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1143000"/>
          </a:xfrm>
        </p:spPr>
        <p:txBody>
          <a:bodyPr/>
          <a:lstStyle/>
          <a:p>
            <a:r>
              <a:rPr lang="ru-RU" b="1" dirty="0" smtClean="0"/>
              <a:t>Содержание трудового</a:t>
            </a:r>
            <a:br>
              <a:rPr lang="ru-RU" b="1" dirty="0" smtClean="0"/>
            </a:br>
            <a:r>
              <a:rPr lang="ru-RU" b="1" dirty="0" smtClean="0"/>
              <a:t> воспитания:</a:t>
            </a:r>
            <a:endParaRPr lang="ru-RU" b="1" dirty="0"/>
          </a:p>
        </p:txBody>
      </p:sp>
      <p:pic>
        <p:nvPicPr>
          <p:cNvPr id="5" name="Рисунок 4" descr="F:\фото в презентацию\Изображение 03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322897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фото в презентацию\Изображение 04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3514725" cy="234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УЧЕБА-2\фото в презентацию\z_c49ab1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071942"/>
            <a:ext cx="29289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500174"/>
          <a:ext cx="4429156" cy="27860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29156"/>
              </a:tblGrid>
              <a:tr h="2786082"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Самообслуживание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Бытовой труд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Общественно полезный труд                    (ремонт школьной мебели, работа                     по благоустройству интерната);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Работа на пришкольном участке;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Домоводство.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E:\УЧЕБА-2\света, фото\IMG_01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36" y="2214554"/>
            <a:ext cx="185742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F:\фото_ЛЛ\Настя_проект\Изображение 0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3071810"/>
            <a:ext cx="176212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Половое 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E:\УЧЕБА-2\света, фото\IMG_13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42852"/>
            <a:ext cx="27146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света, фото\IMG_13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786322"/>
            <a:ext cx="2571800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57232"/>
          <a:ext cx="2428892" cy="3931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28892"/>
              </a:tblGrid>
              <a:tr h="193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Цели полового воспитания –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формирование у детей правильного отношения к вопросам пола, овладение ими нравственной культурой во взаимоотношениях полов; подготовка к браку и семейной жизни.</a:t>
                      </a:r>
                    </a:p>
                    <a:p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43240" y="2377440"/>
          <a:ext cx="5810280" cy="4206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810280"/>
              </a:tblGrid>
              <a:tr h="37147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Задачи полового воспитания: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Воспитание убеждения.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Воспитание стремления иметь прочную, здоровую, дружную семью, способность сознательно относиться к воспитанию собственных детей.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Воспитание  чувства уважения к другим людям.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Воспитание способности и стремления оценивать свои поступки.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Формирование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убеждения о вреде ранних половых связей и недопустимости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легкомыслия в сфере отношений с представителями другого пола.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Выработка правильного понимания взрослости.</a:t>
                      </a:r>
                    </a:p>
                    <a:p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в москву\12 а\DSC00078.JPG"/>
          <p:cNvPicPr/>
          <p:nvPr/>
        </p:nvPicPr>
        <p:blipFill>
          <a:blip r:embed="rId2" cstate="email"/>
          <a:srcRect b="-2751"/>
          <a:stretch>
            <a:fillRect/>
          </a:stretch>
        </p:blipFill>
        <p:spPr bwMode="auto">
          <a:xfrm>
            <a:off x="3500430" y="1428736"/>
            <a:ext cx="1571636" cy="35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Направления полового воспитания.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15436" cy="4973778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анатомо-физиологическая                                                              социально- психологическая</a:t>
            </a:r>
          </a:p>
          <a:p>
            <a:pPr>
              <a:buNone/>
            </a:pPr>
            <a:r>
              <a:rPr lang="ru-RU" sz="1600" b="1" i="1" dirty="0" smtClean="0"/>
              <a:t>и гигиеническая часть                                                                    </a:t>
            </a:r>
            <a:r>
              <a:rPr lang="ru-RU" sz="1600" b="1" i="1" dirty="0" err="1" smtClean="0"/>
              <a:t>часть</a:t>
            </a:r>
            <a:r>
              <a:rPr lang="ru-RU" sz="1600" b="1" i="1" dirty="0" smtClean="0"/>
              <a:t> </a:t>
            </a:r>
            <a:r>
              <a:rPr lang="ru-RU" sz="1600" dirty="0" smtClean="0"/>
              <a:t>(усвоение социально значимых</a:t>
            </a:r>
          </a:p>
          <a:p>
            <a:pPr>
              <a:buNone/>
            </a:pPr>
            <a:r>
              <a:rPr lang="ru-RU" sz="1600" dirty="0" smtClean="0"/>
              <a:t>(половое созревание, сущность,                                                    качеств личности и формирование    </a:t>
            </a:r>
          </a:p>
          <a:p>
            <a:pPr>
              <a:buNone/>
            </a:pPr>
            <a:r>
              <a:rPr lang="ru-RU" sz="1600" dirty="0" smtClean="0"/>
              <a:t>признаки, понятие половой зрелости.                                              следующих понятий: личность,</a:t>
            </a:r>
          </a:p>
          <a:p>
            <a:pPr>
              <a:buNone/>
            </a:pPr>
            <a:r>
              <a:rPr lang="ru-RU" sz="1600" dirty="0" smtClean="0"/>
              <a:t>Развитие ребенка до рождения,                                                  общество, культура общения, дружба,</a:t>
            </a:r>
          </a:p>
          <a:p>
            <a:pPr>
              <a:buNone/>
            </a:pPr>
            <a:r>
              <a:rPr lang="ru-RU" sz="1600" dirty="0" smtClean="0"/>
              <a:t>Особенности грудного ребенка,                                                           любовь, культура поведения</a:t>
            </a:r>
          </a:p>
          <a:p>
            <a:pPr>
              <a:buNone/>
            </a:pPr>
            <a:r>
              <a:rPr lang="ru-RU" sz="1600" dirty="0" smtClean="0"/>
              <a:t>уход за новорожденным,                                                             влюбленных, брак и семья, основы </a:t>
            </a:r>
          </a:p>
          <a:p>
            <a:pPr>
              <a:buNone/>
            </a:pPr>
            <a:r>
              <a:rPr lang="ru-RU" sz="1600" dirty="0" smtClean="0"/>
              <a:t>личная гигиена девушки,                                                             семейных отношений, семья и дети).</a:t>
            </a:r>
          </a:p>
          <a:p>
            <a:pPr>
              <a:buNone/>
            </a:pPr>
            <a:r>
              <a:rPr lang="ru-RU" sz="1900" dirty="0" smtClean="0"/>
              <a:t> </a:t>
            </a:r>
            <a:r>
              <a:rPr lang="ru-RU" sz="1600" dirty="0" smtClean="0"/>
              <a:t>юноши, БППП).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86050" y="92867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964909" y="964389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F:\УЧЕБА-2\света, фото\IMG_13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3214709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в москву\12 а\DSC000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429132"/>
            <a:ext cx="378621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Экологическое 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857784" cy="52595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Цели экологического воспитания </a:t>
            </a:r>
            <a:r>
              <a:rPr lang="ru-RU" dirty="0" smtClean="0"/>
              <a:t>–</a:t>
            </a:r>
            <a:r>
              <a:rPr lang="ru-RU" i="1" dirty="0" smtClean="0"/>
              <a:t> формирование положительного эмоционально-ценностного отношения                                     к окружающей природе                 и к самому себе, как ее части,                                                   - формирование глубокого понимания каждым школьником роли природы в жизни человека и общества.</a:t>
            </a:r>
            <a:endParaRPr lang="ru-RU" i="1" dirty="0"/>
          </a:p>
        </p:txBody>
      </p:sp>
      <p:pic>
        <p:nvPicPr>
          <p:cNvPr id="5" name="Рисунок 4" descr="F:\фото в презентацию\IMG_08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42852"/>
            <a:ext cx="3438518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миша румянцев\дружная семей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5214950"/>
            <a:ext cx="1295409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миша румянцев\сохат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000372"/>
            <a:ext cx="1857388" cy="174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миша румянцев\белый лебедь на пруду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857760"/>
            <a:ext cx="2407616" cy="166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миша румянцев\Тригорско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3286124"/>
            <a:ext cx="1484831" cy="110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экологического воспитания: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6186502" cy="592933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Обеспечить формирование у учащихся с нарушениями  слуха экологических знаний.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Способствовать осознанию учащимися необходимости постоянной заботы об окружающей среде и бережном к ней отношении.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Подготовить учащихся к активной повседневной деятельности по охране природы.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Воспитывать моральную ответственность каждого человека за благополучие природной среды.</a:t>
            </a:r>
          </a:p>
          <a:p>
            <a:pPr marL="457200" indent="-457200">
              <a:buAutoNum type="arabicPeriod"/>
            </a:pPr>
            <a:r>
              <a:rPr lang="ru-RU" dirty="0" smtClean="0"/>
              <a:t>С раннего детства прививать потребность систематически общаться с природой.</a:t>
            </a:r>
          </a:p>
          <a:p>
            <a:pPr marL="457200" indent="-457200">
              <a:buAutoNum type="arabicPeriod"/>
            </a:pPr>
            <a:r>
              <a:rPr lang="ru-RU" dirty="0" smtClean="0"/>
              <a:t>Формировать у учащихся способность эмоционального восприятия природы, чувства любви и уважения к ней.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Сформировать у учащихся с нарушенным слухом как  равноправных граждан Российской Федерации экологическую культуру.</a:t>
            </a:r>
            <a:endParaRPr lang="ru-RU" dirty="0"/>
          </a:p>
        </p:txBody>
      </p:sp>
      <p:pic>
        <p:nvPicPr>
          <p:cNvPr id="4" name="Рисунок 3" descr="E:\УЧЕБА-2\света, фото\PA1758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4357694"/>
            <a:ext cx="2571736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Елена В работает\Методическое объединение\мо2009,10 разное\МО Кл РУК\разное,нед_здоровья 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28604"/>
            <a:ext cx="209653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D:\Елена В работает\Методическое объединение\фото школы\IMG_00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571744"/>
            <a:ext cx="214314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УЧЕБА-2\фото в презентацию\IMG_26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4786322"/>
            <a:ext cx="250033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4495808" cy="65403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Правовое 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928670"/>
            <a:ext cx="5357850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Цели правового воспитания: </a:t>
            </a:r>
          </a:p>
          <a:p>
            <a:pPr>
              <a:buNone/>
            </a:pPr>
            <a:r>
              <a:rPr lang="ru-RU" sz="1800" dirty="0" smtClean="0"/>
              <a:t>разъяснение законов,     правил поведения в школе, дома, в общественных    местах; закрепление сознательного отношения к выполнению правил и законов, воспитание чувства ответственности за свои поступки.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1800" dirty="0" smtClean="0"/>
              <a:t>ввести школьников в сложные правовые общественные отношения,</a:t>
            </a:r>
          </a:p>
          <a:p>
            <a:pPr>
              <a:buNone/>
            </a:pPr>
            <a:r>
              <a:rPr lang="ru-RU" sz="1800" dirty="0" smtClean="0"/>
              <a:t> содействовать усвоению нравственно-ценностных понятий и идей, формировать достоинство человеческой личности.</a:t>
            </a: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E:\УЧЕБА-2\фото в презентацию\z_130c9ae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267500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фото в презентацию\z_6cbe2e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714884"/>
            <a:ext cx="2500330" cy="192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Елена В работает\Методическое объединение\мо2009,10 разное\МО Кл РУК\разное,нед_здоровья 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572008"/>
            <a:ext cx="2571768" cy="210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2928958" cy="114300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Эстетическое </a:t>
            </a:r>
            <a:b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воспитание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785926"/>
            <a:ext cx="7067576" cy="468802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Цель эстетического воспитания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    формирование у учащихся  эстетических потребностей в области искусства, в постижении художественных ценностей общества.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:\фото в презентацию\IMG_017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2690807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фото в презентацию\P311008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3500438"/>
            <a:ext cx="2071702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УЧЕБА-2\фото в презентацию\P92444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571736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УЧЕБА-2\света, фото\IMG_017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357694"/>
            <a:ext cx="3286148" cy="219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:\УЧЕБА-2\света, фото\Изображение 09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5" y="3857628"/>
            <a:ext cx="214314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285992"/>
            <a:ext cx="953190" cy="123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Патриотическое воспитание.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492922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Цели патриотического воспитания:</a:t>
            </a:r>
          </a:p>
          <a:p>
            <a:pPr>
              <a:buNone/>
            </a:pPr>
            <a:r>
              <a:rPr lang="ru-RU" dirty="0" smtClean="0"/>
              <a:t>развитие у учащихся гражданственности, патриотизма как важнейших духовно-нравственных и социальных ценностей, формирование у школьников профессионально значимых качеств, умений и готовности к их активному проявлению в различных сферах жизни общества; высокой ответственности и </a:t>
            </a:r>
          </a:p>
          <a:p>
            <a:pPr>
              <a:buNone/>
            </a:pPr>
            <a:r>
              <a:rPr lang="ru-RU" dirty="0" smtClean="0"/>
              <a:t>дисциплинированности.</a:t>
            </a:r>
          </a:p>
        </p:txBody>
      </p:sp>
      <p:pic>
        <p:nvPicPr>
          <p:cNvPr id="4" name="Рисунок 3" descr="E:\УЧЕБА-2\фото в презентацию\разное 4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143380"/>
            <a:ext cx="3643338" cy="256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фото в презентацию\IMG_53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"/>
            <a:ext cx="2609843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фото в презентацию\разное 4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500570"/>
            <a:ext cx="33686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4471990" cy="56881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 эстетического воспитания: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Формирование эстетических чувств, знаний и эстетической культуры в целом.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Овладение эстетическим и культурным наследием прошлого.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Формирование эстетического отношения к действительности.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Развитие потребности строить свою жизнь и деятельность по законам красоты.</a:t>
            </a:r>
            <a:endParaRPr lang="ru-RU" dirty="0"/>
          </a:p>
        </p:txBody>
      </p:sp>
      <p:pic>
        <p:nvPicPr>
          <p:cNvPr id="4" name="Рисунок 3" descr="E:\УЧЕБА-2\света, фото\Изображение 1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85728"/>
            <a:ext cx="341470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фото в презентацию\z_36da1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571876"/>
            <a:ext cx="3409941" cy="310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методической работы: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F:\Елена В работает\images\мо классных руководителей+открытый кл. час\IMG_5908.JPG"/>
          <p:cNvPicPr>
            <a:picLocks noGrp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72198" y="2428868"/>
            <a:ext cx="271464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118038" cy="51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392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F:\Елена В работает\images\мо классных руководителей+открытый кл. час\IMG_58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5357826"/>
            <a:ext cx="157163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2844" y="1214422"/>
            <a:ext cx="60722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совершенствование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профессионального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мастерства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 классных руководителей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- 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освоение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современных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концепций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и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педагогических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технологий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                                                                       </a:t>
            </a:r>
          </a:p>
          <a:p>
            <a:r>
              <a:rPr lang="uk-UA" sz="2000" dirty="0" smtClean="0">
                <a:latin typeface="Consolas" pitchFamily="49" charset="0"/>
                <a:cs typeface="Consolas" pitchFamily="49" charset="0"/>
              </a:rPr>
              <a:t>-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реализация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творческих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способностей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классных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руководителей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, 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изучение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и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обобщение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передового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педагогического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опыта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через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организацию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открытых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мероприятий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воспитательного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характера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обмен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опытом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ru-RU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повышение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теоретического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уровня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классных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руководителей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в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вопросах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воспитания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и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умения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применять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полученные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знания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в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практической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sz="2000" dirty="0" err="1" smtClean="0">
                <a:latin typeface="Consolas" pitchFamily="49" charset="0"/>
                <a:cs typeface="Consolas" pitchFamily="49" charset="0"/>
              </a:rPr>
              <a:t>деятельности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.</a:t>
            </a:r>
            <a:endParaRPr lang="ru-RU" sz="20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Рисунок 7" descr="E:\УЧЕБА-2\фото в презентацию\z_bdd1978d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572008"/>
            <a:ext cx="278608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УЧЕБА-2\фото в презентацию\z_c9c47d5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14290"/>
            <a:ext cx="2786082" cy="182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фото_ЛЛ\тренинг2_1011\IMG_54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5286388"/>
            <a:ext cx="2071702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фото_ЛЛ\тренинг2_1011\IMG_544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5357826"/>
            <a:ext cx="1821633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патриотического воспитания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15328" cy="56167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военно-патриотическое                                 национально-</a:t>
            </a:r>
          </a:p>
          <a:p>
            <a:pPr>
              <a:buNone/>
            </a:pPr>
            <a:r>
              <a:rPr lang="ru-RU" dirty="0" smtClean="0"/>
              <a:t>воспитание                                                             патриотическое</a:t>
            </a:r>
          </a:p>
          <a:p>
            <a:pPr>
              <a:buNone/>
            </a:pPr>
            <a:r>
              <a:rPr lang="ru-RU" dirty="0" smtClean="0"/>
              <a:t>                                героико-патриотическое           воспитание</a:t>
            </a:r>
          </a:p>
          <a:p>
            <a:pPr>
              <a:buNone/>
            </a:pPr>
            <a:r>
              <a:rPr lang="ru-RU" dirty="0" smtClean="0"/>
              <a:t>                                         воспитание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71736" y="71435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822695" y="124934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43570" y="714356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E:\УЧЕБА-2\фото в презентацию\P50901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428868"/>
            <a:ext cx="2255869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:\УЧЕБА-2\фото в презентацию\z_7c7d767d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429132"/>
            <a:ext cx="321471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:\УЧЕБА-2\света, фото\Изображение 14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714884"/>
            <a:ext cx="2533643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УЧЕБА-2\фото в презентацию\IMG_90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000372"/>
            <a:ext cx="2071702" cy="282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I:\света, фото\фото в презентацию\x_b71098e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2714620"/>
            <a:ext cx="201491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5072098" cy="64294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Профессиональное воспитание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428992" y="928670"/>
            <a:ext cx="5214974" cy="2286016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Цель  </a:t>
            </a:r>
            <a:r>
              <a:rPr lang="ru-RU" sz="2400" b="0" dirty="0" err="1" smtClean="0">
                <a:solidFill>
                  <a:schemeClr val="accent1">
                    <a:lumMod val="75000"/>
                  </a:schemeClr>
                </a:solidFill>
              </a:rPr>
              <a:t>профориентационной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 работы </a:t>
            </a:r>
            <a:r>
              <a:rPr lang="ru-RU" sz="2400" b="0" dirty="0" smtClean="0">
                <a:solidFill>
                  <a:schemeClr val="tx1"/>
                </a:solidFill>
              </a:rPr>
              <a:t>– развитие у неслышащих учащихся активного отношения к себе, своим возможностям в связи с осознанием важности и необходимости самоопределения и активного отношения к ситуации выбора профессии, основанного на осознании своих желаний и потребностей.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E:\УЧЕБА-2\фото в презентацию\IMG_2605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250033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500006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3429000"/>
            <a:ext cx="2023309" cy="2986789"/>
          </a:xfrm>
          <a:prstGeom prst="rect">
            <a:avLst/>
          </a:prstGeom>
        </p:spPr>
      </p:pic>
      <p:pic>
        <p:nvPicPr>
          <p:cNvPr id="9" name="Picture 2" descr="I:\ЗОЖ\Изображение 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4128" y="4786322"/>
            <a:ext cx="2381276" cy="178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D:\Елена В работает\Методическое объединение\фото школы\IMG_00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500063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профориентационной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работы: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5929354" cy="5857892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Расширение знаний учащихся о мире профессий, а также формирование умения ориентироваться в этих знаниях;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Определение структуры наиболее развитых способностей учащихся с недостатками слуха с целью последующей оценки пригодности и склонности к определенной профессии, прогнозирования возможных мер содействия в приобретении будущей профессии;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Формирование у учащихся адекватного понимания своих собственных психологических особенностей, способностей и возможностей;</a:t>
            </a:r>
          </a:p>
          <a:p>
            <a:pPr algn="just">
              <a:buFont typeface="Arial" charset="0"/>
              <a:buChar char="•"/>
            </a:pPr>
            <a:r>
              <a:rPr lang="ru-RU" dirty="0" smtClean="0"/>
              <a:t>Выработка умений: соотносить собственные индивидуальные способности с ситуацией выбора профессии и требованиями выбираемой профессии; сопоставлять выбор с ситуацией на рынке труда; оценивать возможности получения профессии и дальнейшего образования; формировать чувства ответственности за свои действия и решения.</a:t>
            </a:r>
            <a:endParaRPr lang="ru-RU" dirty="0"/>
          </a:p>
        </p:txBody>
      </p:sp>
      <p:pic>
        <p:nvPicPr>
          <p:cNvPr id="4" name="Рисунок 3" descr="E:\УЧЕБА-2\фото в презентацию\Изображение 03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714620"/>
            <a:ext cx="271464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0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7731" y="506166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фото_ЛЛ\IMG_08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929198"/>
            <a:ext cx="2643206" cy="17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Направления профориентации: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6400816" cy="511665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Профинформирование</a:t>
            </a:r>
            <a:endParaRPr lang="ru-RU" sz="2000" dirty="0" smtClean="0"/>
          </a:p>
          <a:p>
            <a:r>
              <a:rPr lang="ru-RU" sz="2000" dirty="0" err="1" smtClean="0"/>
              <a:t>Профдиагностика</a:t>
            </a:r>
            <a:r>
              <a:rPr lang="ru-RU" sz="2000" dirty="0" smtClean="0"/>
              <a:t> и </a:t>
            </a:r>
          </a:p>
          <a:p>
            <a:pPr>
              <a:buNone/>
            </a:pPr>
            <a:r>
              <a:rPr lang="ru-RU" sz="2000" dirty="0" smtClean="0"/>
              <a:t>                                   </a:t>
            </a:r>
            <a:r>
              <a:rPr lang="ru-RU" sz="2000" dirty="0" err="1" smtClean="0"/>
              <a:t>профтестирование</a:t>
            </a:r>
            <a:endParaRPr lang="ru-RU" sz="2000" dirty="0" smtClean="0"/>
          </a:p>
          <a:p>
            <a:r>
              <a:rPr lang="ru-RU" sz="2000" dirty="0" err="1" smtClean="0"/>
              <a:t>Профконсультирование</a:t>
            </a:r>
            <a:endParaRPr lang="ru-RU" sz="2000" dirty="0" smtClean="0"/>
          </a:p>
          <a:p>
            <a:r>
              <a:rPr lang="ru-RU" sz="2000" dirty="0" smtClean="0"/>
              <a:t>Психологическое сопровождение</a:t>
            </a:r>
          </a:p>
          <a:p>
            <a:r>
              <a:rPr lang="ru-RU" sz="2000" dirty="0" smtClean="0"/>
              <a:t>Профессиональные пробы</a:t>
            </a:r>
          </a:p>
          <a:p>
            <a:r>
              <a:rPr lang="ru-RU" sz="2000" dirty="0" err="1" smtClean="0"/>
              <a:t>Профвыбор</a:t>
            </a:r>
            <a:endParaRPr lang="ru-RU" sz="2000" dirty="0" smtClean="0"/>
          </a:p>
          <a:p>
            <a:r>
              <a:rPr lang="ru-RU" sz="2000" dirty="0" smtClean="0"/>
              <a:t>Социально - </a:t>
            </a:r>
            <a:r>
              <a:rPr lang="ru-RU" sz="2000" dirty="0" err="1" smtClean="0"/>
              <a:t>профориентационная</a:t>
            </a:r>
            <a:r>
              <a:rPr lang="ru-RU" sz="2000" dirty="0" smtClean="0"/>
              <a:t> адаптация.</a:t>
            </a:r>
            <a:endParaRPr lang="ru-RU" sz="2000" dirty="0"/>
          </a:p>
        </p:txBody>
      </p:sp>
      <p:pic>
        <p:nvPicPr>
          <p:cNvPr id="5" name="Рисунок 4" descr="E:\УЧЕБА-2\фото в презентацию\z_676d72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45013">
            <a:off x="5873587" y="467575"/>
            <a:ext cx="2994619" cy="26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:\фото_ЛЛ\Настя_проект\Изображение 0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44459">
            <a:off x="5737094" y="3798390"/>
            <a:ext cx="3384494" cy="246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I:\ЗОЖ\Изображение 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57341">
            <a:off x="267069" y="4468646"/>
            <a:ext cx="2643206" cy="198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I:\ЗОЖ\фото 0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87575">
            <a:off x="3196419" y="4428764"/>
            <a:ext cx="2476537" cy="185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Музейная работа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5857916" cy="27146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/>
              <a:t>Систематические посещения музеев дают возможность формировать личность ребенка через приобщение к миру искусства и исторических памятников. Радость и удовольствие от постоянной встречи с прекрасным дает сильный импульс для активизации эмоционально-чувственной, познавательной сферы творческой деятельности глухих и слабослышащих учащихся.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Изображение 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14818"/>
            <a:ext cx="2428892" cy="196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F:\фото_ЛЛ\стенды\IMG_26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643182"/>
            <a:ext cx="1497815" cy="204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F:\фото_ЛЛ\Обл Сов ветеранов\IMG_0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857760"/>
            <a:ext cx="267892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F:\фото_ЛЛ\Обл Сов ветеранов\IMG_08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15508" y="2714620"/>
            <a:ext cx="152849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F:\фото_ЛЛ\Обл Сов ветеранов\IMG_08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4" y="5072074"/>
            <a:ext cx="2428856" cy="161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E:\УЧЕБА-2\фото в презентацию\IMG_6034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214290"/>
            <a:ext cx="2714644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71802" y="4071943"/>
            <a:ext cx="264320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Музей космонавтики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им. </a:t>
            </a:r>
            <a:r>
              <a:rPr lang="ru-RU" b="1" dirty="0" smtClean="0">
                <a:solidFill>
                  <a:srgbClr val="C00000"/>
                </a:solidFill>
                <a:hlinkClick r:id="rId8" action="ppaction://hlinksldjump"/>
              </a:rPr>
              <a:t>А.А. </a:t>
            </a:r>
            <a:r>
              <a:rPr lang="ru-RU" b="1" u="sng" dirty="0" err="1" smtClean="0">
                <a:solidFill>
                  <a:srgbClr val="C00000"/>
                </a:solidFill>
                <a:hlinkClick r:id="rId8" action="ppaction://hlinksldjump"/>
              </a:rPr>
              <a:t>Штернфельда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16" name="Picture 5" descr="ого1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4000504"/>
            <a:ext cx="1214414" cy="81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500990" cy="544037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85729"/>
            <a:ext cx="478634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Посещение музеев решает следующие задачи: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Приобщить детей с нарушениями слуха к познанию культурных ценностей через посещение музеев;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Научить ребенка видеть историко-культурный контекст окружающих его вещей, т. е. оценивать их с точки зрения развития истории и культуры;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Формировать способности к воссозданию образа соответствующей эпохи на основе общения с памятником, с музеем;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Развивать способность к эстетическому восприятию и сопереживанию;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Формировать уважение к другим культурам, готовность понимать и принимать систему иных ценностей…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2548" y="142852"/>
            <a:ext cx="2841452" cy="189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12"/>
          <p:cNvSpPr>
            <a:spLocks noGrp="1"/>
          </p:cNvSpPr>
          <p:nvPr>
            <p:ph sz="quarter" idx="1"/>
          </p:nvPr>
        </p:nvSpPr>
        <p:spPr>
          <a:xfrm>
            <a:off x="7786710" y="6357958"/>
            <a:ext cx="138090" cy="115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Администратор\Desktop\в москву\S6002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714488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УЧЕБА-2\фото в презентацию\z_30b418b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2857496"/>
            <a:ext cx="228598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E:\УЧЕБА-2\фото в презентацию\P507318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500570"/>
            <a:ext cx="271464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Школа – дружная семья!</a:t>
            </a:r>
            <a:endParaRPr lang="ru-RU" sz="6000" b="1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002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9393" name="Picture 1" descr="D:\Елена В работает\12 а\images\12 а\DSC00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85926"/>
            <a:ext cx="257176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5" name="Picture 3" descr="D:\Елена В работает\12 а\images\12 а\DSC001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9504">
            <a:off x="6373971" y="4388897"/>
            <a:ext cx="2597952" cy="19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Picture 5" descr="D:\Елена В работает\12 а\images\12 а\DSC00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23537">
            <a:off x="234263" y="4374563"/>
            <a:ext cx="2625441" cy="196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D:\Елена В работает\12 а\images\12 а\DSC001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429132"/>
            <a:ext cx="259558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9" name="Picture 7" descr="D:\Елена В работает\12 а\images\12 а\DSC001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071677"/>
            <a:ext cx="2714645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D:\Елена В работает\12 а\images\12 а\DSC0016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1428736"/>
            <a:ext cx="257176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04" y="642918"/>
          <a:ext cx="607223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2230"/>
              </a:tblGrid>
              <a:tr h="5086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МЕЖЛИЧНОСТНОГО ОБЩЕНИЯ</a:t>
                      </a:r>
                      <a:endParaRPr lang="ru-RU" sz="2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ЕБА-2\фото в презентацию\x_c81159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69731">
            <a:off x="18538" y="1869131"/>
            <a:ext cx="3124097" cy="23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15001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303030"/>
                </a:solidFill>
                <a:latin typeface="Garamond" pitchFamily="18" charset="0"/>
                <a:cs typeface="Arial" pitchFamily="34" charset="0"/>
              </a:rPr>
              <a:t>«Плохо воспитывая,  нельзя хорошо обучать:                 от качества человеческих отношений с  учителем в огромной степени зависят результаты обучения».                      </a:t>
            </a:r>
            <a:r>
              <a:rPr lang="ru-RU" sz="2800" dirty="0" smtClean="0">
                <a:solidFill>
                  <a:srgbClr val="303030"/>
                </a:solidFill>
                <a:latin typeface="Garamond" pitchFamily="18" charset="0"/>
                <a:cs typeface="Arial" pitchFamily="34" charset="0"/>
              </a:rPr>
              <a:t>(В. Слуцкий)                                </a:t>
            </a:r>
            <a:r>
              <a:rPr lang="ru-RU" sz="2800" dirty="0" smtClean="0">
                <a:solidFill>
                  <a:srgbClr val="303030"/>
                </a:solidFill>
                <a:latin typeface="Garamond" pitchFamily="18" charset="0"/>
              </a:rPr>
              <a:t>                  </a:t>
            </a:r>
            <a:r>
              <a:rPr lang="ru-RU" sz="2800" b="1" dirty="0" smtClean="0">
                <a:solidFill>
                  <a:srgbClr val="303030"/>
                </a:solidFill>
                <a:latin typeface="Garamond" pitchFamily="18" charset="0"/>
              </a:rPr>
              <a:t>                                                   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4" name="Содержимое 3" descr="F:\УЧЕБА-2\света, фото\Изображение 258.jpg"/>
          <p:cNvPicPr>
            <a:picLocks noGrp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/>
        </p:blipFill>
        <p:spPr bwMode="auto">
          <a:xfrm rot="992680">
            <a:off x="6041941" y="1686796"/>
            <a:ext cx="3143272" cy="225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7" name="Picture 2" descr="y_32dd35b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5140" y="2285992"/>
            <a:ext cx="331778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фото в презентацию\x_6ea86b2e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19113">
            <a:off x="5688064" y="4274127"/>
            <a:ext cx="321471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фото в презентацию\P525148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61945">
            <a:off x="355984" y="4402728"/>
            <a:ext cx="3359936" cy="236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Принципы: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5829312" cy="533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 Принцип развивающего воспитания.</a:t>
            </a:r>
          </a:p>
          <a:p>
            <a:pPr>
              <a:buNone/>
            </a:pPr>
            <a:r>
              <a:rPr lang="ru-RU" dirty="0" smtClean="0"/>
              <a:t>2. Принцип  активности.</a:t>
            </a:r>
          </a:p>
          <a:p>
            <a:pPr lvl="0">
              <a:buNone/>
            </a:pPr>
            <a:r>
              <a:rPr lang="ru-RU" dirty="0" smtClean="0"/>
              <a:t>3. Принцип коррекционной направленности воспитательного процесса.</a:t>
            </a:r>
          </a:p>
          <a:p>
            <a:pPr>
              <a:buNone/>
            </a:pPr>
            <a:r>
              <a:rPr lang="ru-RU" dirty="0" smtClean="0"/>
              <a:t>4. Принцип дифференциации и индивидуализации.</a:t>
            </a:r>
          </a:p>
          <a:p>
            <a:pPr>
              <a:buNone/>
            </a:pPr>
            <a:r>
              <a:rPr lang="ru-RU" dirty="0" smtClean="0"/>
              <a:t>5. Принцип открытости воспитательной системы и интеграции школьников для адаптации в обществе.</a:t>
            </a:r>
          </a:p>
          <a:p>
            <a:pPr lvl="0">
              <a:buNone/>
            </a:pPr>
            <a:r>
              <a:rPr lang="ru-RU" dirty="0" smtClean="0"/>
              <a:t>6. Принцип творчества и успеха.</a:t>
            </a:r>
          </a:p>
          <a:p>
            <a:pPr>
              <a:buNone/>
            </a:pPr>
            <a:r>
              <a:rPr lang="ru-RU" dirty="0" smtClean="0"/>
              <a:t>7. Принцип доверия и поддержки.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E:\УЧЕБА-2\света, фото\Изображение 898.jpg"/>
          <p:cNvPicPr>
            <a:picLocks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 bwMode="auto">
          <a:xfrm>
            <a:off x="5643570" y="285728"/>
            <a:ext cx="3071802" cy="2356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нтябрь 07 04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3714752"/>
            <a:ext cx="1785950" cy="29527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488" y="2428868"/>
            <a:ext cx="1714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Елена В работает\12 а\images\12 а\DSC0015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2844" y="4786322"/>
            <a:ext cx="2357454" cy="176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0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0503" y="2928934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-4500626" y="214290"/>
            <a:ext cx="14169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D:\Елена В работает\12 а\images\12 а\DSC00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785794"/>
            <a:ext cx="2357454" cy="187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928794" y="142852"/>
            <a:ext cx="6786610" cy="635798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b="1" u="sng" dirty="0" smtClean="0">
                <a:solidFill>
                  <a:srgbClr val="6633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Основные  педагогические заповеди</a:t>
            </a:r>
            <a:endParaRPr lang="ru-RU" sz="2800" b="1" dirty="0" smtClean="0">
              <a:solidFill>
                <a:srgbClr val="6633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14350" indent="-514350" algn="r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Не навреди!                                                                                                                                     2. Проявляй терпение и терпимость.                                                                                      3. Не сравнивай никого ни с кем!                                                                                                          4. Не унижай достоинства своей личности и личности ребёнка!                                                               5. Все трудности преодолевай нравственными средствами.                                                                                 6. Уважай в ребенке всю его будущую жизнь. </a:t>
            </a:r>
          </a:p>
          <a:p>
            <a:pPr marL="514350" indent="-514350" algn="r">
              <a:buNone/>
            </a:pPr>
            <a:r>
              <a:rPr lang="ru-RU" dirty="0" smtClean="0">
                <a:solidFill>
                  <a:srgbClr val="6633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Умей смотреть на ребёнка как на равного с точки зрения Бытия.                                                                                                 7. Помни: необучаемых детей нет!                                                                                                       8. Не забудь: ты имеешь дело с самой хрупкой материей - с душой человеческой. Уважай в каждом ребёнке его бессмертную душу.</a:t>
            </a:r>
          </a:p>
          <a:p>
            <a:pPr algn="r">
              <a:buNone/>
            </a:pPr>
            <a:r>
              <a:rPr lang="ru-RU" dirty="0" smtClean="0">
                <a:solidFill>
                  <a:srgbClr val="6633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ru-RU" sz="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5643602" cy="150019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воспитательной системы нашей школы-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28794" y="1857364"/>
            <a:ext cx="5143536" cy="461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эффективное содействие развитию личностных качеств ребёнка для его нравственной и творческой самореализации. </a:t>
            </a:r>
            <a:endParaRPr lang="ru-RU" sz="3600" dirty="0"/>
          </a:p>
        </p:txBody>
      </p:sp>
      <p:pic>
        <p:nvPicPr>
          <p:cNvPr id="2050" name="Picture 2" descr="y_4e006c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0123" y="3714752"/>
            <a:ext cx="2253850" cy="300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фото в презентацию\IMG_73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14290"/>
            <a:ext cx="25717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света, фото\Изображение 17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000240"/>
            <a:ext cx="1857387" cy="260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786322"/>
            <a:ext cx="2000264" cy="186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500" dirty="0" smtClean="0"/>
              <a:t> </a:t>
            </a:r>
            <a:r>
              <a:rPr lang="ru-RU" sz="3500" b="1" dirty="0" smtClean="0">
                <a:solidFill>
                  <a:srgbClr val="00B050"/>
                </a:solidFill>
              </a:rPr>
              <a:t>Базовые ценности воспитания: 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+mj-lt"/>
              </a:rPr>
              <a:t>Человек и его Жизнь.                                                                                  Душа и Душевность.                                                                             Доверие и Сопереживание .                                                       Терпимость и Понимание.                                                      Признание человеческого достоинства.                                                                         Принятие индивидуальности ребёнка.                                                 Уважение к личности ученика.                                                Апелляция к лучшим сторонам личности.                                 Саморазвитие и Самовоспитание. 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Рисунок 3" descr="E:\УЧЕБА-2\фото в презентацию\z_6ed03b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4357694"/>
            <a:ext cx="1528794" cy="230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1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5214950"/>
            <a:ext cx="1857356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01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5143512"/>
            <a:ext cx="2000232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013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42844" y="1357298"/>
            <a:ext cx="135732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009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382375" y="5261831"/>
            <a:ext cx="159396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:\света, фото\IMG_03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72396" y="2000240"/>
            <a:ext cx="1333493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013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358082" y="500042"/>
            <a:ext cx="1428760" cy="127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25817" y="3617465"/>
            <a:ext cx="151993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928958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663300"/>
                </a:solidFill>
              </a:rPr>
              <a:t>Цель воспитания- </a:t>
            </a:r>
            <a:r>
              <a:rPr lang="ru-RU" sz="2800" dirty="0" smtClean="0">
                <a:solidFill>
                  <a:srgbClr val="663300"/>
                </a:solidFill>
              </a:rPr>
              <a:t/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всестороннее гармоничное 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развитие 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личности ребёнка,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 возможно более полная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 его самореализация: </a:t>
            </a:r>
            <a:r>
              <a:rPr lang="ru-RU" sz="2000" dirty="0" smtClean="0">
                <a:solidFill>
                  <a:srgbClr val="663300"/>
                </a:solidFill>
                <a:latin typeface="+mn-lt"/>
              </a:rPr>
              <a:t>воспитание активной, доброжелательной, инициативной и творческой личности, способной к самоутверждению.</a:t>
            </a:r>
            <a:r>
              <a:rPr lang="ru-RU" sz="2800" dirty="0" smtClean="0">
                <a:solidFill>
                  <a:srgbClr val="6633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+mn-lt"/>
              </a:rPr>
            </a:br>
            <a:endParaRPr lang="ru-RU" sz="28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" y="3714752"/>
            <a:ext cx="9305924" cy="260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1" descr="D:\Елена В работает\12 а\images\12 а\DSC00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14290"/>
            <a:ext cx="3190896" cy="239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y_32dd35b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929066"/>
            <a:ext cx="4000264" cy="267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света, фото\Изображение 09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00504"/>
            <a:ext cx="3714776" cy="260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:\УЧЕБА-2\света, фото\Изображение 59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500570"/>
            <a:ext cx="271464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480"/>
            <a:ext cx="4071966" cy="2857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Гармоничное развитие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в единстве трёх сторон личности :</a:t>
            </a:r>
            <a:br>
              <a:rPr lang="ru-RU" b="1" dirty="0" smtClean="0"/>
            </a:br>
            <a:r>
              <a:rPr lang="ru-RU" b="1" dirty="0" smtClean="0"/>
              <a:t>интеллекта,                               души                                           и тела.</a:t>
            </a:r>
            <a:endParaRPr lang="ru-RU" b="1" dirty="0"/>
          </a:p>
        </p:txBody>
      </p:sp>
      <p:pic>
        <p:nvPicPr>
          <p:cNvPr id="4" name="Содержимое 3" descr="E:\УЧЕБА-2\света, фото\разное,нед_здоровья 123.jpg"/>
          <p:cNvPicPr>
            <a:picLocks noGrp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4357694"/>
            <a:ext cx="207170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УЧЕБА-2\света, фото\SAM_1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28868"/>
            <a:ext cx="2571736" cy="178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УЧЕБА-2\фото в презентацию\IMG_102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429132"/>
            <a:ext cx="271464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УЧЕБА-2\света, фото\IMG_040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57166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:\света, фото\S830072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142852"/>
            <a:ext cx="177246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:\фото_ЛЛ\Настя_проект\Изображение 07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2500306"/>
            <a:ext cx="1500198" cy="18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1554</Words>
  <Application>Microsoft Office PowerPoint</Application>
  <PresentationFormat>Экран (4:3)</PresentationFormat>
  <Paragraphs>184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Школа развития                         и самоопределения</vt:lpstr>
      <vt:lpstr>Методическая тема школы -</vt:lpstr>
      <vt:lpstr>Задачи методической работы:  </vt:lpstr>
      <vt:lpstr>Принципы:</vt:lpstr>
      <vt:lpstr>Слайд 5</vt:lpstr>
      <vt:lpstr>Цель воспитательной системы нашей школы-</vt:lpstr>
      <vt:lpstr> Базовые ценности воспитания: </vt:lpstr>
      <vt:lpstr>Цель воспитания-  всестороннее гармоничное  развитие  личности ребёнка,  возможно более полная  его самореализация: воспитание активной, доброжелательной, инициативной и творческой личности, способной к самоутверждению. </vt:lpstr>
      <vt:lpstr>Гармоничное развитие –  в единстве трёх сторон личности : интеллекта,                               души                                           и тела.</vt:lpstr>
      <vt:lpstr>Всестороннее развитие- включение ребёнка с нарушенным слухом в многообразные виды деятельности -      интеллектуальной,                     общественной, трудовой,          художественной, спортивной,                    коммуникативной…</vt:lpstr>
      <vt:lpstr>Главная задача воспитательной работы –формировать личность  ребёнка с нарушенным слухом, способную к последующей интеграции в общество.</vt:lpstr>
      <vt:lpstr>Слайд 12</vt:lpstr>
      <vt:lpstr>Умственное развитие.</vt:lpstr>
      <vt:lpstr>Направления умственного воспитания</vt:lpstr>
      <vt:lpstr>Нравственное воспитание</vt:lpstr>
      <vt:lpstr>Формы  нравственного воспитания</vt:lpstr>
      <vt:lpstr>Физическое воспитание  </vt:lpstr>
      <vt:lpstr>Направления физического воспитания </vt:lpstr>
      <vt:lpstr>Формы физического развития детей </vt:lpstr>
      <vt:lpstr>Трудовое воспитание</vt:lpstr>
      <vt:lpstr>Содержание трудового  воспитания:</vt:lpstr>
      <vt:lpstr>Половое воспитание</vt:lpstr>
      <vt:lpstr>Направления полового воспитания.</vt:lpstr>
      <vt:lpstr>Экологическое воспитание</vt:lpstr>
      <vt:lpstr>Задачи экологического воспитания:</vt:lpstr>
      <vt:lpstr>Правовое воспитание</vt:lpstr>
      <vt:lpstr>Эстетическое  воспитание</vt:lpstr>
      <vt:lpstr>Патриотическое воспитание.</vt:lpstr>
      <vt:lpstr>Слайд 29</vt:lpstr>
      <vt:lpstr>Направления патриотического воспитания</vt:lpstr>
      <vt:lpstr>Профессиональное воспитание</vt:lpstr>
      <vt:lpstr>Задачи профориентационной работы:</vt:lpstr>
      <vt:lpstr>Направления профориентации: </vt:lpstr>
      <vt:lpstr>Музейная работа</vt:lpstr>
      <vt:lpstr> </vt:lpstr>
      <vt:lpstr>Школа – дружная семья!</vt:lpstr>
      <vt:lpstr>«Плохо воспитывая,  нельзя хорошо обучать:                 от качества человеческих отношений с  учителем в огромной степени зависят результаты обучения».                      (В. Слуцкий)                                                                       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самореализующейся личности</dc:title>
  <dc:creator>Admin</dc:creator>
  <cp:lastModifiedBy>komp 3</cp:lastModifiedBy>
  <cp:revision>267</cp:revision>
  <dcterms:created xsi:type="dcterms:W3CDTF">2009-11-12T17:08:37Z</dcterms:created>
  <dcterms:modified xsi:type="dcterms:W3CDTF">2013-01-26T07:23:15Z</dcterms:modified>
</cp:coreProperties>
</file>