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8C3-C657-47CA-8E63-61DC44B47C8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2FD5-AA43-47FB-B420-A80A34F75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77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8C3-C657-47CA-8E63-61DC44B47C8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2FD5-AA43-47FB-B420-A80A34F75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21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8C3-C657-47CA-8E63-61DC44B47C8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2FD5-AA43-47FB-B420-A80A34F75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41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8C3-C657-47CA-8E63-61DC44B47C8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2FD5-AA43-47FB-B420-A80A34F75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00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8C3-C657-47CA-8E63-61DC44B47C8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2FD5-AA43-47FB-B420-A80A34F75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86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8C3-C657-47CA-8E63-61DC44B47C8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2FD5-AA43-47FB-B420-A80A34F75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03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8C3-C657-47CA-8E63-61DC44B47C8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2FD5-AA43-47FB-B420-A80A34F75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8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8C3-C657-47CA-8E63-61DC44B47C8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2FD5-AA43-47FB-B420-A80A34F75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48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8C3-C657-47CA-8E63-61DC44B47C8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2FD5-AA43-47FB-B420-A80A34F75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16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8C3-C657-47CA-8E63-61DC44B47C8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2FD5-AA43-47FB-B420-A80A34F75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13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8C3-C657-47CA-8E63-61DC44B47C8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2FD5-AA43-47FB-B420-A80A34F75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5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068C3-C657-47CA-8E63-61DC44B47C8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E2FD5-AA43-47FB-B420-A80A34F75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11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nior.ru/students/jnazarova/milij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16416" y="2130425"/>
            <a:ext cx="141784" cy="1470025"/>
          </a:xfrm>
        </p:spPr>
        <p:txBody>
          <a:bodyPr>
            <a:normAutofit/>
          </a:bodyPr>
          <a:lstStyle/>
          <a:p>
            <a:endParaRPr lang="ru-RU" sz="1200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47189"/>
            <a:ext cx="720080" cy="1752600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pic>
        <p:nvPicPr>
          <p:cNvPr id="4" name="Picture 10" descr="Картинка 11 из 1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00" y="2042089"/>
            <a:ext cx="3097213" cy="3581400"/>
          </a:xfrm>
          <a:prstGeom prst="rect">
            <a:avLst/>
          </a:prstGeom>
          <a:noFill/>
          <a:ln w="76200" cmpd="tri">
            <a:solidFill>
              <a:srgbClr val="98D0D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260648"/>
            <a:ext cx="7848872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Georgia" panose="02040502050405020303" pitchFamily="18" charset="0"/>
              </a:rPr>
              <a:t>Александр Александрович Блок </a:t>
            </a:r>
          </a:p>
          <a:p>
            <a:pPr algn="ctr"/>
            <a:r>
              <a:rPr lang="ru-RU" sz="2800" b="1" i="1" dirty="0" smtClean="0">
                <a:latin typeface="Georgia" panose="02040502050405020303" pitchFamily="18" charset="0"/>
              </a:rPr>
              <a:t>(1880-1921)</a:t>
            </a:r>
            <a:endParaRPr lang="ru-RU" sz="2800" b="1" i="1" dirty="0"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537164"/>
            <a:ext cx="4608512" cy="3024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latin typeface="Georgia" panose="02040502050405020303" pitchFamily="18" charset="0"/>
              </a:rPr>
              <a:t>Поэма </a:t>
            </a:r>
          </a:p>
          <a:p>
            <a:pPr algn="ctr"/>
            <a:r>
              <a:rPr lang="ru-RU" sz="4000" b="1" i="1" dirty="0" smtClean="0">
                <a:latin typeface="Georgia" panose="02040502050405020303" pitchFamily="18" charset="0"/>
              </a:rPr>
              <a:t>А.А. Блока «Двенадцать»</a:t>
            </a:r>
          </a:p>
          <a:p>
            <a:pPr algn="ctr"/>
            <a:r>
              <a:rPr lang="ru-RU" sz="4000" b="1" i="1" dirty="0" smtClean="0">
                <a:latin typeface="Georgia" panose="02040502050405020303" pitchFamily="18" charset="0"/>
              </a:rPr>
              <a:t>(1918)</a:t>
            </a:r>
            <a:endParaRPr lang="ru-RU" sz="4000" b="1" i="1" dirty="0"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805264"/>
            <a:ext cx="4608512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Выполнила: </a:t>
            </a:r>
            <a:r>
              <a:rPr lang="ru-RU" dirty="0" err="1" smtClean="0"/>
              <a:t>Мухаева</a:t>
            </a:r>
            <a:r>
              <a:rPr lang="ru-RU" dirty="0" smtClean="0"/>
              <a:t> И.Р., учитель русского языка и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43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20688"/>
            <a:ext cx="7920880" cy="540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Georgia" panose="02040502050405020303" pitchFamily="18" charset="0"/>
              </a:rPr>
              <a:t>Иисус находится над стихией, над всем происходящим на земле. Он шагает «нежной поступью </a:t>
            </a:r>
            <a:r>
              <a:rPr lang="ru-RU" sz="2800" dirty="0" err="1" smtClean="0">
                <a:latin typeface="Georgia" panose="02040502050405020303" pitchFamily="18" charset="0"/>
              </a:rPr>
              <a:t>надвьюжной</a:t>
            </a:r>
            <a:r>
              <a:rPr lang="ru-RU" sz="2800" dirty="0" smtClean="0">
                <a:latin typeface="Georgia" panose="02040502050405020303" pitchFamily="18" charset="0"/>
              </a:rPr>
              <a:t>», но идет с «кровавым флагом». Герои не узнают Иисуса, не понимают, кто перед ними.</a:t>
            </a:r>
          </a:p>
          <a:p>
            <a:pPr algn="ctr"/>
            <a:r>
              <a:rPr lang="ru-RU" sz="2800" dirty="0" smtClean="0">
                <a:latin typeface="Georgia" panose="02040502050405020303" pitchFamily="18" charset="0"/>
              </a:rPr>
              <a:t>Неоднозначно к персонажу относился и сам поэт.</a:t>
            </a:r>
          </a:p>
          <a:p>
            <a:pPr algn="just"/>
            <a:endParaRPr lang="ru-RU" sz="2800" dirty="0" smtClean="0">
              <a:latin typeface="Georgia" panose="02040502050405020303" pitchFamily="18" charset="0"/>
            </a:endParaRPr>
          </a:p>
          <a:p>
            <a:pPr algn="ctr"/>
            <a:r>
              <a:rPr lang="ru-RU" sz="2800" dirty="0" smtClean="0">
                <a:latin typeface="Georgia" panose="02040502050405020303" pitchFamily="18" charset="0"/>
              </a:rPr>
              <a:t> </a:t>
            </a:r>
            <a:r>
              <a:rPr lang="ru-RU" sz="2800" b="1" i="1" dirty="0" smtClean="0">
                <a:latin typeface="Georgia" panose="02040502050405020303" pitchFamily="18" charset="0"/>
              </a:rPr>
              <a:t>Блок сомневался, но в итоге записал: «А все-таки Христа я никому не отдам».</a:t>
            </a:r>
            <a:endParaRPr lang="ru-RU" sz="28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11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620688"/>
            <a:ext cx="7776864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Символика в поэме А.А. Блока «Двенадцать»</a:t>
            </a:r>
            <a:endParaRPr lang="ru-RU" sz="28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452416"/>
              </p:ext>
            </p:extLst>
          </p:nvPr>
        </p:nvGraphicFramePr>
        <p:xfrm>
          <a:off x="683568" y="1772816"/>
          <a:ext cx="7776864" cy="424847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952328"/>
                <a:gridCol w="4824536"/>
              </a:tblGrid>
              <a:tr h="742792">
                <a:tc>
                  <a:txBody>
                    <a:bodyPr/>
                    <a:lstStyle/>
                    <a:p>
                      <a:pPr algn="ctr"/>
                      <a:r>
                        <a:rPr lang="ru-RU" sz="3600" i="1" dirty="0" smtClean="0"/>
                        <a:t>Символ </a:t>
                      </a:r>
                      <a:endParaRPr lang="ru-RU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i="1" dirty="0" smtClean="0"/>
                        <a:t>Значение </a:t>
                      </a:r>
                      <a:endParaRPr lang="ru-RU" sz="3600" i="1" dirty="0"/>
                    </a:p>
                  </a:txBody>
                  <a:tcPr/>
                </a:tc>
              </a:tr>
              <a:tr h="1277305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Ветер, метель, вьюга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Метафора присутствия бесовского начала. Стихия, неподвластная человеку. Революция,</a:t>
                      </a:r>
                      <a:r>
                        <a:rPr lang="ru-RU" baseline="0" dirty="0" smtClean="0"/>
                        <a:t> неконтролируемое, стихийное народное движение</a:t>
                      </a:r>
                      <a:endParaRPr lang="ru-RU" dirty="0"/>
                    </a:p>
                  </a:txBody>
                  <a:tcPr/>
                </a:tc>
              </a:tr>
              <a:tr h="7427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Старый пес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Символ старого, мертвенного мира, преследующего героев-революционеров</a:t>
                      </a:r>
                      <a:endParaRPr lang="ru-RU" dirty="0"/>
                    </a:p>
                  </a:txBody>
                  <a:tcPr/>
                </a:tc>
              </a:tr>
              <a:tr h="742792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Перекресток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выбора человеком дельнейшего пути (христианская символика)</a:t>
                      </a:r>
                      <a:endParaRPr lang="ru-RU" dirty="0"/>
                    </a:p>
                  </a:txBody>
                  <a:tcPr/>
                </a:tc>
              </a:tr>
              <a:tr h="74279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Нехорошее место, где собирается нечисть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384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48680"/>
            <a:ext cx="784887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Georgia" panose="02040502050405020303" pitchFamily="18" charset="0"/>
              </a:rPr>
              <a:t>Язык поэмы А.А. Блока «Двенадцать»</a:t>
            </a:r>
            <a:endParaRPr lang="ru-RU" sz="3200" b="1" i="1" dirty="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76872"/>
            <a:ext cx="7992888" cy="38884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Блок заменяет литературный язык «голосом улицы». Использует песни, плясовые, марши, романсы, фольклорные мотивы, молитву, лозунги, плакатные надписи, штампы и др.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0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20688"/>
            <a:ext cx="7704856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Georgia" panose="02040502050405020303" pitchFamily="18" charset="0"/>
              </a:rPr>
              <a:t>Название поэмы</a:t>
            </a:r>
            <a:endParaRPr lang="ru-RU" sz="3600" b="1" i="1" dirty="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844824"/>
            <a:ext cx="7776864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Georgia" panose="02040502050405020303" pitchFamily="18" charset="0"/>
              </a:rPr>
              <a:t>Поэма содержит 12 глав.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Georgia" panose="02040502050405020303" pitchFamily="18" charset="0"/>
              </a:rPr>
              <a:t>Героями поэмы являются                              12 красноармейцев.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Georgia" panose="02040502050405020303" pitchFamily="18" charset="0"/>
              </a:rPr>
              <a:t>Образ Христа, идущий впереди красноармейцев, вызывает ассоциации с 12 апостолами.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28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20688"/>
            <a:ext cx="7848872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Georgia" panose="02040502050405020303" pitchFamily="18" charset="0"/>
              </a:rPr>
              <a:t>Жанровая особенность произведения</a:t>
            </a:r>
            <a:endParaRPr lang="ru-RU" sz="2800" b="1" i="1" dirty="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916832"/>
            <a:ext cx="7704856" cy="43204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Georgia" panose="02040502050405020303" pitchFamily="18" charset="0"/>
              </a:rPr>
              <a:t>«Двенадцать» – эпическая поэма, как будто составленная из отдельных зарисовок, картинок с натуры, быстро сменяющих одна другую. </a:t>
            </a:r>
          </a:p>
          <a:p>
            <a:pPr algn="ctr"/>
            <a:endParaRPr lang="ru-RU" sz="2800" b="1" i="1" dirty="0" smtClean="0">
              <a:latin typeface="Georgia" panose="02040502050405020303" pitchFamily="18" charset="0"/>
            </a:endParaRPr>
          </a:p>
          <a:p>
            <a:pPr algn="just"/>
            <a:r>
              <a:rPr lang="ru-RU" sz="2800" dirty="0" smtClean="0">
                <a:latin typeface="Georgia" panose="02040502050405020303" pitchFamily="18" charset="0"/>
              </a:rPr>
              <a:t>Динамичность и хаотичность сюжета, выразительность эпизодов, из которых складывается поэма, передают неразбериху, которая царила и на улицах, и в умах. </a:t>
            </a:r>
            <a:endParaRPr lang="ru-RU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34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48680"/>
            <a:ext cx="7848872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Georgia" panose="02040502050405020303" pitchFamily="18" charset="0"/>
              </a:rPr>
              <a:t>Сюжет и композиция поэмы</a:t>
            </a:r>
            <a:endParaRPr lang="ru-RU" sz="3200" b="1" i="1" dirty="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916832"/>
            <a:ext cx="7848872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Сюжет</a:t>
            </a:r>
            <a:r>
              <a:rPr lang="ru-RU" sz="2800" dirty="0" smtClean="0"/>
              <a:t> можно определить как </a:t>
            </a:r>
            <a:r>
              <a:rPr lang="ru-RU" sz="2800" b="1" dirty="0" smtClean="0"/>
              <a:t>двухслойный</a:t>
            </a:r>
            <a:r>
              <a:rPr lang="ru-RU" sz="2800" dirty="0" smtClean="0"/>
              <a:t> – </a:t>
            </a:r>
            <a:r>
              <a:rPr lang="ru-RU" sz="2800" b="1" dirty="0" smtClean="0"/>
              <a:t>внешний, житейский</a:t>
            </a:r>
            <a:r>
              <a:rPr lang="ru-RU" sz="2800" dirty="0" smtClean="0"/>
              <a:t>: зарисовки с петроградских улиц, и </a:t>
            </a:r>
            <a:r>
              <a:rPr lang="ru-RU" sz="2800" b="1" dirty="0" smtClean="0"/>
              <a:t>внутренний</a:t>
            </a:r>
            <a:r>
              <a:rPr lang="ru-RU" sz="2800" dirty="0" smtClean="0"/>
              <a:t>: побуждения, обоснование поступков «двенадцати». Один из центров          поэмы – конец 6 главы: мотив мести, убийства сливается с мотивом лозунгов революции.</a:t>
            </a:r>
          </a:p>
          <a:p>
            <a:pPr algn="ctr"/>
            <a:r>
              <a:rPr lang="ru-RU" sz="2800" dirty="0" smtClean="0"/>
              <a:t>Мотив ненависти наблюдается в семи главах поэмы. Ненависть проявляется как святое чувство и как святотатство.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3391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620688"/>
            <a:ext cx="7704856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Georgia" panose="02040502050405020303" pitchFamily="18" charset="0"/>
              </a:rPr>
              <a:t>Сюжет и композиция поэмы</a:t>
            </a:r>
            <a:endParaRPr lang="ru-RU" sz="3200" b="1" i="1" dirty="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844824"/>
            <a:ext cx="7848872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Композиция (по Е. Эткинду)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«Двенадцать» имеет стройную кольцевую композицию. Все главы произведения связаны между собой, попарно симметричны.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b="1" i="1" dirty="0" smtClean="0">
                <a:solidFill>
                  <a:schemeClr val="tx1"/>
                </a:solidFill>
              </a:rPr>
              <a:t>1 и 12 главы </a:t>
            </a:r>
            <a:r>
              <a:rPr lang="ru-RU" dirty="0" smtClean="0">
                <a:solidFill>
                  <a:schemeClr val="tx1"/>
                </a:solidFill>
              </a:rPr>
              <a:t>(1 – экспозиция, 12 – финал. Главы содержат сходные тематические мотивы: городской пейзаж, ночь, зима, вьюга; построены на контрастах: поэма начинается с антитезы («черный-белый»), ею и заканчивается «позади-впереди»).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i="1" dirty="0" smtClean="0">
                <a:solidFill>
                  <a:schemeClr val="tx1"/>
                </a:solidFill>
              </a:rPr>
              <a:t>2 и 11 главы </a:t>
            </a:r>
            <a:r>
              <a:rPr lang="ru-RU" dirty="0" smtClean="0">
                <a:solidFill>
                  <a:schemeClr val="tx1"/>
                </a:solidFill>
              </a:rPr>
              <a:t>(главы повествуют о движении отряда, названного цифрой 12, связаны музыкальной темой марша).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i="1" dirty="0" smtClean="0">
                <a:solidFill>
                  <a:schemeClr val="tx1"/>
                </a:solidFill>
              </a:rPr>
              <a:t>3 и 10 главы </a:t>
            </a:r>
            <a:r>
              <a:rPr lang="ru-RU" dirty="0" smtClean="0">
                <a:solidFill>
                  <a:schemeClr val="tx1"/>
                </a:solidFill>
              </a:rPr>
              <a:t>(монтаж нескольких преобразованных автором песен, частушек; немногословны, нестройны. Пространство действия – внутри отряда).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i="1" dirty="0" smtClean="0">
                <a:solidFill>
                  <a:schemeClr val="tx1"/>
                </a:solidFill>
              </a:rPr>
              <a:t>4 и 9 главы </a:t>
            </a:r>
            <a:r>
              <a:rPr lang="ru-RU" dirty="0" smtClean="0">
                <a:solidFill>
                  <a:schemeClr val="tx1"/>
                </a:solidFill>
              </a:rPr>
              <a:t>(внешне несхожие; объединены образами буржуя, старого пса. Пространство глав – город).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6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92696"/>
            <a:ext cx="7920880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Georgia" panose="02040502050405020303" pitchFamily="18" charset="0"/>
              </a:rPr>
              <a:t>Сюжет и композиция поэмы</a:t>
            </a:r>
            <a:endParaRPr lang="ru-RU" sz="3200" b="1" i="1" dirty="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44824"/>
            <a:ext cx="8064896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 startAt="5"/>
            </a:pPr>
            <a:r>
              <a:rPr lang="ru-RU" b="1" i="1" dirty="0" smtClean="0"/>
              <a:t>5 и 8 главы </a:t>
            </a:r>
            <a:r>
              <a:rPr lang="ru-RU" dirty="0" smtClean="0"/>
              <a:t>(5 глава – внутренний монолог Петра, обращенный к его любовнице Катьке. По форме восходит к цыганским песням, присутствуют элементы пляски. Этот монолог объясняет убийство, которое произойдет позже. 8 глава – тоже внутренний диалог Петьки, но уже после расстрела девушки (песни из воровского фольклора).</a:t>
            </a:r>
          </a:p>
          <a:p>
            <a:endParaRPr lang="ru-RU" dirty="0" smtClean="0"/>
          </a:p>
          <a:p>
            <a:pPr marL="342900" indent="-342900">
              <a:buAutoNum type="arabicPeriod" startAt="6"/>
            </a:pPr>
            <a:r>
              <a:rPr lang="ru-RU" b="1" i="1" dirty="0" smtClean="0"/>
              <a:t>6 и 7 главы </a:t>
            </a:r>
            <a:r>
              <a:rPr lang="ru-RU" dirty="0" smtClean="0"/>
              <a:t>(6 глава – убийство Катьки, 7 глава – внутренние мучения Петра. Главы организованы в форме </a:t>
            </a:r>
            <a:r>
              <a:rPr lang="ru-RU" dirty="0" err="1" smtClean="0"/>
              <a:t>полилогов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b="1" i="1" dirty="0" smtClean="0"/>
              <a:t>Главы 1,2,3 связаны мотивом ветра, 10,11,12 – мотивами снега, вьюги. В произведении синтезируются все литературные роды: эпос, лирика, драма.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736914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20688"/>
            <a:ext cx="7848872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Georgia" panose="02040502050405020303" pitchFamily="18" charset="0"/>
              </a:rPr>
              <a:t>Герои поэмы «Двенадцать»</a:t>
            </a:r>
            <a:endParaRPr lang="ru-RU" sz="3600" b="1" i="1" dirty="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132856"/>
            <a:ext cx="7848872" cy="39604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 поэме главным оказывается коллективный герой – отряд красногвардейцев, несущий дежурство на ночных улицах Петрограда. Лишь двое из двенадцати названы по именам (Андрюха и Петруха), остальные остаются безымянными; реплики героев можно приписывать любому члену отряда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9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588178"/>
              </p:ext>
            </p:extLst>
          </p:nvPr>
        </p:nvGraphicFramePr>
        <p:xfrm>
          <a:off x="683568" y="404664"/>
          <a:ext cx="7704856" cy="610667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852428"/>
                <a:gridCol w="3852428"/>
              </a:tblGrid>
              <a:tr h="60889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Разбойники</a:t>
                      </a:r>
                      <a:r>
                        <a:rPr lang="ru-RU" sz="2800" baseline="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Апостолы </a:t>
                      </a:r>
                      <a:endParaRPr lang="ru-RU" sz="2800" dirty="0"/>
                    </a:p>
                  </a:txBody>
                  <a:tcPr/>
                </a:tc>
              </a:tr>
              <a:tr h="33309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 балладе Н. Некрасова «О двух великих грешниках», входящей в поэму</a:t>
                      </a:r>
                      <a:r>
                        <a:rPr lang="ru-RU" sz="2000" baseline="0" dirty="0" smtClean="0"/>
                        <a:t> «Кому на Руси жить хорошо». Есть строки, которые А. Блок записывает в черновик: «Жило 12 разбойников». Герои произведения А. Блока стреляют, убивают, грозят грабежами и т.д.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Число красногвардейцев совпадает с числом первых учеников Христа. Герои идут</a:t>
                      </a:r>
                      <a:r>
                        <a:rPr lang="ru-RU" sz="2000" baseline="0" dirty="0" smtClean="0"/>
                        <a:t> без «имени святого», они собираются «пальнуть пулей в святую Русь», однако просят на свои действия благословения. 12 идут на «правое» дело, из бездны к воскресению, ведут бой за светлое будущее. Символичным оказывается и появление образа Христа.</a:t>
                      </a:r>
                      <a:endParaRPr lang="ru-RU" sz="2000" dirty="0"/>
                    </a:p>
                  </a:txBody>
                  <a:tcPr/>
                </a:tc>
              </a:tr>
              <a:tr h="17487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Герои похожи</a:t>
                      </a:r>
                      <a:r>
                        <a:rPr lang="ru-RU" baseline="0" dirty="0" smtClean="0"/>
                        <a:t> на уголовников. Революция дает возможность осуществления личной мести убийства под прикрытием классовой ненависти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Герои – ребята, готовые отдать за революцию жизнь.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742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16632"/>
            <a:ext cx="8064896" cy="7920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Georgia" panose="02040502050405020303" pitchFamily="18" charset="0"/>
              </a:rPr>
              <a:t>Образ Христа в поэме А. А. Блока «Двенадцать»</a:t>
            </a:r>
            <a:endParaRPr lang="ru-RU" sz="2400" b="1" i="1" dirty="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052736"/>
            <a:ext cx="7848872" cy="5688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Появление Христа впереди отряда – залог того, что не все человеческое в людях  во время революции погублено. Христос – символ обновления.    Он фигура, которая связывает космос с душевным микрокосмосом человека.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Иисус освящает действия красногвардейцев. Он идет впереди, «с кровавым флагом», указывая путь. Он становится символом бунтарской стихии, рождающегося нового мира.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Христос идет впереди убийц, как на Голгофу, берет на себя их грех. Блок цитирует евангелие, выражая свое понимание Христа: «И был с разбойником…»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Двенадцать стреляют в того, кто стоит впереди – в Христа. Иисус остается «от пули невредим». Герои стреляют будущее.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Пес, стоящий позади, – символ старого мира. Но он так же, как и пудель-Мефистофель, ассоциируется с Сатаной. Следовательно, позади остается бес (прошлое), а в настоящем – отряд из двенадцати человек, впереди – Христос (будущее).</a:t>
            </a:r>
          </a:p>
        </p:txBody>
      </p:sp>
    </p:spTree>
    <p:extLst>
      <p:ext uri="{BB962C8B-B14F-4D97-AF65-F5344CB8AC3E}">
        <p14:creationId xmlns:p14="http://schemas.microsoft.com/office/powerpoint/2010/main" val="4759085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935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Мухаевы</dc:creator>
  <cp:lastModifiedBy>Мухаевы</cp:lastModifiedBy>
  <cp:revision>9</cp:revision>
  <dcterms:created xsi:type="dcterms:W3CDTF">2014-11-10T12:44:59Z</dcterms:created>
  <dcterms:modified xsi:type="dcterms:W3CDTF">2014-12-01T14:06:49Z</dcterms:modified>
</cp:coreProperties>
</file>