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64" r:id="rId3"/>
    <p:sldId id="258" r:id="rId4"/>
    <p:sldId id="268" r:id="rId5"/>
    <p:sldId id="269" r:id="rId6"/>
    <p:sldId id="259" r:id="rId7"/>
    <p:sldId id="260" r:id="rId8"/>
    <p:sldId id="273" r:id="rId9"/>
    <p:sldId id="266" r:id="rId10"/>
    <p:sldId id="274" r:id="rId11"/>
    <p:sldId id="261" r:id="rId12"/>
    <p:sldId id="262" r:id="rId13"/>
    <p:sldId id="275" r:id="rId14"/>
    <p:sldId id="270" r:id="rId15"/>
    <p:sldId id="271" r:id="rId16"/>
    <p:sldId id="272" r:id="rId17"/>
    <p:sldId id="263" r:id="rId18"/>
    <p:sldId id="276" r:id="rId19"/>
    <p:sldId id="277" r:id="rId20"/>
    <p:sldId id="278" r:id="rId21"/>
    <p:sldId id="265" r:id="rId22"/>
    <p:sldId id="267" r:id="rId23"/>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42" autoAdjust="0"/>
    <p:restoredTop sz="94660"/>
  </p:normalViewPr>
  <p:slideViewPr>
    <p:cSldViewPr>
      <p:cViewPr varScale="1">
        <p:scale>
          <a:sx n="77" d="100"/>
          <a:sy n="77" d="100"/>
        </p:scale>
        <p:origin x="-11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7EAF463A-BC7C-46EE-9F1E-7F377CCA4891}" type="datetimeFigureOut">
              <a:rPr lang="en-US" smtClean="0"/>
              <a:pPr/>
              <a:t>9/9/2011</a:t>
            </a:fld>
            <a:endParaRPr lang="en-US"/>
          </a:p>
        </p:txBody>
      </p:sp>
      <p:sp>
        <p:nvSpPr>
          <p:cNvPr id="19" name="Нижний колонтитул 18"/>
          <p:cNvSpPr>
            <a:spLocks noGrp="1"/>
          </p:cNvSpPr>
          <p:nvPr>
            <p:ph type="ftr" sz="quarter" idx="11"/>
          </p:nvPr>
        </p:nvSpPr>
        <p:spPr/>
        <p:txBody>
          <a:bodyPr/>
          <a:lstStyle/>
          <a:p>
            <a:endParaRPr lang="en-US"/>
          </a:p>
        </p:txBody>
      </p:sp>
      <p:sp>
        <p:nvSpPr>
          <p:cNvPr id="27" name="Номер слайда 26"/>
          <p:cNvSpPr>
            <a:spLocks noGrp="1"/>
          </p:cNvSpPr>
          <p:nvPr>
            <p:ph type="sldNum" sz="quarter" idx="12"/>
          </p:nvPr>
        </p:nvSpPr>
        <p:spPr/>
        <p:txBody>
          <a:bodyPr/>
          <a:lstStyle/>
          <a:p>
            <a:fld id="{A483448D-3A78-4528-A469-B745A65DA48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9/9/2011</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9/9/2011</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9/9/2011</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7EAF463A-BC7C-46EE-9F1E-7F377CCA4891}" type="datetimeFigureOut">
              <a:rPr lang="en-US" smtClean="0"/>
              <a:pPr/>
              <a:t>9/9/2011</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EAF463A-BC7C-46EE-9F1E-7F377CCA4891}" type="datetimeFigureOut">
              <a:rPr lang="en-US" smtClean="0"/>
              <a:pPr/>
              <a:t>9/9/2011</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7EAF463A-BC7C-46EE-9F1E-7F377CCA4891}" type="datetimeFigureOut">
              <a:rPr lang="en-US" smtClean="0"/>
              <a:pPr/>
              <a:t>9/9/2011</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7EAF463A-BC7C-46EE-9F1E-7F377CCA4891}" type="datetimeFigureOut">
              <a:rPr lang="en-US" smtClean="0"/>
              <a:pPr/>
              <a:t>9/9/2011</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EAF463A-BC7C-46EE-9F1E-7F377CCA4891}" type="datetimeFigureOut">
              <a:rPr lang="en-US" smtClean="0"/>
              <a:pPr/>
              <a:t>9/9/2011</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EAF463A-BC7C-46EE-9F1E-7F377CCA4891}" type="datetimeFigureOut">
              <a:rPr lang="en-US" smtClean="0"/>
              <a:pPr/>
              <a:t>9/9/2011</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7EAF463A-BC7C-46EE-9F1E-7F377CCA4891}" type="datetimeFigureOut">
              <a:rPr lang="en-US" smtClean="0"/>
              <a:pPr/>
              <a:t>9/9/2011</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a:xfrm>
            <a:off x="8077200" y="6356350"/>
            <a:ext cx="609600" cy="365125"/>
          </a:xfrm>
        </p:spPr>
        <p:txBody>
          <a:bodyPr/>
          <a:lstStyle/>
          <a:p>
            <a:fld id="{A483448D-3A78-4528-A469-B745A65DA480}" type="slidenum">
              <a:rPr lang="en-US" smtClean="0"/>
              <a:pPr/>
              <a:t>‹#›</a:t>
            </a:fld>
            <a:endParaRPr lang="en-US"/>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EAF463A-BC7C-46EE-9F1E-7F377CCA4891}" type="datetimeFigureOut">
              <a:rPr lang="en-US" smtClean="0"/>
              <a:pPr/>
              <a:t>9/9/2011</a:t>
            </a:fld>
            <a:endParaRPr lang="en-US"/>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483448D-3A78-4528-A469-B745A65DA480}" type="slidenum">
              <a:rPr lang="en-US" smtClean="0"/>
              <a:pPr/>
              <a:t>‹#›</a:t>
            </a:fld>
            <a:endParaRPr lang="en-US"/>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audio" Target="file:///F:\&#1087;&#1088;&#1077;&#1079;&#1077;&#1085;&#1090;&#1072;&#1094;&#1080;&#1103;%20&#1084;&#1086;&#1088;&#1086;&#1079;&#1086;&#1074;&#1072;\17_29f.mp3" TargetMode="Externa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audio" Target="file:///F:\&#1087;&#1088;&#1077;&#1079;&#1077;&#1085;&#1090;&#1072;&#1094;&#1080;&#1103;%20&#1084;&#1086;&#1088;&#1086;&#1079;&#1086;&#1074;&#1072;\11_eZ1.mp3" TargetMode="Externa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219200" y="1295400"/>
            <a:ext cx="6400800" cy="1752600"/>
          </a:xfrm>
        </p:spPr>
        <p:txBody>
          <a:bodyPr>
            <a:noAutofit/>
          </a:bodyPr>
          <a:lstStyle/>
          <a:p>
            <a:r>
              <a:rPr lang="ru-RU" sz="4000" dirty="0" smtClean="0"/>
              <a:t>Тема: Работа по картине В.И. Сурикова «Боярыня Морозова».</a:t>
            </a:r>
          </a:p>
          <a:p>
            <a:endParaRPr lang="ru-RU" sz="4000" dirty="0" smtClean="0"/>
          </a:p>
          <a:p>
            <a:endParaRPr lang="ru-RU" sz="4000" dirty="0" smtClean="0"/>
          </a:p>
          <a:p>
            <a:r>
              <a:rPr lang="ru-RU" sz="4000" dirty="0" smtClean="0"/>
              <a:t>Цель: раскрыть духовное величие боярыни Морозовой</a:t>
            </a:r>
            <a:endParaRPr lang="ru-RU" sz="4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p:spPr>
        <p:txBody>
          <a:bodyPr>
            <a:noAutofit/>
          </a:bodyPr>
          <a:lstStyle/>
          <a:p>
            <a:pPr algn="just">
              <a:buNone/>
            </a:pPr>
            <a:r>
              <a:rPr lang="ru-RU" sz="1200" dirty="0" smtClean="0">
                <a:latin typeface="Times New Roman" pitchFamily="18" charset="0"/>
                <a:cs typeface="Times New Roman" pitchFamily="18" charset="0"/>
              </a:rPr>
              <a:t>        </a:t>
            </a:r>
          </a:p>
          <a:p>
            <a:pPr algn="just">
              <a:buNone/>
            </a:pPr>
            <a:r>
              <a:rPr lang="ru-RU" sz="1200" dirty="0" smtClean="0">
                <a:latin typeface="Times New Roman" pitchFamily="18" charset="0"/>
                <a:cs typeface="Times New Roman" pitchFamily="18" charset="0"/>
              </a:rPr>
              <a:t>       Княжна  Урусова,  сестра   Ф.  Морозовой, находилась всецело  под влиянием сестры.  Княжна присоединилась  к  ней.  Она  также  была  верна  старой  вере.  Царский  гнев  не  знал  меры.  А  просить у  царя  прощение,  как  требовал  Алексей,  Морозова  наотрез  отказалась. « Я погляжу, кто из  нас  одолеет, » - сказал царь.  О  Морозовой  собирались  советы  у  царя. Эта борьба  всесильного царя,  располагавшегося  всеми   силами  земли, со  слабой,  беззащитной  женщиной,  не  имевшей  ничего,  кроме  силы  духа,  тёмным,  кровавым  пятном  лежит  на  памяти  царя  Алексея  Михайловича.  Морозову погубил  он  не  по настоянию бояр  и  духовенства.  И  бояре,  и  духовенство  просили  простить  её: Митрополит  Павел  убеждал  царя, что это  просто женское  упрямство. Но царь хотел  погубить  эту  непреклонную  женщину,  не  желавшую  смириться пред  его  волей  и дерзновенно  обличавшую  его  за  нечестие. Вместо  уважения  к  ней  за  её   отвагу  он  почувствовал к  ней  ненависть.  Морозову  арестовали.  С  ней  вместе  взяли  её  сестру,  княгиню  Урусову.  И развезли  по  разным  монастырям.  Когда Морозова  страдала  за  Христа,  её  малютка  Глеб  умер.  Но и Морозова, и   Урусова были  тверды. Их  приказано  было  ежедневно  водить  насильно  в  церковь  на  </a:t>
            </a:r>
            <a:r>
              <a:rPr lang="ru-RU" sz="1200" dirty="0" err="1" smtClean="0">
                <a:latin typeface="Times New Roman" pitchFamily="18" charset="0"/>
                <a:cs typeface="Times New Roman" pitchFamily="18" charset="0"/>
              </a:rPr>
              <a:t>никонианское</a:t>
            </a:r>
            <a:r>
              <a:rPr lang="ru-RU" sz="1200" dirty="0" smtClean="0">
                <a:latin typeface="Times New Roman" pitchFamily="18" charset="0"/>
                <a:cs typeface="Times New Roman" pitchFamily="18" charset="0"/>
              </a:rPr>
              <a:t>  богослужение. Приходилось  носить  их  на  службу  на  носилках, с  цепями  на  руках. Патриарх на  сборном  суде   предложил  ей  причаститься   по  новому  обряду.  «Ты  служишь  земному царю,  а  от  Небесного  отвратился. И  я  от  тебя  отврачусь», - говорила  она. Их  с сестрой  повезли  на  Ямской двор. « Пытать везут»,- говорили люди. По  желанию самого  царя  их  приговорили к сожжению  в  срубе. Но родственники  мучениц  напомнили царю  о  свидетельстве,  которое  обязывало  царей  из  рода  Романовых  не  казнить  бояр.  Царь,  скрепя  сердце, вынужден  был  заменить  казнь ссылкою. За женщин  просили все  бояре.  Обеих считали  святыми.  Боярские  дочери,  жаждавшие подвига,  молили  царя  разрешить  или  служить сёстрам  в  темнице, т.к. обе  после  пыток  были  больны.   Подвиг  знатных  боярынь, которые  бросили  детей, семью, богатство и почёт, волновал Москву,  наполнял  сердце трепетным  благословением. То, за что  они  страдали,  не  стоило  страдания.  Но их  непреклонность  и вера  были достойны  поклонения.  Морозову  и  Урусову  отправили  в  ссылку в  Боровик.  Царь, разобиженный упорством  Морозовой, возненавидел  всех  староверов. Он велел  беспощадно пытать их  в  застенках.  Палачи  калечили людей.  На  болоте  часто строили  срубы и жгли  самых  опасных  исповедников  старого учения. 4  года Морозова и Урусова страдали в  тюрьме.  Через 4 года   бояре и родные начали  уговаривать их смириться. «  Ещё вначале  я не смирялась,  то  неужели  после  таких  долгих  страданий поклонюсь  мучителю- царю?» - гордо  ответила Морозова. Моя вера  мне  ещё  дороже.  Я её  окружила  своей  кровью.  Урусова  дала  тот  же  ответ.  Царь  узнал  об этом  сразу же от  сыщиков.  Он велел  посадить  сестёр  в подземелье, наполненное крысами, и морить  голодом.  Им  давали  только хлеб и воду,  да и то  не  каждый  день.  Вскоре Урусова умерла. Морозова  дольше  выдержала голодную пытку.  Иногда ей трудно было терпеть. «Миленький-, молила она стрельца, приносившего  ей  скудную  пищу, - дай,  во  имя  Христа, калачика. Трудно  мне». «Боюсь я, боярыня , зачем соглашаешься  умереть  от  голода  в  яме, когда так  легко  можно  возвратить  себя  и  богатство,  и покой.  Стоит  лишь  перекреститься  тремя перстами. Не  всё  ли равно? Прикажет начальство двумя-двумя будем.  А  </a:t>
            </a:r>
            <a:r>
              <a:rPr lang="ru-RU" sz="1200" dirty="0" err="1" smtClean="0">
                <a:latin typeface="Times New Roman" pitchFamily="18" charset="0"/>
                <a:cs typeface="Times New Roman" pitchFamily="18" charset="0"/>
              </a:rPr>
              <a:t>тремя-так</a:t>
            </a:r>
            <a:r>
              <a:rPr lang="ru-RU" sz="1200" dirty="0" smtClean="0">
                <a:latin typeface="Times New Roman" pitchFamily="18" charset="0"/>
                <a:cs typeface="Times New Roman" pitchFamily="18" charset="0"/>
              </a:rPr>
              <a:t>  тремя». </a:t>
            </a:r>
          </a:p>
          <a:p>
            <a:pPr algn="just">
              <a:buNone/>
            </a:pPr>
            <a:r>
              <a:rPr lang="ru-RU" sz="1200" dirty="0" smtClean="0">
                <a:latin typeface="Times New Roman" pitchFamily="18" charset="0"/>
                <a:cs typeface="Times New Roman" pitchFamily="18" charset="0"/>
              </a:rPr>
              <a:t>         Морозова  умерла голодной  смертью,  прославляя Христа и своё  мученичество, а имущество её  царь  отобрал  в свою казну  ( в это  время в России шло восстание Степана  Разина). </a:t>
            </a:r>
          </a:p>
          <a:p>
            <a:endParaRPr lang="ru-RU" sz="1200"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solidFill>
                  <a:schemeClr val="accent1">
                    <a:lumMod val="75000"/>
                  </a:schemeClr>
                </a:solidFill>
              </a:rPr>
              <a:t>Протопоп Аввакум          Протопоп Никон</a:t>
            </a:r>
            <a:endParaRPr lang="ru-RU" sz="3200" b="1" dirty="0">
              <a:solidFill>
                <a:schemeClr val="accent1">
                  <a:lumMod val="75000"/>
                </a:schemeClr>
              </a:solidFill>
            </a:endParaRPr>
          </a:p>
        </p:txBody>
      </p:sp>
      <p:pic>
        <p:nvPicPr>
          <p:cNvPr id="4" name="Содержимое 3" descr="f_ico2b.jpg"/>
          <p:cNvPicPr>
            <a:picLocks noGrp="1" noChangeAspect="1"/>
          </p:cNvPicPr>
          <p:nvPr>
            <p:ph idx="1"/>
          </p:nvPr>
        </p:nvPicPr>
        <p:blipFill>
          <a:blip r:embed="rId2"/>
          <a:stretch>
            <a:fillRect/>
          </a:stretch>
        </p:blipFill>
        <p:spPr>
          <a:xfrm>
            <a:off x="457200" y="1905000"/>
            <a:ext cx="3337768" cy="4389437"/>
          </a:xfrm>
        </p:spPr>
      </p:pic>
      <p:pic>
        <p:nvPicPr>
          <p:cNvPr id="5" name="Рисунок 4" descr="nikon1652.jpg"/>
          <p:cNvPicPr>
            <a:picLocks noChangeAspect="1"/>
          </p:cNvPicPr>
          <p:nvPr/>
        </p:nvPicPr>
        <p:blipFill>
          <a:blip r:embed="rId3"/>
          <a:stretch>
            <a:fillRect/>
          </a:stretch>
        </p:blipFill>
        <p:spPr>
          <a:xfrm>
            <a:off x="4648200" y="1905000"/>
            <a:ext cx="3200400" cy="4369147"/>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6400800" cy="1008888"/>
          </a:xfrm>
        </p:spPr>
        <p:txBody>
          <a:bodyPr/>
          <a:lstStyle/>
          <a:p>
            <a:r>
              <a:rPr lang="ru-RU" b="1" dirty="0" smtClean="0">
                <a:solidFill>
                  <a:schemeClr val="accent1">
                    <a:lumMod val="75000"/>
                  </a:schemeClr>
                </a:solidFill>
              </a:rPr>
              <a:t>Портрет В.И. Сурикова</a:t>
            </a:r>
            <a:endParaRPr lang="ru-RU" b="1" dirty="0">
              <a:solidFill>
                <a:schemeClr val="accent1">
                  <a:lumMod val="75000"/>
                </a:schemeClr>
              </a:solidFill>
            </a:endParaRPr>
          </a:p>
        </p:txBody>
      </p:sp>
      <p:pic>
        <p:nvPicPr>
          <p:cNvPr id="4" name="Содержимое 3" descr="surikov_serova.jpg"/>
          <p:cNvPicPr>
            <a:picLocks noGrp="1" noChangeAspect="1"/>
          </p:cNvPicPr>
          <p:nvPr>
            <p:ph idx="1"/>
          </p:nvPr>
        </p:nvPicPr>
        <p:blipFill>
          <a:blip r:embed="rId2"/>
          <a:stretch>
            <a:fillRect/>
          </a:stretch>
        </p:blipFill>
        <p:spPr>
          <a:xfrm>
            <a:off x="2895600" y="1600200"/>
            <a:ext cx="3300412" cy="4505682"/>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28600" y="152400"/>
            <a:ext cx="8763000" cy="6477000"/>
          </a:xfrm>
        </p:spPr>
        <p:txBody>
          <a:bodyPr>
            <a:normAutofit fontScale="77500" lnSpcReduction="20000"/>
          </a:bodyPr>
          <a:lstStyle/>
          <a:p>
            <a:pPr>
              <a:buNone/>
            </a:pPr>
            <a:r>
              <a:rPr lang="ru-RU" dirty="0" smtClean="0"/>
              <a:t>     В.И.  Суриков  родился в  казачьей  семье в Красноярске  в  1848г.  Он принадлежал к  старому  роду  казаков,  пришедших в  Сибирь с  Дона.  Рисовать Вася начал  ещё в  детстве.  Жадная  наблюдательность, острый  интерес  к  окружающей  </a:t>
            </a:r>
            <a:r>
              <a:rPr lang="ru-RU" dirty="0" err="1" smtClean="0"/>
              <a:t>жизни-вот</a:t>
            </a:r>
            <a:r>
              <a:rPr lang="ru-RU" dirty="0" smtClean="0"/>
              <a:t>  характерные  черты  Сурикова-подростка. Вася  жизнь  его</a:t>
            </a:r>
            <a:r>
              <a:rPr lang="ru-RU" b="1" dirty="0" smtClean="0"/>
              <a:t>   </a:t>
            </a:r>
            <a:r>
              <a:rPr lang="ru-RU" dirty="0" smtClean="0"/>
              <a:t> прошла  в кропотливой  работе.  Учился в Петербургской Академии  художеств. С1877 г. Жил в  Москве.  За  годы  своей  жизни  создал  много  прекрасных  картин,  которые  вместили в себя  величие  и  своеобразие  русской  истории.  В1880-е  годы  художник  создал  свои  наиболее  известные картины: «  Утро  стрелецкой  казни» (1881 г.) </a:t>
            </a:r>
            <a:r>
              <a:rPr lang="ru-RU" b="1" dirty="0" smtClean="0"/>
              <a:t> «</a:t>
            </a:r>
            <a:r>
              <a:rPr lang="ru-RU" dirty="0" smtClean="0"/>
              <a:t>Меньшиков  в</a:t>
            </a:r>
            <a:r>
              <a:rPr lang="ru-RU" b="1" dirty="0" smtClean="0"/>
              <a:t> </a:t>
            </a:r>
            <a:r>
              <a:rPr lang="ru-RU" dirty="0" smtClean="0"/>
              <a:t>Берёзове»  (1883 г.), « Боярыня Морозова» (1887г.), « Переход Суворова  через  Альпы»  В 1890-е годы  начинается  второй  период  зрелого  творчества  Сурикова. Прологом  к этому  становится  картина «Взятие снежного городка » (1891г.) Эта  картина  была  навеяна  детскими воспоминаниями  автора.  Не  раз  Суриков видел,  как  на  берегу  Енисея                                                                                                                                                                                                                                                                                                                                                                                           сооружали  из  снега  крепость,  украшали  её  ледяными  пушками.  Собиралось  много  играющих  и  зрителей.  Бывало шумно,  весело.  « По  обе  стороны  народ  стоит,  а  посередине снежная стена.  Чей  же  конь первый  сквозь снег  прорвётся, » - вспоминал Суриков. С  этого  момента  художник от  трагических  исторических  сюжетов переходит  к  освещению  героических  страниц  национальной  истории.  В  конце  жизни Суриков работал  над  картиной « Степан Разин» (1907г.) Последний,  созданный  художником исторический образ-Емельян  Пугачёв (1907г.).  Умер  Суриков в 1916г.</a:t>
            </a:r>
            <a:r>
              <a:rPr lang="en-US" dirty="0" smtClean="0"/>
              <a:t>  </a:t>
            </a:r>
            <a:endParaRPr lang="ru-RU" dirty="0" smtClean="0"/>
          </a:p>
          <a:p>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457200"/>
            <a:ext cx="5257800" cy="1085088"/>
          </a:xfrm>
        </p:spPr>
        <p:txBody>
          <a:bodyPr/>
          <a:lstStyle/>
          <a:p>
            <a:r>
              <a:rPr lang="ru-RU" b="1" dirty="0" smtClean="0">
                <a:solidFill>
                  <a:schemeClr val="accent1">
                    <a:lumMod val="75000"/>
                  </a:schemeClr>
                </a:solidFill>
              </a:rPr>
              <a:t>Картины Сурикова</a:t>
            </a:r>
            <a:endParaRPr lang="ru-RU" b="1" dirty="0">
              <a:solidFill>
                <a:schemeClr val="accent1">
                  <a:lumMod val="75000"/>
                </a:schemeClr>
              </a:solidFill>
            </a:endParaRPr>
          </a:p>
        </p:txBody>
      </p:sp>
      <p:pic>
        <p:nvPicPr>
          <p:cNvPr id="4" name="Содержимое 3" descr="Посещение царевной женского...jpg"/>
          <p:cNvPicPr>
            <a:picLocks noGrp="1" noChangeAspect="1"/>
          </p:cNvPicPr>
          <p:nvPr>
            <p:ph idx="1"/>
          </p:nvPr>
        </p:nvPicPr>
        <p:blipFill>
          <a:blip r:embed="rId2"/>
          <a:stretch>
            <a:fillRect/>
          </a:stretch>
        </p:blipFill>
        <p:spPr>
          <a:xfrm>
            <a:off x="0" y="1828800"/>
            <a:ext cx="4422663" cy="3200400"/>
          </a:xfrm>
        </p:spPr>
      </p:pic>
      <p:sp>
        <p:nvSpPr>
          <p:cNvPr id="5" name="TextBox 4"/>
          <p:cNvSpPr txBox="1"/>
          <p:nvPr/>
        </p:nvSpPr>
        <p:spPr>
          <a:xfrm>
            <a:off x="304800" y="5105400"/>
            <a:ext cx="3657600" cy="646331"/>
          </a:xfrm>
          <a:prstGeom prst="rect">
            <a:avLst/>
          </a:prstGeom>
          <a:noFill/>
        </p:spPr>
        <p:txBody>
          <a:bodyPr wrap="square" rtlCol="0">
            <a:spAutoFit/>
          </a:bodyPr>
          <a:lstStyle/>
          <a:p>
            <a:r>
              <a:rPr lang="ru-RU" b="1" dirty="0" smtClean="0">
                <a:solidFill>
                  <a:schemeClr val="accent1">
                    <a:lumMod val="75000"/>
                  </a:schemeClr>
                </a:solidFill>
              </a:rPr>
              <a:t>Посещение царевной женского монастыря</a:t>
            </a:r>
            <a:endParaRPr lang="ru-RU" b="1" dirty="0">
              <a:solidFill>
                <a:schemeClr val="accent1">
                  <a:lumMod val="75000"/>
                </a:schemeClr>
              </a:solidFill>
            </a:endParaRPr>
          </a:p>
        </p:txBody>
      </p:sp>
      <p:pic>
        <p:nvPicPr>
          <p:cNvPr id="6" name="Рисунок 5" descr="Меньшиков в Берёзове.jpg"/>
          <p:cNvPicPr>
            <a:picLocks noChangeAspect="1"/>
          </p:cNvPicPr>
          <p:nvPr/>
        </p:nvPicPr>
        <p:blipFill>
          <a:blip r:embed="rId3"/>
          <a:stretch>
            <a:fillRect/>
          </a:stretch>
        </p:blipFill>
        <p:spPr>
          <a:xfrm>
            <a:off x="4648200" y="1813164"/>
            <a:ext cx="4038600" cy="3209939"/>
          </a:xfrm>
          <a:prstGeom prst="rect">
            <a:avLst/>
          </a:prstGeom>
        </p:spPr>
      </p:pic>
      <p:sp>
        <p:nvSpPr>
          <p:cNvPr id="7" name="Прямоугольник 6"/>
          <p:cNvSpPr/>
          <p:nvPr/>
        </p:nvSpPr>
        <p:spPr>
          <a:xfrm>
            <a:off x="5486400" y="5105400"/>
            <a:ext cx="2816027" cy="369332"/>
          </a:xfrm>
          <a:prstGeom prst="rect">
            <a:avLst/>
          </a:prstGeom>
        </p:spPr>
        <p:txBody>
          <a:bodyPr wrap="none">
            <a:spAutoFit/>
          </a:bodyPr>
          <a:lstStyle/>
          <a:p>
            <a:r>
              <a:rPr lang="ru-RU" b="1" dirty="0" smtClean="0">
                <a:solidFill>
                  <a:schemeClr val="accent1">
                    <a:lumMod val="75000"/>
                  </a:schemeClr>
                </a:solidFill>
              </a:rPr>
              <a:t>Меньшиков в Берёзове</a:t>
            </a:r>
            <a:endParaRPr lang="ru-RU" b="1"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УТРО СТРЕЛЕЦКОЙ КАЗНИ..jpg"/>
          <p:cNvPicPr>
            <a:picLocks noGrp="1" noChangeAspect="1"/>
          </p:cNvPicPr>
          <p:nvPr>
            <p:ph idx="1"/>
          </p:nvPr>
        </p:nvPicPr>
        <p:blipFill>
          <a:blip r:embed="rId2"/>
          <a:stretch>
            <a:fillRect/>
          </a:stretch>
        </p:blipFill>
        <p:spPr>
          <a:xfrm>
            <a:off x="304800" y="1981200"/>
            <a:ext cx="4875983" cy="2743200"/>
          </a:xfrm>
        </p:spPr>
      </p:pic>
      <p:sp>
        <p:nvSpPr>
          <p:cNvPr id="5" name="Прямоугольник 4"/>
          <p:cNvSpPr/>
          <p:nvPr/>
        </p:nvSpPr>
        <p:spPr>
          <a:xfrm>
            <a:off x="990600" y="4800600"/>
            <a:ext cx="2809487" cy="369332"/>
          </a:xfrm>
          <a:prstGeom prst="rect">
            <a:avLst/>
          </a:prstGeom>
        </p:spPr>
        <p:txBody>
          <a:bodyPr wrap="none">
            <a:spAutoFit/>
          </a:bodyPr>
          <a:lstStyle/>
          <a:p>
            <a:r>
              <a:rPr lang="ru-RU" b="1" dirty="0" smtClean="0">
                <a:solidFill>
                  <a:schemeClr val="accent1">
                    <a:lumMod val="75000"/>
                  </a:schemeClr>
                </a:solidFill>
              </a:rPr>
              <a:t>Утро стрелецкой казни</a:t>
            </a:r>
            <a:endParaRPr lang="ru-RU" b="1" dirty="0">
              <a:solidFill>
                <a:schemeClr val="accent1">
                  <a:lumMod val="75000"/>
                </a:schemeClr>
              </a:solidFill>
            </a:endParaRPr>
          </a:p>
        </p:txBody>
      </p:sp>
      <p:pic>
        <p:nvPicPr>
          <p:cNvPr id="6" name="Рисунок 5" descr="Переход.gif"/>
          <p:cNvPicPr>
            <a:picLocks noChangeAspect="1"/>
          </p:cNvPicPr>
          <p:nvPr/>
        </p:nvPicPr>
        <p:blipFill>
          <a:blip r:embed="rId3"/>
          <a:srcRect b="4400"/>
          <a:stretch>
            <a:fillRect/>
          </a:stretch>
        </p:blipFill>
        <p:spPr>
          <a:xfrm>
            <a:off x="5334000" y="1905000"/>
            <a:ext cx="3541031" cy="2819400"/>
          </a:xfrm>
          <a:prstGeom prst="rect">
            <a:avLst/>
          </a:prstGeom>
        </p:spPr>
      </p:pic>
      <p:sp>
        <p:nvSpPr>
          <p:cNvPr id="7" name="TextBox 6"/>
          <p:cNvSpPr txBox="1"/>
          <p:nvPr/>
        </p:nvSpPr>
        <p:spPr>
          <a:xfrm>
            <a:off x="5867400" y="4800600"/>
            <a:ext cx="2362200" cy="646331"/>
          </a:xfrm>
          <a:prstGeom prst="rect">
            <a:avLst/>
          </a:prstGeom>
          <a:noFill/>
        </p:spPr>
        <p:txBody>
          <a:bodyPr wrap="square" rtlCol="0">
            <a:spAutoFit/>
          </a:bodyPr>
          <a:lstStyle/>
          <a:p>
            <a:r>
              <a:rPr lang="ru-RU" b="1" dirty="0" smtClean="0">
                <a:solidFill>
                  <a:schemeClr val="accent1">
                    <a:lumMod val="75000"/>
                  </a:schemeClr>
                </a:solidFill>
              </a:rPr>
              <a:t>Переход Суворова через Альпы</a:t>
            </a:r>
            <a:endParaRPr lang="ru-RU" b="1"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ЗАВОЕВАНИЕ СИБИРИ ЕРМАКОМ..jpeg"/>
          <p:cNvPicPr>
            <a:picLocks noGrp="1" noChangeAspect="1"/>
          </p:cNvPicPr>
          <p:nvPr>
            <p:ph idx="1"/>
          </p:nvPr>
        </p:nvPicPr>
        <p:blipFill>
          <a:blip r:embed="rId2"/>
          <a:stretch>
            <a:fillRect/>
          </a:stretch>
        </p:blipFill>
        <p:spPr>
          <a:xfrm>
            <a:off x="0" y="2209800"/>
            <a:ext cx="4519706" cy="2514600"/>
          </a:xfrm>
        </p:spPr>
      </p:pic>
      <p:pic>
        <p:nvPicPr>
          <p:cNvPr id="5" name="Рисунок 4" descr="Степан Разин'.jpg"/>
          <p:cNvPicPr>
            <a:picLocks noChangeAspect="1"/>
          </p:cNvPicPr>
          <p:nvPr/>
        </p:nvPicPr>
        <p:blipFill>
          <a:blip r:embed="rId3"/>
          <a:stretch>
            <a:fillRect/>
          </a:stretch>
        </p:blipFill>
        <p:spPr>
          <a:xfrm>
            <a:off x="4571999" y="2209800"/>
            <a:ext cx="4572001" cy="2519413"/>
          </a:xfrm>
          <a:prstGeom prst="rect">
            <a:avLst/>
          </a:prstGeom>
        </p:spPr>
      </p:pic>
      <p:sp>
        <p:nvSpPr>
          <p:cNvPr id="6" name="Прямоугольник 5"/>
          <p:cNvSpPr/>
          <p:nvPr/>
        </p:nvSpPr>
        <p:spPr>
          <a:xfrm>
            <a:off x="304800" y="4876800"/>
            <a:ext cx="3494803" cy="369332"/>
          </a:xfrm>
          <a:prstGeom prst="rect">
            <a:avLst/>
          </a:prstGeom>
        </p:spPr>
        <p:txBody>
          <a:bodyPr wrap="none">
            <a:spAutoFit/>
          </a:bodyPr>
          <a:lstStyle/>
          <a:p>
            <a:r>
              <a:rPr lang="ru-RU" b="1" dirty="0" smtClean="0">
                <a:solidFill>
                  <a:schemeClr val="accent1">
                    <a:lumMod val="75000"/>
                  </a:schemeClr>
                </a:solidFill>
              </a:rPr>
              <a:t>Завоевание Сибири Ермаком</a:t>
            </a:r>
            <a:endParaRPr lang="ru-RU" b="1" dirty="0">
              <a:solidFill>
                <a:schemeClr val="accent1">
                  <a:lumMod val="75000"/>
                </a:schemeClr>
              </a:solidFill>
            </a:endParaRPr>
          </a:p>
        </p:txBody>
      </p:sp>
      <p:sp>
        <p:nvSpPr>
          <p:cNvPr id="7" name="TextBox 6"/>
          <p:cNvSpPr txBox="1"/>
          <p:nvPr/>
        </p:nvSpPr>
        <p:spPr>
          <a:xfrm>
            <a:off x="5943600" y="4800600"/>
            <a:ext cx="2971800" cy="369332"/>
          </a:xfrm>
          <a:prstGeom prst="rect">
            <a:avLst/>
          </a:prstGeom>
          <a:noFill/>
        </p:spPr>
        <p:txBody>
          <a:bodyPr wrap="square" rtlCol="0">
            <a:spAutoFit/>
          </a:bodyPr>
          <a:lstStyle/>
          <a:p>
            <a:r>
              <a:rPr lang="ru-RU" b="1" dirty="0" smtClean="0">
                <a:solidFill>
                  <a:schemeClr val="accent1">
                    <a:lumMod val="75000"/>
                  </a:schemeClr>
                </a:solidFill>
              </a:rPr>
              <a:t>Степан Разин</a:t>
            </a:r>
            <a:endParaRPr lang="ru-RU" b="1"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 y="152400"/>
            <a:ext cx="8991600" cy="762000"/>
          </a:xfrm>
        </p:spPr>
        <p:txBody>
          <a:bodyPr>
            <a:noAutofit/>
          </a:bodyPr>
          <a:lstStyle/>
          <a:p>
            <a:r>
              <a:rPr lang="ru-RU" sz="3600" b="1" dirty="0" smtClean="0">
                <a:solidFill>
                  <a:schemeClr val="accent1">
                    <a:lumMod val="75000"/>
                  </a:schemeClr>
                </a:solidFill>
              </a:rPr>
              <a:t>  Картина Сурикова «Боярыня Морозова»</a:t>
            </a:r>
            <a:endParaRPr lang="ru-RU" sz="3600" b="1" dirty="0">
              <a:solidFill>
                <a:schemeClr val="accent1">
                  <a:lumMod val="75000"/>
                </a:schemeClr>
              </a:solidFill>
            </a:endParaRPr>
          </a:p>
        </p:txBody>
      </p:sp>
      <p:pic>
        <p:nvPicPr>
          <p:cNvPr id="7" name="Содержимое 6" descr="F4653C32-69B8-4EA4-92BB-EC279A05D5A2_mw800_mh600_s.jpg"/>
          <p:cNvPicPr>
            <a:picLocks noGrp="1" noChangeAspect="1"/>
          </p:cNvPicPr>
          <p:nvPr>
            <p:ph idx="1"/>
          </p:nvPr>
        </p:nvPicPr>
        <p:blipFill>
          <a:blip r:embed="rId2"/>
          <a:stretch>
            <a:fillRect/>
          </a:stretch>
        </p:blipFill>
        <p:spPr>
          <a:xfrm>
            <a:off x="1524000" y="990600"/>
            <a:ext cx="6090708" cy="4568031"/>
          </a:xfrm>
        </p:spPr>
      </p:pic>
      <p:sp>
        <p:nvSpPr>
          <p:cNvPr id="8" name="TextBox 7"/>
          <p:cNvSpPr txBox="1"/>
          <p:nvPr/>
        </p:nvSpPr>
        <p:spPr>
          <a:xfrm>
            <a:off x="685800" y="5715000"/>
            <a:ext cx="7696200" cy="830997"/>
          </a:xfrm>
          <a:prstGeom prst="rect">
            <a:avLst/>
          </a:prstGeom>
          <a:noFill/>
        </p:spPr>
        <p:txBody>
          <a:bodyPr wrap="square" rtlCol="0">
            <a:spAutoFit/>
          </a:bodyPr>
          <a:lstStyle/>
          <a:p>
            <a:pPr algn="ctr"/>
            <a:r>
              <a:rPr lang="ru-RU" sz="2400" b="1" dirty="0" smtClean="0">
                <a:solidFill>
                  <a:schemeClr val="accent1">
                    <a:lumMod val="75000"/>
                  </a:schemeClr>
                </a:solidFill>
              </a:rPr>
              <a:t>Персты рук твоих </a:t>
            </a:r>
            <a:r>
              <a:rPr lang="ru-RU" sz="2400" b="1" dirty="0" err="1" smtClean="0">
                <a:solidFill>
                  <a:schemeClr val="accent1">
                    <a:lumMod val="75000"/>
                  </a:schemeClr>
                </a:solidFill>
              </a:rPr>
              <a:t>тонкостны</a:t>
            </a:r>
            <a:r>
              <a:rPr lang="ru-RU" sz="2400" b="1" dirty="0" smtClean="0">
                <a:solidFill>
                  <a:schemeClr val="accent1">
                    <a:lumMod val="75000"/>
                  </a:schemeClr>
                </a:solidFill>
              </a:rPr>
              <a:t> , а очи твои молниеносны</a:t>
            </a:r>
            <a:endParaRPr lang="ru-RU" sz="2400" b="1"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28600" y="152400"/>
            <a:ext cx="8686800" cy="6477000"/>
          </a:xfrm>
        </p:spPr>
        <p:txBody>
          <a:bodyPr>
            <a:normAutofit fontScale="77500" lnSpcReduction="20000"/>
          </a:bodyPr>
          <a:lstStyle/>
          <a:p>
            <a:pPr>
              <a:buNone/>
            </a:pPr>
            <a:r>
              <a:rPr lang="ru-RU" b="1" dirty="0" smtClean="0"/>
              <a:t>      Исторической  основой</a:t>
            </a:r>
            <a:r>
              <a:rPr lang="ru-RU" dirty="0" smtClean="0"/>
              <a:t>  этого  полотна  является  тот  период  церковных  книг  по греческому  образу. Был раскол церкви. Поводом  к  расколу  были  реформы, в  результате   которых  были исправлены  тексты  церковных  книг  по  греческому образу. Поборники  старой  веры,  раскольники , признавали  только « двуперстное знамение  креста», считали,  что  крестный  ход  должен  идти по ходу солнца. Раскольников  предавали  анафеме, сжигали на  костре,  ссылали.  Во главе раскола  стал протопоп Аввакум. Боярыня </a:t>
            </a:r>
            <a:r>
              <a:rPr lang="ru-RU" dirty="0" err="1" smtClean="0"/>
              <a:t>Федосья</a:t>
            </a:r>
            <a:r>
              <a:rPr lang="ru-RU" dirty="0" smtClean="0"/>
              <a:t>  Морозова  была его  последовательницей.  С детства набожная,  она  придерживалась  </a:t>
            </a:r>
            <a:r>
              <a:rPr lang="ru-RU" u="sng" dirty="0" smtClean="0"/>
              <a:t>старой</a:t>
            </a:r>
            <a:r>
              <a:rPr lang="ru-RU" dirty="0" smtClean="0"/>
              <a:t>  веры.  Дочь  знатного боярина , она  семнадцати  лет  была  выдана  замуж  за Морозова,  человека, близкого  к  царскому  двору.  Морозова превратила  свой  дом  в  тайный  монастырь,  где собирались  раскольники,  где в одно  время  жил и  протопоп  Аввакум.  Царь приказал послать к  Морозовой « увещевателей»,  т. к.  Морозова  тайно  приняла  монашеский  постриг. А боярыня   и  княжна Урусова,  сестра её,  которую  она  тоже  увлекла  за  собой,  нерушимо  стояла  на  своём.  Тогда  заковали их  в  цепи.  Бросила  на  простые  дровни  и  повезли  на  пытку.  А  затем  сослали  в  Боровский  острог  и  посадили  в  земляную  тюрьму.  Там  умерли  обе  сёстры  от  голода.  Морозова  слепо  и  свято  верила  в свою  правду  и  бесстрашно  приняла  муки  и  гибель  за  эту  веру.  В  этой  готовности  умереть  за  свои  убеждения - сила  боярыни  Морозовой.  </a:t>
            </a:r>
          </a:p>
          <a:p>
            <a:pPr>
              <a:buNone/>
            </a:pPr>
            <a:endParaRPr lang="ru-RU" b="1" i="1" dirty="0" smtClean="0"/>
          </a:p>
          <a:p>
            <a:pPr>
              <a:buNone/>
            </a:pPr>
            <a:r>
              <a:rPr lang="ru-RU" b="1" i="1" dirty="0" smtClean="0"/>
              <a:t>«Персты  рук  твоих  </a:t>
            </a:r>
            <a:r>
              <a:rPr lang="ru-RU" b="1" i="1" dirty="0" err="1" smtClean="0"/>
              <a:t>тонкостны</a:t>
            </a:r>
            <a:r>
              <a:rPr lang="ru-RU" b="1" i="1" dirty="0" smtClean="0"/>
              <a:t>, а очи твои молниеносны»,- сказал протопоп Аввакум про Морозову</a:t>
            </a:r>
            <a:endParaRPr lang="ru-RU" dirty="0" smtClean="0"/>
          </a:p>
          <a:p>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04800"/>
            <a:ext cx="8229600" cy="6019800"/>
          </a:xfrm>
        </p:spPr>
        <p:txBody>
          <a:bodyPr>
            <a:normAutofit fontScale="70000" lnSpcReduction="20000"/>
          </a:bodyPr>
          <a:lstStyle/>
          <a:p>
            <a:pPr algn="ctr">
              <a:buNone/>
            </a:pPr>
            <a:r>
              <a:rPr lang="ru-RU" b="1" dirty="0" smtClean="0"/>
              <a:t>Беседа по картине:</a:t>
            </a:r>
            <a:endParaRPr lang="ru-RU" dirty="0" smtClean="0"/>
          </a:p>
          <a:p>
            <a:pPr>
              <a:buNone/>
            </a:pPr>
            <a:r>
              <a:rPr lang="ru-RU" b="1" dirty="0" smtClean="0"/>
              <a:t> </a:t>
            </a:r>
            <a:endParaRPr lang="ru-RU" dirty="0" smtClean="0"/>
          </a:p>
          <a:p>
            <a:pPr>
              <a:buNone/>
            </a:pPr>
            <a:r>
              <a:rPr lang="ru-RU" dirty="0" smtClean="0"/>
              <a:t>- Какое у Морозовой  лицо? (покрыто  смертельной  бледностью. Глубоко  запали  тёмные глаза. Они  как  будто горят.) </a:t>
            </a:r>
          </a:p>
          <a:p>
            <a:pPr>
              <a:buNone/>
            </a:pPr>
            <a:r>
              <a:rPr lang="ru-RU" dirty="0" smtClean="0"/>
              <a:t>- Кто  рядом с санями?</a:t>
            </a:r>
          </a:p>
          <a:p>
            <a:pPr>
              <a:buNone/>
            </a:pPr>
            <a:r>
              <a:rPr lang="ru-RU" dirty="0" smtClean="0"/>
              <a:t>(рядом с санями идёт, заламывая  руки,  княгиня  Урусова, шагают стрельцы-конвоиры.  Поэтому сани с трудом  прокладывают себе  путь.) </a:t>
            </a:r>
          </a:p>
          <a:p>
            <a:pPr>
              <a:buNone/>
            </a:pPr>
            <a:r>
              <a:rPr lang="ru-RU" dirty="0" smtClean="0"/>
              <a:t>Толпа обступила боярыню. </a:t>
            </a:r>
          </a:p>
          <a:p>
            <a:pPr>
              <a:buNone/>
            </a:pPr>
            <a:r>
              <a:rPr lang="ru-RU" dirty="0" smtClean="0"/>
              <a:t>- Ещё  кого  видим?</a:t>
            </a:r>
          </a:p>
          <a:p>
            <a:pPr>
              <a:buNone/>
            </a:pPr>
            <a:r>
              <a:rPr lang="ru-RU" dirty="0" smtClean="0"/>
              <a:t>(прощается  с  боярыней старуха в  узорчатом  платке).</a:t>
            </a:r>
          </a:p>
          <a:p>
            <a:pPr>
              <a:buNone/>
            </a:pPr>
            <a:r>
              <a:rPr lang="ru-RU" dirty="0" smtClean="0"/>
              <a:t>- А  монашка? (она  испуганно смотрит, одета  вся  в  чёрное).</a:t>
            </a:r>
          </a:p>
          <a:p>
            <a:pPr>
              <a:buNone/>
            </a:pPr>
            <a:r>
              <a:rPr lang="ru-RU" dirty="0" smtClean="0"/>
              <a:t>- А  женские  лица? (все женские. лица  полны  сострадания.  Молодая  боярышня  в синей  шубке  низко кланяется  Морозовой).</a:t>
            </a:r>
          </a:p>
          <a:p>
            <a:pPr>
              <a:buNone/>
            </a:pPr>
            <a:r>
              <a:rPr lang="ru-RU" dirty="0" smtClean="0"/>
              <a:t>-  А мальчишки?  (самые  любопытные  участники всех  уличных событий).</a:t>
            </a:r>
          </a:p>
          <a:p>
            <a:pPr>
              <a:buNone/>
            </a:pPr>
            <a:r>
              <a:rPr lang="ru-RU" dirty="0" smtClean="0"/>
              <a:t>- Кто ещё  сочувствует  боярыне? (юродивый в веригах.)</a:t>
            </a:r>
          </a:p>
          <a:p>
            <a:pPr>
              <a:buNone/>
            </a:pPr>
            <a:r>
              <a:rPr lang="ru-RU" dirty="0" smtClean="0"/>
              <a:t>-  На заднем  плане что  видим?   (заснеженные  улицы  Москвы. Низкие  домики с  острыми  крышами, церкви. Морозный  воздух  зимнего  дня).</a:t>
            </a:r>
          </a:p>
          <a:p>
            <a:pPr>
              <a:buNone/>
            </a:pPr>
            <a:r>
              <a:rPr lang="ru-RU" dirty="0" smtClean="0"/>
              <a:t>- Снег  какой?  (голубой,  рыхлый, пушистый.  Кажется,  что  слышится   скрип  полозьев от  уходящих  саней).</a:t>
            </a:r>
          </a:p>
          <a:p>
            <a:pPr>
              <a:buNone/>
            </a:pPr>
            <a:r>
              <a:rPr lang="ru-RU" dirty="0" smtClean="0"/>
              <a:t>- Куда  увозят её  сани? (туда,  где  встречает её  злой  насмешкой  священник,  купец).</a:t>
            </a:r>
          </a:p>
          <a:p>
            <a:pPr>
              <a:buNone/>
            </a:pPr>
            <a:r>
              <a:rPr lang="ru-RU" dirty="0" smtClean="0"/>
              <a:t>-  Во что  одет священник? (в  богатую  чёрную  шубу  с  лисьим  воротником. А для купца  чужая  трагедия-праздник).</a:t>
            </a:r>
          </a:p>
          <a:p>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chemeClr val="accent1">
                    <a:lumMod val="75000"/>
                  </a:schemeClr>
                </a:solidFill>
              </a:rPr>
              <a:t>План</a:t>
            </a:r>
            <a:endParaRPr lang="ru-RU" b="1" dirty="0">
              <a:solidFill>
                <a:schemeClr val="accent1">
                  <a:lumMod val="75000"/>
                </a:schemeClr>
              </a:solidFill>
            </a:endParaRPr>
          </a:p>
        </p:txBody>
      </p:sp>
      <p:sp>
        <p:nvSpPr>
          <p:cNvPr id="3" name="Содержимое 2"/>
          <p:cNvSpPr>
            <a:spLocks noGrp="1"/>
          </p:cNvSpPr>
          <p:nvPr>
            <p:ph idx="1"/>
          </p:nvPr>
        </p:nvSpPr>
        <p:spPr/>
        <p:txBody>
          <a:bodyPr>
            <a:normAutofit fontScale="55000" lnSpcReduction="20000"/>
          </a:bodyPr>
          <a:lstStyle/>
          <a:p>
            <a:pPr>
              <a:buNone/>
            </a:pPr>
            <a:endParaRPr lang="ru-RU" dirty="0" smtClean="0"/>
          </a:p>
          <a:p>
            <a:pPr>
              <a:buNone/>
            </a:pPr>
            <a:r>
              <a:rPr lang="ru-RU" b="1" dirty="0" smtClean="0"/>
              <a:t>1. Заснеженные   улицы  Москвы 17в.</a:t>
            </a:r>
          </a:p>
          <a:p>
            <a:pPr>
              <a:buNone/>
            </a:pPr>
            <a:r>
              <a:rPr lang="ru-RU" b="1" dirty="0" smtClean="0"/>
              <a:t>2. Мятежная  боярыня - композиционный  центр  картины.</a:t>
            </a:r>
          </a:p>
          <a:p>
            <a:pPr>
              <a:buNone/>
            </a:pPr>
            <a:r>
              <a:rPr lang="ru-RU" b="1" dirty="0" smtClean="0"/>
              <a:t>3. Княжна  Урусова  в  сопровождении  стрельцов-конвоиров.</a:t>
            </a:r>
          </a:p>
          <a:p>
            <a:pPr>
              <a:buNone/>
            </a:pPr>
            <a:r>
              <a:rPr lang="ru-RU" b="1" dirty="0" smtClean="0"/>
              <a:t>4. Старуха в узорчатом платке.</a:t>
            </a:r>
          </a:p>
          <a:p>
            <a:pPr>
              <a:buNone/>
            </a:pPr>
            <a:r>
              <a:rPr lang="ru-RU" b="1" dirty="0" smtClean="0"/>
              <a:t>5. Поп и купец.</a:t>
            </a:r>
          </a:p>
          <a:p>
            <a:pPr>
              <a:buNone/>
            </a:pPr>
            <a:r>
              <a:rPr lang="ru-RU" b="1" dirty="0" smtClean="0"/>
              <a:t>6. Любопытство, озорство, равнодушие и смех  мальчишек - это сама  жизнь.</a:t>
            </a:r>
          </a:p>
          <a:p>
            <a:pPr>
              <a:buNone/>
            </a:pPr>
            <a:r>
              <a:rPr lang="ru-RU" b="1" dirty="0" smtClean="0"/>
              <a:t>7. Ослепительное  сияние  красок,  снег  в  </a:t>
            </a:r>
            <a:r>
              <a:rPr lang="ru-RU" b="1" dirty="0" err="1" smtClean="0"/>
              <a:t>голубах</a:t>
            </a:r>
            <a:r>
              <a:rPr lang="ru-RU" b="1" dirty="0" smtClean="0"/>
              <a:t> бликах, рыхлый,  пушистый</a:t>
            </a:r>
            <a:r>
              <a:rPr lang="ru-RU" dirty="0" smtClean="0"/>
              <a:t>.</a:t>
            </a:r>
          </a:p>
          <a:p>
            <a:endParaRPr lang="ru-RU" b="1" dirty="0" smtClean="0"/>
          </a:p>
          <a:p>
            <a:pPr>
              <a:buNone/>
            </a:pPr>
            <a:r>
              <a:rPr lang="ru-RU" b="1" dirty="0" smtClean="0"/>
              <a:t>                                                  </a:t>
            </a:r>
            <a:r>
              <a:rPr lang="ru-RU" sz="5800" b="1" dirty="0" smtClean="0">
                <a:solidFill>
                  <a:schemeClr val="accent1">
                    <a:lumMod val="75000"/>
                  </a:schemeClr>
                </a:solidFill>
              </a:rPr>
              <a:t>Словарная  работа.</a:t>
            </a:r>
          </a:p>
          <a:p>
            <a:pPr>
              <a:buNone/>
            </a:pPr>
            <a:r>
              <a:rPr lang="ru-RU" b="1" dirty="0" smtClean="0">
                <a:solidFill>
                  <a:schemeClr val="tx1">
                    <a:lumMod val="95000"/>
                    <a:lumOff val="5000"/>
                  </a:schemeClr>
                </a:solidFill>
              </a:rPr>
              <a:t>Временщик- человек, по воле сильного покровителя оказавшийся на время у власти </a:t>
            </a:r>
          </a:p>
          <a:p>
            <a:pPr>
              <a:buNone/>
            </a:pPr>
            <a:r>
              <a:rPr lang="ru-RU" b="1" dirty="0" smtClean="0"/>
              <a:t>Анафема- </a:t>
            </a:r>
            <a:r>
              <a:rPr lang="ru-RU" b="1" dirty="0" err="1" smtClean="0"/>
              <a:t>чиркурен</a:t>
            </a:r>
            <a:r>
              <a:rPr lang="ru-RU" b="1" dirty="0" smtClean="0"/>
              <a:t> </a:t>
            </a:r>
            <a:r>
              <a:rPr lang="ru-RU" b="1" dirty="0" err="1" smtClean="0"/>
              <a:t>уйрăлни</a:t>
            </a:r>
            <a:r>
              <a:rPr lang="ru-RU" b="1" dirty="0" smtClean="0"/>
              <a:t> .</a:t>
            </a:r>
          </a:p>
          <a:p>
            <a:pPr>
              <a:buNone/>
            </a:pPr>
            <a:r>
              <a:rPr lang="ru-RU" b="1" dirty="0" smtClean="0"/>
              <a:t>Посох – туя </a:t>
            </a:r>
          </a:p>
          <a:p>
            <a:pPr>
              <a:buNone/>
            </a:pPr>
            <a:r>
              <a:rPr lang="ru-RU" b="1" dirty="0" smtClean="0"/>
              <a:t>Юродивый  ( </a:t>
            </a:r>
            <a:r>
              <a:rPr lang="ru-RU" b="1" dirty="0" err="1" smtClean="0"/>
              <a:t>катăк</a:t>
            </a:r>
            <a:r>
              <a:rPr lang="ru-RU" b="1" dirty="0" smtClean="0"/>
              <a:t>  </a:t>
            </a:r>
            <a:r>
              <a:rPr lang="ru-RU" b="1" dirty="0" err="1" smtClean="0"/>
              <a:t>ăслă</a:t>
            </a:r>
            <a:r>
              <a:rPr lang="ru-RU" b="1" dirty="0" smtClean="0"/>
              <a:t> )  в веригах</a:t>
            </a:r>
          </a:p>
          <a:p>
            <a:pPr>
              <a:buNone/>
            </a:pPr>
            <a:r>
              <a:rPr lang="ru-RU" b="1" dirty="0" smtClean="0"/>
              <a:t>Узорчатый  парчовый  платок</a:t>
            </a:r>
          </a:p>
          <a:p>
            <a:pPr>
              <a:buNone/>
            </a:pPr>
            <a:r>
              <a:rPr lang="ru-RU" b="1" dirty="0" smtClean="0"/>
              <a:t>Тонкие  черты  её  покрыты  смертельной  бледностью.</a:t>
            </a:r>
          </a:p>
          <a:p>
            <a:pPr>
              <a:buNone/>
            </a:pPr>
            <a:endParaRPr lang="ru-RU" b="1" dirty="0" smtClean="0"/>
          </a:p>
          <a:p>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28600" y="381000"/>
            <a:ext cx="8458200" cy="6096000"/>
          </a:xfrm>
        </p:spPr>
        <p:txBody>
          <a:bodyPr>
            <a:normAutofit fontScale="62500" lnSpcReduction="20000"/>
          </a:bodyPr>
          <a:lstStyle/>
          <a:p>
            <a:pPr algn="just">
              <a:buNone/>
            </a:pPr>
            <a:r>
              <a:rPr lang="ru-RU" dirty="0" smtClean="0"/>
              <a:t>                                                                               </a:t>
            </a:r>
            <a:r>
              <a:rPr lang="ru-RU" b="1" i="1" dirty="0" smtClean="0"/>
              <a:t>Обобщение.</a:t>
            </a:r>
            <a:endParaRPr lang="ru-RU" dirty="0" smtClean="0"/>
          </a:p>
          <a:p>
            <a:pPr>
              <a:buNone/>
            </a:pPr>
            <a:r>
              <a:rPr lang="ru-RU" dirty="0" smtClean="0"/>
              <a:t>      Перед зрителями  ожили   страницы русской  истории  17в. Заснеженная улица   Москвы.  Низкие  домики с острыми крышами,  церкви.  Всё  пронизано светом,  </a:t>
            </a:r>
            <a:r>
              <a:rPr lang="ru-RU" dirty="0" err="1" smtClean="0"/>
              <a:t>серебристо-голубым</a:t>
            </a:r>
            <a:r>
              <a:rPr lang="ru-RU" dirty="0" smtClean="0"/>
              <a:t> морозным воздухом зимнего  дня.  В  санях  везут  закованную  в  цепи  боярыню  Морозову. Высоко  вскинула  она  правою руку с двуперстным  знаменем. Пусть  видит  царь, пусть  знают  люди,  что  не  стыдится она  поругания, которому подверглась  по  воле  царя. У  Морозовой  необыкновенное лицо.  Тонкие  черты покрыты  смертельной  бледностью. Глубоко  запали тёмные  глаза.  Они  широко  открыты, горят,  кажется,  мечут  молнии. Рядом  с санями идёт,  заламывая  руки, княгиня Урусова, шагают стрельцы – конвоиры. Сани с трудом прокладывают себе путь в толпе, обступившей боярыню. Все женские лица полны сострадания. Молодая красивая боярышня в синей шубке низко кланяется Морозовой, испуганно смотрит монашка в черном, прощается боярыней старуха в узорчатом платке. Нищая на коленях  протягивает к ней руку, как бы стараясь её страдания облегчить… Вся эта такая  разная  толпа  живёт,  дышит, движется в картине.  Они словно  живые. А снег. Весь в </a:t>
            </a:r>
            <a:r>
              <a:rPr lang="ru-RU" dirty="0" err="1" smtClean="0"/>
              <a:t>голубых</a:t>
            </a:r>
            <a:r>
              <a:rPr lang="ru-RU" dirty="0" smtClean="0"/>
              <a:t> бликах, рыхлый,  пушистый. Кажется,  что  слышится  скрип  полозьев  от  уходящих  саней.  Лицо  боярыни, а её  чёрная  одежда  усиливает  трагическую ноту. (</a:t>
            </a:r>
            <a:r>
              <a:rPr lang="ru-RU" i="1" dirty="0" smtClean="0"/>
              <a:t>Колокольный звон).</a:t>
            </a:r>
            <a:endParaRPr lang="ru-RU" dirty="0" smtClean="0"/>
          </a:p>
          <a:p>
            <a:pPr>
              <a:buNone/>
            </a:pPr>
            <a:r>
              <a:rPr lang="ru-RU" b="1" dirty="0" smtClean="0"/>
              <a:t>                              </a:t>
            </a:r>
            <a:endParaRPr lang="ru-RU" dirty="0" smtClean="0"/>
          </a:p>
          <a:p>
            <a:pPr algn="ctr">
              <a:buNone/>
            </a:pPr>
            <a:r>
              <a:rPr lang="ru-RU" b="1" dirty="0" smtClean="0"/>
              <a:t>«Пётр Первый» А.Н.Толстой </a:t>
            </a:r>
            <a:r>
              <a:rPr lang="ru-RU" i="1" dirty="0" smtClean="0"/>
              <a:t>.</a:t>
            </a:r>
            <a:endParaRPr lang="ru-RU" dirty="0" smtClean="0"/>
          </a:p>
          <a:p>
            <a:pPr>
              <a:buNone/>
            </a:pPr>
            <a:r>
              <a:rPr lang="ru-RU" dirty="0" smtClean="0"/>
              <a:t> </a:t>
            </a:r>
          </a:p>
          <a:p>
            <a:pPr algn="just">
              <a:buNone/>
            </a:pPr>
            <a:r>
              <a:rPr lang="ru-RU" dirty="0" smtClean="0"/>
              <a:t>      1. Почему Пётр </a:t>
            </a:r>
            <a:r>
              <a:rPr lang="en-US" dirty="0" smtClean="0"/>
              <a:t>I</a:t>
            </a:r>
            <a:r>
              <a:rPr lang="ru-RU" dirty="0" smtClean="0"/>
              <a:t>  невзлюбил  стрельцов?</a:t>
            </a:r>
          </a:p>
          <a:p>
            <a:pPr algn="just">
              <a:buNone/>
            </a:pPr>
            <a:r>
              <a:rPr lang="ru-RU" dirty="0" smtClean="0"/>
              <a:t>      2. В  каком  эпизоде  Толстой  показывает,  что  раскольники  сжигали  себя  живыми  за  свою  веру?</a:t>
            </a:r>
          </a:p>
          <a:p>
            <a:pPr algn="just">
              <a:buNone/>
            </a:pPr>
            <a:r>
              <a:rPr lang="ru-RU" dirty="0" smtClean="0"/>
              <a:t>      3. Какой  указ в управлении  церковными делами  издал  Пётр </a:t>
            </a:r>
            <a:r>
              <a:rPr lang="en-US" dirty="0" smtClean="0"/>
              <a:t>I</a:t>
            </a:r>
            <a:r>
              <a:rPr lang="ru-RU" dirty="0" smtClean="0"/>
              <a:t> (Пётр  уничтожил  патриаршество. Патриарх  был 2 царём,  сидел  рядом с царём. Это  Петру не  нравилось.  Царские  чиновники  управляли делами  церкви).</a:t>
            </a:r>
            <a:r>
              <a:rPr lang="ru-RU" i="1" dirty="0" smtClean="0"/>
              <a:t> </a:t>
            </a:r>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satarov_10_50.jpg"/>
          <p:cNvPicPr>
            <a:picLocks noGrp="1" noChangeAspect="1"/>
          </p:cNvPicPr>
          <p:nvPr>
            <p:ph idx="1"/>
          </p:nvPr>
        </p:nvPicPr>
        <p:blipFill>
          <a:blip r:embed="rId2"/>
          <a:stretch>
            <a:fillRect/>
          </a:stretch>
        </p:blipFill>
        <p:spPr>
          <a:xfrm>
            <a:off x="0" y="685800"/>
            <a:ext cx="9039197" cy="5257800"/>
          </a:xfrm>
        </p:spPr>
      </p:pic>
      <p:sp>
        <p:nvSpPr>
          <p:cNvPr id="5" name="TextBox 4"/>
          <p:cNvSpPr txBox="1"/>
          <p:nvPr/>
        </p:nvSpPr>
        <p:spPr>
          <a:xfrm>
            <a:off x="1371600" y="5410200"/>
            <a:ext cx="6400800" cy="523220"/>
          </a:xfrm>
          <a:prstGeom prst="rect">
            <a:avLst/>
          </a:prstGeom>
          <a:noFill/>
        </p:spPr>
        <p:txBody>
          <a:bodyPr wrap="square" rtlCol="0">
            <a:spAutoFit/>
          </a:bodyPr>
          <a:lstStyle/>
          <a:p>
            <a:pPr algn="ctr"/>
            <a:r>
              <a:rPr lang="ru-RU" sz="2800" b="1" dirty="0" smtClean="0">
                <a:solidFill>
                  <a:schemeClr val="accent2">
                    <a:lumMod val="75000"/>
                  </a:schemeClr>
                </a:solidFill>
              </a:rPr>
              <a:t>Заснеженная улица Москвы 17 в.</a:t>
            </a:r>
            <a:endParaRPr lang="ru-RU" sz="2800" b="1"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0" y="228600"/>
            <a:ext cx="5867400" cy="1008888"/>
          </a:xfrm>
        </p:spPr>
        <p:txBody>
          <a:bodyPr/>
          <a:lstStyle/>
          <a:p>
            <a:r>
              <a:rPr lang="ru-RU" b="1" dirty="0" smtClean="0">
                <a:solidFill>
                  <a:schemeClr val="accent1">
                    <a:lumMod val="75000"/>
                  </a:schemeClr>
                </a:solidFill>
              </a:rPr>
              <a:t>Колокольный звон</a:t>
            </a:r>
            <a:endParaRPr lang="ru-RU" b="1" dirty="0">
              <a:solidFill>
                <a:schemeClr val="accent1">
                  <a:lumMod val="75000"/>
                </a:schemeClr>
              </a:solidFill>
            </a:endParaRPr>
          </a:p>
        </p:txBody>
      </p:sp>
      <p:pic>
        <p:nvPicPr>
          <p:cNvPr id="4" name="Содержимое 3" descr="russian-bells-painting.jpg"/>
          <p:cNvPicPr>
            <a:picLocks noGrp="1" noChangeAspect="1"/>
          </p:cNvPicPr>
          <p:nvPr>
            <p:ph idx="1"/>
          </p:nvPr>
        </p:nvPicPr>
        <p:blipFill>
          <a:blip r:embed="rId3"/>
          <a:stretch>
            <a:fillRect/>
          </a:stretch>
        </p:blipFill>
        <p:spPr>
          <a:xfrm>
            <a:off x="1447800" y="1447800"/>
            <a:ext cx="6154847" cy="4856977"/>
          </a:xfrm>
        </p:spPr>
      </p:pic>
      <p:pic>
        <p:nvPicPr>
          <p:cNvPr id="6" name="17_29f.mp3">
            <a:hlinkClick r:id="" action="ppaction://media"/>
          </p:cNvPr>
          <p:cNvPicPr>
            <a:picLocks noRot="1" noChangeAspect="1"/>
          </p:cNvPicPr>
          <p:nvPr>
            <a:audioFile r:link="rId1"/>
          </p:nvPr>
        </p:nvPicPr>
        <p:blipFill>
          <a:blip r:embed="rId4"/>
          <a:stretch>
            <a:fillRect/>
          </a:stretch>
        </p:blipFill>
        <p:spPr>
          <a:xfrm>
            <a:off x="8229600" y="61722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533"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0002-002-Biografija-Nekrasova.jpg"/>
          <p:cNvPicPr>
            <a:picLocks noGrp="1" noChangeAspect="1"/>
          </p:cNvPicPr>
          <p:nvPr>
            <p:ph idx="1"/>
          </p:nvPr>
        </p:nvPicPr>
        <p:blipFill>
          <a:blip r:embed="rId2"/>
          <a:srcRect l="24511" r="25725"/>
          <a:stretch>
            <a:fillRect/>
          </a:stretch>
        </p:blipFill>
        <p:spPr>
          <a:xfrm>
            <a:off x="0" y="1066800"/>
            <a:ext cx="3124200" cy="4708525"/>
          </a:xfrm>
        </p:spPr>
      </p:pic>
      <p:sp>
        <p:nvSpPr>
          <p:cNvPr id="1026" name="Rectangle 2"/>
          <p:cNvSpPr>
            <a:spLocks noChangeArrowheads="1"/>
          </p:cNvSpPr>
          <p:nvPr/>
        </p:nvSpPr>
        <p:spPr bwMode="auto">
          <a:xfrm>
            <a:off x="3124200" y="1219200"/>
            <a:ext cx="624840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accent1">
                    <a:lumMod val="75000"/>
                  </a:schemeClr>
                </a:solidFill>
                <a:effectLst/>
                <a:latin typeface="Arial" pitchFamily="34" charset="0"/>
                <a:ea typeface="Times New Roman" pitchFamily="18" charset="0"/>
              </a:rPr>
              <a:t>1. Ты  и  убогая.                             2. В  рабстве спасённое                                  </a:t>
            </a:r>
            <a:endParaRPr kumimoji="0" lang="ru-RU" sz="1600" b="1" i="0" u="none" strike="noStrike" cap="none" normalizeH="0" baseline="0" dirty="0" smtClean="0">
              <a:ln>
                <a:noFill/>
              </a:ln>
              <a:solidFill>
                <a:schemeClr val="accent1">
                  <a:lumMod val="75000"/>
                </a:schemeClr>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accent1">
                    <a:lumMod val="75000"/>
                  </a:schemeClr>
                </a:solidFill>
                <a:effectLst/>
                <a:latin typeface="Arial" pitchFamily="34" charset="0"/>
                <a:ea typeface="Times New Roman" pitchFamily="18" charset="0"/>
              </a:rPr>
              <a:t>    Ты  и  обильная,                            Сердце  свободное</a:t>
            </a:r>
            <a:endParaRPr kumimoji="0" lang="ru-RU" sz="1600" b="1" i="0" u="none" strike="noStrike" cap="none" normalizeH="0" baseline="0" dirty="0" smtClean="0">
              <a:ln>
                <a:noFill/>
              </a:ln>
              <a:solidFill>
                <a:schemeClr val="accent1">
                  <a:lumMod val="75000"/>
                </a:schemeClr>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accent1">
                    <a:lumMod val="75000"/>
                  </a:schemeClr>
                </a:solidFill>
                <a:effectLst/>
                <a:latin typeface="Arial" pitchFamily="34" charset="0"/>
                <a:ea typeface="Times New Roman" pitchFamily="18" charset="0"/>
              </a:rPr>
              <a:t>    Ты  и  могучая,                               Золото,  золото</a:t>
            </a:r>
            <a:endParaRPr kumimoji="0" lang="ru-RU" sz="1600" b="1" i="0" u="none" strike="noStrike" cap="none" normalizeH="0" baseline="0" dirty="0" smtClean="0">
              <a:ln>
                <a:noFill/>
              </a:ln>
              <a:solidFill>
                <a:schemeClr val="accent1">
                  <a:lumMod val="75000"/>
                </a:schemeClr>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accent1">
                    <a:lumMod val="75000"/>
                  </a:schemeClr>
                </a:solidFill>
                <a:effectLst/>
                <a:latin typeface="Arial" pitchFamily="34" charset="0"/>
                <a:ea typeface="Times New Roman" pitchFamily="18" charset="0"/>
              </a:rPr>
              <a:t>    Матушка – Русь .                           Сердце    народное.</a:t>
            </a:r>
            <a:endParaRPr kumimoji="0" lang="ru-RU" sz="1600" b="1" i="0" u="none" strike="noStrike" cap="none" normalizeH="0" baseline="0" dirty="0" smtClean="0">
              <a:ln>
                <a:noFill/>
              </a:ln>
              <a:solidFill>
                <a:schemeClr val="accent1">
                  <a:lumMod val="75000"/>
                </a:schemeClr>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accent1">
                    <a:lumMod val="75000"/>
                  </a:schemeClr>
                </a:solidFill>
                <a:effectLst/>
                <a:latin typeface="Arial" pitchFamily="34" charset="0"/>
                <a:ea typeface="Times New Roman" pitchFamily="18" charset="0"/>
              </a:rPr>
              <a:t>    </a:t>
            </a:r>
            <a:endParaRPr kumimoji="0" lang="ru-RU" sz="1600" b="1" i="0" u="none" strike="noStrike" cap="none" normalizeH="0" baseline="0" dirty="0" smtClean="0">
              <a:ln>
                <a:noFill/>
              </a:ln>
              <a:solidFill>
                <a:schemeClr val="accent1">
                  <a:lumMod val="75000"/>
                </a:schemeClr>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accent1">
                    <a:lumMod val="75000"/>
                  </a:schemeClr>
                </a:solidFill>
                <a:effectLst/>
                <a:latin typeface="Arial" pitchFamily="34" charset="0"/>
                <a:ea typeface="Times New Roman" pitchFamily="18" charset="0"/>
              </a:rPr>
              <a:t>3. Сила   народная,                        4. Сила с неправдою </a:t>
            </a:r>
            <a:endParaRPr kumimoji="0" lang="ru-RU" sz="1600" b="1" i="0" u="none" strike="noStrike" cap="none" normalizeH="0" baseline="0" dirty="0" smtClean="0">
              <a:ln>
                <a:noFill/>
              </a:ln>
              <a:solidFill>
                <a:schemeClr val="accent1">
                  <a:lumMod val="75000"/>
                </a:schemeClr>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accent1">
                    <a:lumMod val="75000"/>
                  </a:schemeClr>
                </a:solidFill>
                <a:effectLst/>
                <a:latin typeface="Arial" pitchFamily="34" charset="0"/>
                <a:ea typeface="Times New Roman" pitchFamily="18" charset="0"/>
              </a:rPr>
              <a:t>    Сила  могучая,                                Не   уживается</a:t>
            </a:r>
            <a:endParaRPr kumimoji="0" lang="ru-RU" sz="1600" b="1" i="0" u="none" strike="noStrike" cap="none" normalizeH="0" baseline="0" dirty="0" smtClean="0">
              <a:ln>
                <a:noFill/>
              </a:ln>
              <a:solidFill>
                <a:schemeClr val="accent1">
                  <a:lumMod val="75000"/>
                </a:schemeClr>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accent1">
                    <a:lumMod val="75000"/>
                  </a:schemeClr>
                </a:solidFill>
                <a:effectLst/>
                <a:latin typeface="Arial" pitchFamily="34" charset="0"/>
                <a:ea typeface="Times New Roman" pitchFamily="18" charset="0"/>
              </a:rPr>
              <a:t>    Совесть    спокойная , </a:t>
            </a:r>
            <a:r>
              <a:rPr kumimoji="0" lang="ru-RU" sz="1600" b="1" i="0" u="none" strike="noStrike" cap="none" normalizeH="0" dirty="0" smtClean="0">
                <a:ln>
                  <a:noFill/>
                </a:ln>
                <a:solidFill>
                  <a:schemeClr val="accent1">
                    <a:lumMod val="75000"/>
                  </a:schemeClr>
                </a:solidFill>
                <a:effectLst/>
                <a:latin typeface="Arial" pitchFamily="34" charset="0"/>
                <a:ea typeface="Times New Roman" pitchFamily="18" charset="0"/>
              </a:rPr>
              <a:t>                  </a:t>
            </a:r>
            <a:r>
              <a:rPr kumimoji="0" lang="ru-RU" sz="1600" b="1" i="0" u="none" strike="noStrike" cap="none" normalizeH="0" baseline="0" dirty="0" smtClean="0">
                <a:ln>
                  <a:noFill/>
                </a:ln>
                <a:solidFill>
                  <a:schemeClr val="accent1">
                    <a:lumMod val="75000"/>
                  </a:schemeClr>
                </a:solidFill>
                <a:effectLst/>
                <a:latin typeface="Arial" pitchFamily="34" charset="0"/>
                <a:ea typeface="Times New Roman" pitchFamily="18" charset="0"/>
              </a:rPr>
              <a:t>Жертва    неправдою </a:t>
            </a:r>
            <a:endParaRPr kumimoji="0" lang="ru-RU" sz="1600" b="1" i="0" u="none" strike="noStrike" cap="none" normalizeH="0" baseline="0" dirty="0" smtClean="0">
              <a:ln>
                <a:noFill/>
              </a:ln>
              <a:solidFill>
                <a:schemeClr val="accent1">
                  <a:lumMod val="75000"/>
                </a:schemeClr>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accent1">
                    <a:lumMod val="75000"/>
                  </a:schemeClr>
                </a:solidFill>
                <a:effectLst/>
                <a:latin typeface="Arial" pitchFamily="34" charset="0"/>
                <a:ea typeface="Times New Roman" pitchFamily="18" charset="0"/>
              </a:rPr>
              <a:t>    Правда   живучая .                          Не   вызывается.</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accent1">
                  <a:lumMod val="75000"/>
                </a:schemeClr>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accent1">
                    <a:lumMod val="75000"/>
                  </a:schemeClr>
                </a:solidFill>
                <a:effectLst/>
                <a:latin typeface="Arial" pitchFamily="34" charset="0"/>
                <a:ea typeface="Times New Roman" pitchFamily="18" charset="0"/>
              </a:rPr>
              <a:t>5. Русь   не  шелохнётся                6. Рать   подымается    </a:t>
            </a:r>
            <a:endParaRPr kumimoji="0" lang="ru-RU" sz="1600" b="1" i="0" u="none" strike="noStrike" cap="none" normalizeH="0" baseline="0" dirty="0" smtClean="0">
              <a:ln>
                <a:noFill/>
              </a:ln>
              <a:solidFill>
                <a:schemeClr val="accent1">
                  <a:lumMod val="75000"/>
                </a:schemeClr>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accent1">
                    <a:lumMod val="75000"/>
                  </a:schemeClr>
                </a:solidFill>
                <a:effectLst/>
                <a:latin typeface="Arial" pitchFamily="34" charset="0"/>
                <a:ea typeface="Times New Roman" pitchFamily="18" charset="0"/>
              </a:rPr>
              <a:t>    Русь   как   убитая .                        Неисчислимая</a:t>
            </a:r>
            <a:endParaRPr kumimoji="0" lang="ru-RU" sz="1600" b="1" i="0" u="none" strike="noStrike" cap="none" normalizeH="0" baseline="0" dirty="0" smtClean="0">
              <a:ln>
                <a:noFill/>
              </a:ln>
              <a:solidFill>
                <a:schemeClr val="accent1">
                  <a:lumMod val="75000"/>
                </a:schemeClr>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accent1">
                    <a:lumMod val="75000"/>
                  </a:schemeClr>
                </a:solidFill>
                <a:effectLst/>
                <a:latin typeface="Arial" pitchFamily="34" charset="0"/>
                <a:ea typeface="Times New Roman" pitchFamily="18" charset="0"/>
              </a:rPr>
              <a:t>    А   загорелась   в   ней                  Сила  в  ней  скажется          </a:t>
            </a:r>
            <a:endParaRPr kumimoji="0" lang="ru-RU" sz="1600" b="1" i="0" u="none" strike="noStrike" cap="none" normalizeH="0" baseline="0" dirty="0" smtClean="0">
              <a:ln>
                <a:noFill/>
              </a:ln>
              <a:solidFill>
                <a:schemeClr val="accent1">
                  <a:lumMod val="75000"/>
                </a:schemeClr>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accent1">
                    <a:lumMod val="75000"/>
                  </a:schemeClr>
                </a:solidFill>
                <a:effectLst/>
                <a:latin typeface="Arial" pitchFamily="34" charset="0"/>
                <a:ea typeface="Times New Roman" pitchFamily="18" charset="0"/>
              </a:rPr>
              <a:t>    Искра   сокрытая</a:t>
            </a:r>
            <a:r>
              <a:rPr kumimoji="0" lang="ru-RU" sz="1600" b="1" i="0" u="none" strike="noStrike" cap="none" normalizeH="0" baseline="0" smtClean="0">
                <a:ln>
                  <a:noFill/>
                </a:ln>
                <a:solidFill>
                  <a:schemeClr val="accent1">
                    <a:lumMod val="75000"/>
                  </a:schemeClr>
                </a:solidFill>
                <a:effectLst/>
                <a:latin typeface="Arial" pitchFamily="34" charset="0"/>
                <a:ea typeface="Times New Roman" pitchFamily="18" charset="0"/>
              </a:rPr>
              <a:t>.                           </a:t>
            </a:r>
            <a:r>
              <a:rPr kumimoji="0" lang="ru-RU" sz="1600" b="1" i="0" u="none" strike="noStrike" cap="none" normalizeH="0" baseline="0" dirty="0" smtClean="0">
                <a:ln>
                  <a:noFill/>
                </a:ln>
                <a:solidFill>
                  <a:schemeClr val="accent1">
                    <a:lumMod val="75000"/>
                  </a:schemeClr>
                </a:solidFill>
                <a:effectLst/>
                <a:latin typeface="Arial" pitchFamily="34" charset="0"/>
                <a:ea typeface="Times New Roman" pitchFamily="18" charset="0"/>
              </a:rPr>
              <a:t>Несокрушимая</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accent1">
                  <a:lumMod val="75000"/>
                </a:schemeClr>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accent1">
                    <a:lumMod val="75000"/>
                  </a:schemeClr>
                </a:solidFill>
                <a:effectLst/>
                <a:latin typeface="Arial" pitchFamily="34" charset="0"/>
                <a:ea typeface="Times New Roman" pitchFamily="18" charset="0"/>
              </a:rPr>
              <a:t>                                    Ты  и   убогая,</a:t>
            </a:r>
            <a:endParaRPr kumimoji="0" lang="ru-RU" sz="1600" b="1" i="0" u="none" strike="noStrike" cap="none" normalizeH="0" baseline="0" dirty="0" smtClean="0">
              <a:ln>
                <a:noFill/>
              </a:ln>
              <a:solidFill>
                <a:schemeClr val="accent1">
                  <a:lumMod val="75000"/>
                </a:schemeClr>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accent1">
                    <a:lumMod val="75000"/>
                  </a:schemeClr>
                </a:solidFill>
                <a:effectLst/>
                <a:latin typeface="Arial" pitchFamily="34" charset="0"/>
                <a:ea typeface="Times New Roman" pitchFamily="18" charset="0"/>
              </a:rPr>
              <a:t>                                    Ты  и  обильная,</a:t>
            </a:r>
            <a:endParaRPr kumimoji="0" lang="ru-RU" sz="1600" b="1" i="0" u="none" strike="noStrike" cap="none" normalizeH="0" baseline="0" dirty="0" smtClean="0">
              <a:ln>
                <a:noFill/>
              </a:ln>
              <a:solidFill>
                <a:schemeClr val="accent1">
                  <a:lumMod val="75000"/>
                </a:schemeClr>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accent1">
                    <a:lumMod val="75000"/>
                  </a:schemeClr>
                </a:solidFill>
                <a:effectLst/>
                <a:latin typeface="Arial" pitchFamily="34" charset="0"/>
                <a:ea typeface="Times New Roman" pitchFamily="18" charset="0"/>
              </a:rPr>
              <a:t>                                    Ты  и  забитая,</a:t>
            </a:r>
            <a:endParaRPr kumimoji="0" lang="ru-RU" sz="1600" b="1" i="0" u="none" strike="noStrike" cap="none" normalizeH="0" baseline="0" dirty="0" smtClean="0">
              <a:ln>
                <a:noFill/>
              </a:ln>
              <a:solidFill>
                <a:schemeClr val="accent1">
                  <a:lumMod val="75000"/>
                </a:schemeClr>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accent1">
                    <a:lumMod val="75000"/>
                  </a:schemeClr>
                </a:solidFill>
                <a:effectLst/>
                <a:latin typeface="Arial" pitchFamily="34" charset="0"/>
                <a:ea typeface="Times New Roman" pitchFamily="18" charset="0"/>
              </a:rPr>
              <a:t>                                    Ты  и   всесильная</a:t>
            </a:r>
            <a:endParaRPr kumimoji="0" lang="ru-RU" sz="1600" b="1" i="0" u="none" strike="noStrike" cap="none" normalizeH="0" baseline="0" dirty="0" smtClean="0">
              <a:ln>
                <a:noFill/>
              </a:ln>
              <a:solidFill>
                <a:schemeClr val="accent1">
                  <a:lumMod val="75000"/>
                </a:schemeClr>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accent1">
                    <a:lumMod val="75000"/>
                  </a:schemeClr>
                </a:solidFill>
                <a:effectLst/>
                <a:latin typeface="Arial" pitchFamily="34" charset="0"/>
                <a:ea typeface="Times New Roman" pitchFamily="18" charset="0"/>
              </a:rPr>
              <a:t>                                    Матушка – Русь.   </a:t>
            </a:r>
            <a:r>
              <a:rPr kumimoji="0" lang="ru-RU" sz="16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0" i="0" u="none" strike="noStrike" cap="none" normalizeH="0" baseline="0" dirty="0" smtClean="0">
                <a:ln>
                  <a:noFill/>
                </a:ln>
                <a:solidFill>
                  <a:schemeClr val="tx1"/>
                </a:solidFill>
                <a:effectLst/>
                <a:latin typeface="Arial" pitchFamily="34" charset="0"/>
                <a:ea typeface="Times New Roman" pitchFamily="18" charset="0"/>
              </a:rPr>
              <a:t>                      </a:t>
            </a:r>
            <a:endParaRPr kumimoji="0" lang="ru-RU" sz="14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russian-bells-painting.jpg"/>
          <p:cNvPicPr>
            <a:picLocks noGrp="1" noChangeAspect="1"/>
          </p:cNvPicPr>
          <p:nvPr>
            <p:ph idx="1"/>
          </p:nvPr>
        </p:nvPicPr>
        <p:blipFill>
          <a:blip r:embed="rId3"/>
          <a:stretch>
            <a:fillRect/>
          </a:stretch>
        </p:blipFill>
        <p:spPr>
          <a:xfrm>
            <a:off x="1676400" y="1540068"/>
            <a:ext cx="5391150" cy="4254321"/>
          </a:xfrm>
        </p:spPr>
      </p:pic>
      <p:pic>
        <p:nvPicPr>
          <p:cNvPr id="5" name="11_eZ1.mp3">
            <a:hlinkClick r:id="" action="ppaction://media"/>
          </p:cNvPr>
          <p:cNvPicPr>
            <a:picLocks noRot="1" noChangeAspect="1"/>
          </p:cNvPicPr>
          <p:nvPr>
            <a:audioFile r:link="rId1"/>
          </p:nvPr>
        </p:nvPicPr>
        <p:blipFill>
          <a:blip r:embed="rId4"/>
          <a:stretch>
            <a:fillRect/>
          </a:stretch>
        </p:blipFill>
        <p:spPr>
          <a:xfrm>
            <a:off x="8001000" y="55626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743"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67000" y="457200"/>
            <a:ext cx="5105400" cy="1143000"/>
          </a:xfrm>
        </p:spPr>
        <p:txBody>
          <a:bodyPr/>
          <a:lstStyle/>
          <a:p>
            <a:r>
              <a:rPr lang="ru-RU" b="1" dirty="0" smtClean="0">
                <a:solidFill>
                  <a:schemeClr val="accent1">
                    <a:lumMod val="75000"/>
                  </a:schemeClr>
                </a:solidFill>
              </a:rPr>
              <a:t>Москва 17 в.</a:t>
            </a:r>
            <a:endParaRPr lang="ru-RU" b="1" dirty="0">
              <a:solidFill>
                <a:schemeClr val="accent1">
                  <a:lumMod val="75000"/>
                </a:schemeClr>
              </a:solidFill>
            </a:endParaRPr>
          </a:p>
        </p:txBody>
      </p:sp>
      <p:pic>
        <p:nvPicPr>
          <p:cNvPr id="4" name="Содержимое 3" descr="satarov_10_50.jpg"/>
          <p:cNvPicPr>
            <a:picLocks noGrp="1" noChangeAspect="1"/>
          </p:cNvPicPr>
          <p:nvPr>
            <p:ph idx="1"/>
          </p:nvPr>
        </p:nvPicPr>
        <p:blipFill>
          <a:blip r:embed="rId2"/>
          <a:stretch>
            <a:fillRect/>
          </a:stretch>
        </p:blipFill>
        <p:spPr>
          <a:xfrm>
            <a:off x="609600" y="1676400"/>
            <a:ext cx="7772400" cy="4520945"/>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381000"/>
            <a:ext cx="5486400" cy="1143000"/>
          </a:xfrm>
        </p:spPr>
        <p:txBody>
          <a:bodyPr>
            <a:normAutofit/>
          </a:bodyPr>
          <a:lstStyle/>
          <a:p>
            <a:r>
              <a:rPr lang="ru-RU" sz="3600" b="1" dirty="0" smtClean="0">
                <a:solidFill>
                  <a:schemeClr val="accent1">
                    <a:lumMod val="75000"/>
                  </a:schemeClr>
                </a:solidFill>
              </a:rPr>
              <a:t>Царь Алексей Михайлович</a:t>
            </a:r>
            <a:endParaRPr lang="ru-RU" sz="3600" b="1" dirty="0">
              <a:solidFill>
                <a:schemeClr val="accent1">
                  <a:lumMod val="75000"/>
                </a:schemeClr>
              </a:solidFill>
            </a:endParaRPr>
          </a:p>
        </p:txBody>
      </p:sp>
      <p:pic>
        <p:nvPicPr>
          <p:cNvPr id="4" name="Содержимое 3" descr="ruk_alex_mihailovich.jpg"/>
          <p:cNvPicPr>
            <a:picLocks noGrp="1" noChangeAspect="1"/>
          </p:cNvPicPr>
          <p:nvPr>
            <p:ph idx="1"/>
          </p:nvPr>
        </p:nvPicPr>
        <p:blipFill>
          <a:blip r:embed="rId2"/>
          <a:stretch>
            <a:fillRect/>
          </a:stretch>
        </p:blipFill>
        <p:spPr>
          <a:xfrm>
            <a:off x="2743201" y="1534820"/>
            <a:ext cx="3376612" cy="4467517"/>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57400" y="685800"/>
            <a:ext cx="5410200" cy="1143000"/>
          </a:xfrm>
        </p:spPr>
        <p:txBody>
          <a:bodyPr/>
          <a:lstStyle/>
          <a:p>
            <a:r>
              <a:rPr lang="ru-RU" b="1" dirty="0" smtClean="0">
                <a:solidFill>
                  <a:schemeClr val="accent1">
                    <a:lumMod val="75000"/>
                  </a:schemeClr>
                </a:solidFill>
              </a:rPr>
              <a:t>Федосья Морозова</a:t>
            </a:r>
            <a:endParaRPr lang="ru-RU" b="1" dirty="0">
              <a:solidFill>
                <a:schemeClr val="accent1">
                  <a:lumMod val="75000"/>
                </a:schemeClr>
              </a:solidFill>
            </a:endParaRPr>
          </a:p>
        </p:txBody>
      </p:sp>
      <p:pic>
        <p:nvPicPr>
          <p:cNvPr id="6" name="Содержимое 5" descr="1561_or.jpg"/>
          <p:cNvPicPr>
            <a:picLocks noGrp="1" noChangeAspect="1"/>
          </p:cNvPicPr>
          <p:nvPr>
            <p:ph idx="1"/>
          </p:nvPr>
        </p:nvPicPr>
        <p:blipFill>
          <a:blip r:embed="rId2"/>
          <a:stretch>
            <a:fillRect/>
          </a:stretch>
        </p:blipFill>
        <p:spPr>
          <a:xfrm>
            <a:off x="2405539" y="1935163"/>
            <a:ext cx="4332921" cy="4389437"/>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p:spPr>
        <p:txBody>
          <a:bodyPr>
            <a:noAutofit/>
          </a:bodyPr>
          <a:lstStyle/>
          <a:p>
            <a:pPr>
              <a:buNone/>
            </a:pPr>
            <a:r>
              <a:rPr lang="ru-RU" sz="1400" b="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Морозова, урождённая  </a:t>
            </a:r>
            <a:r>
              <a:rPr lang="ru-RU" sz="1400" dirty="0" err="1" smtClean="0">
                <a:latin typeface="Times New Roman" pitchFamily="18" charset="0"/>
                <a:cs typeface="Times New Roman" pitchFamily="18" charset="0"/>
              </a:rPr>
              <a:t>Соковницына</a:t>
            </a:r>
            <a:r>
              <a:rPr lang="ru-RU" sz="1400" dirty="0" smtClean="0">
                <a:latin typeface="Times New Roman" pitchFamily="18" charset="0"/>
                <a:cs typeface="Times New Roman" pitchFamily="18" charset="0"/>
              </a:rPr>
              <a:t>, приходилась родственницей царице Марье Ильиничне Милославской, жене Алексея. Протопоп Аввакум был её духовным отцом. Кроме Аввакума на Морозову имела огромное влияние старица </a:t>
            </a:r>
            <a:r>
              <a:rPr lang="ru-RU" sz="1400" dirty="0" err="1" smtClean="0">
                <a:latin typeface="Times New Roman" pitchFamily="18" charset="0"/>
                <a:cs typeface="Times New Roman" pitchFamily="18" charset="0"/>
              </a:rPr>
              <a:t>Меланья</a:t>
            </a:r>
            <a:r>
              <a:rPr lang="ru-RU" sz="1400" dirty="0" smtClean="0">
                <a:latin typeface="Times New Roman" pitchFamily="18" charset="0"/>
                <a:cs typeface="Times New Roman" pitchFamily="18" charset="0"/>
              </a:rPr>
              <a:t>, которую люди старой веры считали святою. Ей было всего 17 лет, когда Алексей выдал её замуж за Глеба Морозова. Это был брат временщика. Красавица Федосья была втрое моложе мужа, но очень любила его. Временщик также называл невестку душевной радостью семьи Морозовых и уверял, что её душеполезные словеса наслаждают паче меда и </a:t>
            </a:r>
            <a:r>
              <a:rPr lang="ru-RU" sz="1400" dirty="0" err="1" smtClean="0">
                <a:latin typeface="Times New Roman" pitchFamily="18" charset="0"/>
                <a:cs typeface="Times New Roman" pitchFamily="18" charset="0"/>
              </a:rPr>
              <a:t>сота</a:t>
            </a:r>
            <a:r>
              <a:rPr lang="ru-RU" sz="1400" dirty="0" smtClean="0">
                <a:latin typeface="Times New Roman" pitchFamily="18" charset="0"/>
                <a:cs typeface="Times New Roman" pitchFamily="18" charset="0"/>
              </a:rPr>
              <a:t>. Федосья Морозова была очень начитанна в богослужебных книгах и знала на память Евангелие и Житие святых. Вскоре она овдовела. У неё был сын Иван, и красота ребенка поражала всех, особенно царя и царицу. Но Федосья мало занималась этим тихим, задумчивым мальчиком. Она отдала его на попечение нянек, а сама ездила по монастырям. Ребенка заставляла молиться, а также бить поклоны, убеждая его принять венец мученичества за старую веру. Сын  её  был  глубоко  несчастным  ребёнком,  который  рос,  смутно  понимая,  что  отвлечённые  идеи  его  матери  дороже,  чем  сын,  что  она ему  всецело принадлежит.  Когда  началась  борьба  Никона  с  Аввакумом,  Морозова  сразу  решила,  что  наденет  венец  Христов,  не  заботясь  о сыне,  как  все  фанатички.  Люди  старой  веры  считали  Москву  новым  Римом,  единственным  городом, где  сохранились  православные  заветы  Петра  и  Павла.  Аввакума  за  его  нападки  на  Никона  и  на  новую веру  сослали  в Сибирь. Морозова, не боясь царя, встала на сторону раскола, как и многие бояре. Алексей испугался и велел возвратить Аввакума из ссылки. Царь и сам был воспитан по старой вере и отбивал Великим постом по тысяче поклонов в день. Тем не менее, узнав о сопровождении Морозовой, Алексей рассердился и велел родным увещевать её. Вернувшись из Сибири, Аввакум поселился у Морозовой и возобновил нападки на царя, который покровительствовал ереси и трехперстному кресту. Его опять арестовали и повезли на суд, прикованного к телеге. Народ роптал. Раскольников начали жечь в срубах, резали им языки. Наступило время русской инквизиции. Морозова перестала бывать при дворе. Царь заметил это и разозлился. Ещё в 1656 году царским указом двуперстие было строго запрещено как еретическое. За него казнили и ссылали. Морозова открыто крестилась двумя перстами, но ее не трогали.  Она  была  родственницей  царицы.  А  с  Никоном царь  разошёлся  ещё  в  1662  году,  испугавшись  его  честолюбия и влияния . Царь  уезжал  на  войну  с  Польшей,  и  Никон  управлял  самовластно,  открыто  высказывая,  что  царь  ему  не  надобен  для  решения  государственных  вопросов.  Бояре  донесли  царю,  и  Никона сослали.  Царь   пригласил  на  свадьбу Морозову  как одну  из  самых  знатных  придворных дам.  (Милославскую отравили,  царь  женился  на  Наталье  Нарышкиной), звали её  царица - лапотница  (в  доме отца  ходила  в  лаптях).  Представительница  старейшего  боярского  рода,  она  должна  была  стоять на  свадьбе  во главе других  боярынь  свадебного  чина  и  говорить  «царскую  титлу»,  т. е.  величание  царя.  Сколько  её  ни  уговаривали,  она  послала  царю  отказ  под  предлогом  болезни.  Царю  донесли,  в  чём дело.  Алексей оскорбился и  решил  жестоко  отомстить.</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chemeClr val="accent1">
                    <a:lumMod val="75000"/>
                  </a:schemeClr>
                </a:solidFill>
              </a:rPr>
              <a:t>Княгиня Урусова</a:t>
            </a:r>
            <a:endParaRPr lang="ru-RU" b="1" dirty="0">
              <a:solidFill>
                <a:schemeClr val="accent1">
                  <a:lumMod val="75000"/>
                </a:schemeClr>
              </a:solidFill>
            </a:endParaRPr>
          </a:p>
        </p:txBody>
      </p:sp>
      <p:pic>
        <p:nvPicPr>
          <p:cNvPr id="4" name="Содержимое 3" descr="4eb9e14435cbt.jpg"/>
          <p:cNvPicPr>
            <a:picLocks noGrp="1" noChangeAspect="1"/>
          </p:cNvPicPr>
          <p:nvPr>
            <p:ph idx="1"/>
          </p:nvPr>
        </p:nvPicPr>
        <p:blipFill>
          <a:blip r:embed="rId2"/>
          <a:stretch>
            <a:fillRect/>
          </a:stretch>
        </p:blipFill>
        <p:spPr>
          <a:xfrm>
            <a:off x="2837464" y="1935163"/>
            <a:ext cx="3469071" cy="4389437"/>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151</TotalTime>
  <Words>2264</Words>
  <PresentationFormat>Экран (4:3)</PresentationFormat>
  <Paragraphs>90</Paragraphs>
  <Slides>22</Slides>
  <Notes>0</Notes>
  <HiddenSlides>0</HiddenSlides>
  <MMClips>2</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Поток</vt:lpstr>
      <vt:lpstr>Слайд 1</vt:lpstr>
      <vt:lpstr>План</vt:lpstr>
      <vt:lpstr>Слайд 3</vt:lpstr>
      <vt:lpstr>Слайд 4</vt:lpstr>
      <vt:lpstr>Москва 17 в.</vt:lpstr>
      <vt:lpstr>Царь Алексей Михайлович</vt:lpstr>
      <vt:lpstr>Федосья Морозова</vt:lpstr>
      <vt:lpstr>Слайд 8</vt:lpstr>
      <vt:lpstr>Княгиня Урусова</vt:lpstr>
      <vt:lpstr>Слайд 10</vt:lpstr>
      <vt:lpstr>Протопоп Аввакум          Протопоп Никон</vt:lpstr>
      <vt:lpstr>Портрет В.И. Сурикова</vt:lpstr>
      <vt:lpstr>Слайд 13</vt:lpstr>
      <vt:lpstr>Картины Сурикова</vt:lpstr>
      <vt:lpstr>Слайд 15</vt:lpstr>
      <vt:lpstr>Слайд 16</vt:lpstr>
      <vt:lpstr>  Картина Сурикова «Боярыня Морозова»</vt:lpstr>
      <vt:lpstr>Слайд 18</vt:lpstr>
      <vt:lpstr>Слайд 19</vt:lpstr>
      <vt:lpstr>Слайд 20</vt:lpstr>
      <vt:lpstr>Слайд 21</vt:lpstr>
      <vt:lpstr>Колокольный звон</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сельцова</cp:lastModifiedBy>
  <cp:revision>19</cp:revision>
  <dcterms:modified xsi:type="dcterms:W3CDTF">2011-09-09T16:52:41Z</dcterms:modified>
</cp:coreProperties>
</file>