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9" r:id="rId2"/>
    <p:sldId id="260" r:id="rId3"/>
    <p:sldId id="264" r:id="rId4"/>
    <p:sldId id="262" r:id="rId5"/>
    <p:sldId id="257" r:id="rId6"/>
    <p:sldId id="263" r:id="rId7"/>
    <p:sldId id="261" r:id="rId8"/>
    <p:sldId id="265" r:id="rId9"/>
    <p:sldId id="266" r:id="rId10"/>
    <p:sldId id="256" r:id="rId11"/>
    <p:sldId id="258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31699-B924-4636-B5F3-D03174E66995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0564A-EC25-4D41-9EF2-2E6FDB442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C5C4C8-31ED-4E22-A869-313CC9C7D6D8}" type="datetimeFigureOut">
              <a:rPr lang="ru-RU" smtClean="0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952A5-D8F6-4123-B086-CF70C9483D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4DEB38-854D-488D-908B-511A13D75677}" type="datetimeFigureOut">
              <a:rPr lang="ru-RU" smtClean="0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E4810-7641-49C4-88F4-E58F865FE3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95FFB4-0973-42B5-A0BC-773365B2DFA1}" type="datetimeFigureOut">
              <a:rPr lang="ru-RU" smtClean="0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D7203-903A-4523-B902-4ACD276798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6D9C33-DE8E-4C82-9ADF-3677A35242F5}" type="datetimeFigureOut">
              <a:rPr lang="ru-RU" smtClean="0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B63AA7-F473-41DC-A6CB-367AA84CD3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5114AC-E8F5-43B5-A0E1-BC47262B4DBC}" type="datetimeFigureOut">
              <a:rPr lang="ru-RU" smtClean="0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F6C50-0666-43C6-A2FD-BBB92483A9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BBD89E-B194-41BB-B5B7-147B690FEB7A}" type="datetimeFigureOut">
              <a:rPr lang="ru-RU" smtClean="0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CC1B2-933A-4EB8-BC5B-16CAC880C6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7A069D-A98D-4DF8-9288-E6D03F835181}" type="datetimeFigureOut">
              <a:rPr lang="ru-RU" smtClean="0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88926-4BAF-43FF-94BE-23E322236B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162A27-51AF-43D1-98A5-A9D1DA377A9C}" type="datetimeFigureOut">
              <a:rPr lang="ru-RU" smtClean="0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AFC0D2-FC70-44C8-B8EF-1FE64169E2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F4D47-C083-4065-8DE9-0DAEA3FB86C1}" type="datetimeFigureOut">
              <a:rPr lang="ru-RU" smtClean="0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C6FA94-FC9E-41E8-9835-DB64060AA9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1312EE-ACAB-42DE-A367-115F775D738E}" type="datetimeFigureOut">
              <a:rPr lang="ru-RU" smtClean="0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6DB72-B9B7-4511-97A9-526F68C486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BCB69D-5D68-4665-9E8D-62316ECD21C0}" type="datetimeFigureOut">
              <a:rPr lang="ru-RU" smtClean="0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180A8-ABD7-4710-AC18-087137F7CA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E4FAE2-EE0A-47DB-B3EF-015275055E98}" type="datetimeFigureOut">
              <a:rPr lang="ru-RU" smtClean="0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ACE29B9-9033-4B70-BFF6-2F1C85595B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7072362" cy="114300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Департамент образования ЮЗОУО города Москвы</a:t>
            </a:r>
            <a:br>
              <a:rPr lang="ru-RU" sz="2200" dirty="0" smtClean="0"/>
            </a:br>
            <a:r>
              <a:rPr lang="ru-RU" sz="2200" dirty="0" smtClean="0"/>
              <a:t>ГБОУ СОШ № 1970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2000240"/>
            <a:ext cx="4329114" cy="14001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b="1" i="1" dirty="0" smtClean="0">
                <a:solidFill>
                  <a:srgbClr val="C00000"/>
                </a:solidFill>
              </a:rPr>
              <a:t>ПРЕДМЕТНАЯ НЕДЕЛЯ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0232" y="4143380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ru-RU" dirty="0" smtClean="0"/>
              <a:t>Отчет председателя МО учителей технологии, ИЗО, информатики и профориентации Шестаковой И.В.</a:t>
            </a:r>
            <a:endParaRPr lang="ru-RU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285860"/>
            <a:ext cx="16430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3714752"/>
            <a:ext cx="164307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43768" y="1285860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58082" y="3786190"/>
            <a:ext cx="1643074" cy="16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643306" y="5715016"/>
            <a:ext cx="1825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Москва 2012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544513"/>
            <a:ext cx="1947862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1398588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«Наш первый программируемый робот»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250" y="188913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Открытое занятие кружка по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Робототехнике</a:t>
            </a:r>
          </a:p>
        </p:txBody>
      </p:sp>
      <p:pic>
        <p:nvPicPr>
          <p:cNvPr id="2053" name="Рисунок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1538" y="4500570"/>
            <a:ext cx="36004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32588" y="690563"/>
            <a:ext cx="2087562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57158" y="2924557"/>
            <a:ext cx="8501122" cy="14773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342900" indent="-342900" eaLnBrk="0" hangingPunct="0">
              <a:buFont typeface="Wingdings" pitchFamily="2" charset="2"/>
              <a:buChar char="Ø"/>
              <a:defRPr/>
            </a:pPr>
            <a:r>
              <a:rPr lang="ru-RU" b="1" dirty="0">
                <a:latin typeface="+mj-lt"/>
                <a:cs typeface="Times New Roman" pitchFamily="18" charset="0"/>
              </a:rPr>
              <a:t>увлекательное путешествие в мир программирования и информатики;</a:t>
            </a:r>
          </a:p>
          <a:p>
            <a:pPr marL="342900" indent="-342900" eaLnBrk="0" hangingPunct="0">
              <a:buFont typeface="Wingdings" pitchFamily="2" charset="2"/>
              <a:buChar char="Ø"/>
              <a:defRPr/>
            </a:pPr>
            <a:r>
              <a:rPr lang="ru-RU" b="1" dirty="0">
                <a:latin typeface="+mj-lt"/>
                <a:cs typeface="Times New Roman" pitchFamily="18" charset="0"/>
              </a:rPr>
              <a:t>программирование и управление роботом </a:t>
            </a:r>
            <a:r>
              <a:rPr lang="ru-RU" b="1" dirty="0" err="1">
                <a:latin typeface="+mj-lt"/>
                <a:cs typeface="Times New Roman" pitchFamily="18" charset="0"/>
              </a:rPr>
              <a:t>лего</a:t>
            </a:r>
            <a:r>
              <a:rPr lang="ru-RU" b="1" dirty="0">
                <a:latin typeface="+mj-lt"/>
                <a:cs typeface="Times New Roman" pitchFamily="18" charset="0"/>
              </a:rPr>
              <a:t>;</a:t>
            </a:r>
          </a:p>
          <a:p>
            <a:pPr marL="342900" indent="-342900" eaLnBrk="0" hangingPunct="0">
              <a:buFont typeface="Wingdings" pitchFamily="2" charset="2"/>
              <a:buChar char="Ø"/>
              <a:defRPr/>
            </a:pPr>
            <a:r>
              <a:rPr lang="ru-RU" b="1" dirty="0">
                <a:latin typeface="+mj-lt"/>
                <a:cs typeface="Times New Roman" pitchFamily="18" charset="0"/>
              </a:rPr>
              <a:t>развитие навыков алгоритмизации, </a:t>
            </a:r>
            <a:r>
              <a:rPr lang="ru-RU" b="1" dirty="0" smtClean="0">
                <a:latin typeface="+mj-lt"/>
                <a:cs typeface="Times New Roman" pitchFamily="18" charset="0"/>
              </a:rPr>
              <a:t>логического </a:t>
            </a:r>
            <a:r>
              <a:rPr lang="ru-RU" b="1" dirty="0">
                <a:latin typeface="+mj-lt"/>
                <a:cs typeface="Times New Roman" pitchFamily="18" charset="0"/>
              </a:rPr>
              <a:t>и комбинаторного </a:t>
            </a:r>
            <a:r>
              <a:rPr lang="ru-RU" b="1" dirty="0" smtClean="0">
                <a:latin typeface="+mj-lt"/>
                <a:cs typeface="Times New Roman" pitchFamily="18" charset="0"/>
              </a:rPr>
              <a:t>мышления;</a:t>
            </a:r>
          </a:p>
          <a:p>
            <a:pPr marL="342900" indent="-342900" eaLnBrk="0" hangingPunct="0">
              <a:defRPr/>
            </a:pPr>
            <a:r>
              <a:rPr lang="ru-RU" b="1" dirty="0" smtClean="0">
                <a:latin typeface="+mj-lt"/>
                <a:cs typeface="Times New Roman" pitchFamily="18" charset="0"/>
              </a:rPr>
              <a:t>Организатор мероприятия учитель информатики </a:t>
            </a:r>
          </a:p>
          <a:p>
            <a:pPr eaLnBrk="0" hangingPunct="0">
              <a:defRPr/>
            </a:pPr>
            <a:r>
              <a:rPr lang="ru-RU" b="1" dirty="0" smtClean="0">
                <a:latin typeface="+mj-lt"/>
                <a:cs typeface="Times New Roman" pitchFamily="18" charset="0"/>
              </a:rPr>
              <a:t>Харченко Е.С.</a:t>
            </a:r>
            <a:endParaRPr lang="ru-RU" b="1" dirty="0">
              <a:latin typeface="+mj-lt"/>
              <a:cs typeface="Times New Roman" pitchFamily="18" charset="0"/>
            </a:endParaRPr>
          </a:p>
        </p:txBody>
      </p:sp>
      <p:pic>
        <p:nvPicPr>
          <p:cNvPr id="2056" name="Рисунок 5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29388" y="3929066"/>
            <a:ext cx="2249487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Психолого-педагогическая практика учащихся 11 «А» класса 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детском саду № 2586</a:t>
            </a:r>
          </a:p>
        </p:txBody>
      </p:sp>
      <p:pic>
        <p:nvPicPr>
          <p:cNvPr id="4102" name="Объект 10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000364" y="4071942"/>
            <a:ext cx="3200400" cy="2128058"/>
          </a:xfrm>
        </p:spPr>
      </p:pic>
      <p:pic>
        <p:nvPicPr>
          <p:cNvPr id="4099" name="Рисунок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43636" y="4857760"/>
            <a:ext cx="2844800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5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4857760"/>
            <a:ext cx="2828925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Box 6"/>
          <p:cNvSpPr txBox="1">
            <a:spLocks noChangeArrowheads="1"/>
          </p:cNvSpPr>
          <p:nvPr/>
        </p:nvSpPr>
        <p:spPr bwMode="auto">
          <a:xfrm rot="10800000" flipV="1">
            <a:off x="571472" y="2000240"/>
            <a:ext cx="80645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5125" algn="just"/>
            <a:r>
              <a:rPr lang="ru-RU" b="1" dirty="0"/>
              <a:t>В рамках программы сотрудничества «Детский Сад и Школа», а также в планах практической реализации психолого-педагогического профиля обучения старшеклассников в нашей школе проводится практика 11 класса в детском саду № 2586. </a:t>
            </a:r>
            <a:r>
              <a:rPr lang="ru-RU" b="1" dirty="0" smtClean="0"/>
              <a:t>Наши </a:t>
            </a:r>
            <a:r>
              <a:rPr lang="ru-RU" b="1" dirty="0"/>
              <a:t>учащиеся создают вместе с воспитанниками сада оригинальные творческие работы на тему Новогоднего Торжества. Практика проходит в духе взаимного обогащения и развития</a:t>
            </a:r>
            <a:r>
              <a:rPr lang="ru-RU" b="1" dirty="0" smtClean="0"/>
              <a:t>!</a:t>
            </a:r>
          </a:p>
          <a:p>
            <a:pPr indent="365125" algn="just"/>
            <a:r>
              <a:rPr lang="ru-RU" b="1" dirty="0" smtClean="0"/>
              <a:t>Организатор мероприятия учитель педагогики и психологии Харченко Е.С.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800972" cy="114300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</a:rPr>
              <a:t>Выставка «РАДУГА ТВОРЧЕСТВА»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4578" name="Picture 2" descr="C:\Users\User\Desktop\Выставка музея 2013\PC12008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72264" y="142852"/>
            <a:ext cx="1785950" cy="1708389"/>
          </a:xfrm>
          <a:prstGeom prst="rect">
            <a:avLst/>
          </a:prstGeom>
          <a:noFill/>
        </p:spPr>
      </p:pic>
      <p:pic>
        <p:nvPicPr>
          <p:cNvPr id="24579" name="Picture 3" descr="C:\Users\User\Desktop\Выставка музея 2013\PC13008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57818" y="2000240"/>
            <a:ext cx="3143272" cy="2857520"/>
          </a:xfrm>
          <a:prstGeom prst="rect">
            <a:avLst/>
          </a:prstGeom>
          <a:noFill/>
        </p:spPr>
      </p:pic>
      <p:pic>
        <p:nvPicPr>
          <p:cNvPr id="24580" name="Picture 4" descr="C:\Users\User\Desktop\Выставка музея 2013\PC12008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7752" y="4786322"/>
            <a:ext cx="4095780" cy="1928826"/>
          </a:xfrm>
          <a:prstGeom prst="rect">
            <a:avLst/>
          </a:prstGeom>
          <a:noFill/>
        </p:spPr>
      </p:pic>
      <p:pic>
        <p:nvPicPr>
          <p:cNvPr id="24581" name="Picture 5" descr="C:\Users\User\Desktop\Выставка музея 2013\PC12008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57224" y="4429132"/>
            <a:ext cx="3143272" cy="2293740"/>
          </a:xfrm>
          <a:prstGeom prst="rect">
            <a:avLst/>
          </a:prstGeom>
          <a:noFill/>
        </p:spPr>
      </p:pic>
      <p:pic>
        <p:nvPicPr>
          <p:cNvPr id="24582" name="Picture 6" descr="C:\Users\User\Desktop\Выставка музея 2013\PC14008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85720" y="928670"/>
            <a:ext cx="4571268" cy="278608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4282" y="3786190"/>
            <a:ext cx="500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На выставке представлены работы педагогов школы Старых Натальи Григорьевны и Харченко Евгении Сергеевны 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3857652" cy="1000108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</a:rPr>
              <a:t>Юбилей музея ДПИ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5602" name="Picture 2" descr="D:\Комп МАМА\Мама\Шестакова ИВ\Музей\Юбилей\Юбилей музея\Музей 10 лет 19.12.12\IMG_00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29190" y="214290"/>
            <a:ext cx="3429024" cy="2571768"/>
          </a:xfrm>
          <a:prstGeom prst="rect">
            <a:avLst/>
          </a:prstGeom>
          <a:noFill/>
        </p:spPr>
      </p:pic>
      <p:pic>
        <p:nvPicPr>
          <p:cNvPr id="25603" name="Picture 3" descr="D:\Комп МАМА\Мама\Шестакова ИВ\Музей\Юбилей\Юбилей музея\Музей 10 лет 19.12.12\IMG_005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3143248"/>
            <a:ext cx="6143330" cy="3589099"/>
          </a:xfrm>
          <a:prstGeom prst="rect">
            <a:avLst/>
          </a:prstGeom>
          <a:noFill/>
        </p:spPr>
      </p:pic>
      <p:pic>
        <p:nvPicPr>
          <p:cNvPr id="25604" name="Picture 4" descr="D:\Комп МАМА\Мама\Шестакова ИВ\Музей\Юбилей\DSC_082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00166" y="785794"/>
            <a:ext cx="3000396" cy="2214578"/>
          </a:xfrm>
          <a:prstGeom prst="rect">
            <a:avLst/>
          </a:prstGeom>
          <a:noFill/>
        </p:spPr>
      </p:pic>
      <p:pic>
        <p:nvPicPr>
          <p:cNvPr id="25606" name="Picture 6" descr="D:\Комп МАМА\Мама\Шестакова ИВ\Музей\Юбилей\Юбилей музея\DSC_055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86578" y="2928934"/>
            <a:ext cx="1928826" cy="291216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429388" y="6000768"/>
            <a:ext cx="25003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Организатор мероприятия руководитель музея ДПИ Шестакова И.В.</a:t>
            </a:r>
            <a:endParaRPr lang="ru-RU" sz="1400" b="1" dirty="0"/>
          </a:p>
        </p:txBody>
      </p:sp>
      <p:pic>
        <p:nvPicPr>
          <p:cNvPr id="10" name="Picture 2" descr="C:\Users\User\Desktop\Юбилей\logotip-kafedry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8F3"/>
              </a:clrFrom>
              <a:clrTo>
                <a:srgbClr val="FFF8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142984"/>
            <a:ext cx="1214414" cy="1239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086724" cy="71438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</a:rPr>
              <a:t>«</a:t>
            </a:r>
            <a:r>
              <a:rPr lang="ru-RU" sz="2800" b="1" dirty="0">
                <a:solidFill>
                  <a:srgbClr val="C00000"/>
                </a:solidFill>
              </a:rPr>
              <a:t>Новогодняя открытка</a:t>
            </a:r>
            <a:r>
              <a:rPr lang="ru-RU" sz="2800" b="1" dirty="0" smtClean="0">
                <a:solidFill>
                  <a:srgbClr val="C00000"/>
                </a:solidFill>
              </a:rPr>
              <a:t>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6626" name="Picture 2" descr="C:\Users\User\Desktop\МК Новогодняя открытка\PC0900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857232"/>
            <a:ext cx="5214942" cy="3412169"/>
          </a:xfrm>
          <a:prstGeom prst="rect">
            <a:avLst/>
          </a:prstGeom>
          <a:noFill/>
        </p:spPr>
      </p:pic>
      <p:pic>
        <p:nvPicPr>
          <p:cNvPr id="26627" name="Picture 3" descr="C:\Users\User\Desktop\МК Новогодняя открытка\PC09005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4143380"/>
            <a:ext cx="4268041" cy="2571768"/>
          </a:xfrm>
          <a:prstGeom prst="rect">
            <a:avLst/>
          </a:prstGeom>
          <a:noFill/>
        </p:spPr>
      </p:pic>
      <p:pic>
        <p:nvPicPr>
          <p:cNvPr id="26628" name="Picture 4" descr="C:\Users\User\Desktop\МК Новогодняя открытка\PC09005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5008" y="2071678"/>
            <a:ext cx="3286148" cy="2425490"/>
          </a:xfrm>
          <a:prstGeom prst="rect">
            <a:avLst/>
          </a:prstGeom>
          <a:noFill/>
        </p:spPr>
      </p:pic>
      <p:pic>
        <p:nvPicPr>
          <p:cNvPr id="26629" name="Picture 5" descr="C:\Users\User\Desktop\МК Новогодняя открытка\PC09006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00760" y="142852"/>
            <a:ext cx="2544534" cy="17859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857752" y="4500570"/>
            <a:ext cx="41434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Изготовление поздравительной открытки в технике </a:t>
            </a:r>
            <a:r>
              <a:rPr lang="ru-RU" sz="1400" b="1" dirty="0" err="1" smtClean="0"/>
              <a:t>квиллинг</a:t>
            </a:r>
            <a:endParaRPr lang="ru-RU" sz="1400" dirty="0"/>
          </a:p>
          <a:p>
            <a:pPr algn="ctr"/>
            <a:r>
              <a:rPr lang="ru-RU" sz="1400" b="1" dirty="0"/>
              <a:t>Мастер – класс проводят учащиеся </a:t>
            </a:r>
            <a:r>
              <a:rPr lang="ru-RU" sz="1400" b="1" dirty="0" smtClean="0"/>
              <a:t>8 </a:t>
            </a:r>
            <a:r>
              <a:rPr lang="ru-RU" sz="1400" b="1" dirty="0"/>
              <a:t>«Г» класса</a:t>
            </a:r>
            <a:endParaRPr lang="ru-RU" sz="1400" dirty="0"/>
          </a:p>
          <a:p>
            <a:pPr algn="ctr"/>
            <a:r>
              <a:rPr lang="ru-RU" sz="1400" b="1" dirty="0"/>
              <a:t>ГБОУ СОШ № 1970 </a:t>
            </a:r>
            <a:endParaRPr lang="ru-RU" sz="1400" b="1" dirty="0" smtClean="0"/>
          </a:p>
          <a:p>
            <a:pPr algn="ctr"/>
            <a:r>
              <a:rPr lang="ru-RU" sz="1400" b="1" dirty="0" err="1" smtClean="0"/>
              <a:t>Благова</a:t>
            </a:r>
            <a:r>
              <a:rPr lang="ru-RU" sz="1400" b="1" dirty="0" smtClean="0"/>
              <a:t> Анастасия и </a:t>
            </a:r>
            <a:r>
              <a:rPr lang="ru-RU" sz="1400" b="1" dirty="0" err="1" smtClean="0"/>
              <a:t>Чеклина</a:t>
            </a:r>
            <a:r>
              <a:rPr lang="ru-RU" sz="1400" b="1" dirty="0" smtClean="0"/>
              <a:t> Мария</a:t>
            </a:r>
          </a:p>
          <a:p>
            <a:pPr algn="ctr"/>
            <a:r>
              <a:rPr lang="ru-RU" sz="1400" b="1" dirty="0"/>
              <a:t> </a:t>
            </a:r>
            <a:r>
              <a:rPr lang="ru-RU" sz="1400" b="1" dirty="0" smtClean="0"/>
              <a:t>Участники мастер – класса учащиеся 6 «А» класса и фитнес – студия «Звездочки» под руководством Мелентьевой А.В. </a:t>
            </a:r>
          </a:p>
          <a:p>
            <a:pPr algn="ctr"/>
            <a:r>
              <a:rPr lang="ru-RU" sz="1400" b="1" dirty="0" smtClean="0"/>
              <a:t>Организатор мероприятия учитель технологии Шестакова И.В.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solidFill>
                  <a:srgbClr val="C00000"/>
                </a:solidFill>
              </a:rPr>
              <a:t>Мастер-класс </a:t>
            </a:r>
            <a:r>
              <a:rPr lang="ru-RU" sz="3100" b="1" dirty="0">
                <a:solidFill>
                  <a:srgbClr val="C00000"/>
                </a:solidFill>
              </a:rPr>
              <a:t>рисунка в технике "</a:t>
            </a:r>
            <a:r>
              <a:rPr lang="ru-RU" sz="3100" b="1" dirty="0" err="1">
                <a:solidFill>
                  <a:srgbClr val="C00000"/>
                </a:solidFill>
              </a:rPr>
              <a:t>граттаж</a:t>
            </a:r>
            <a:r>
              <a:rPr lang="ru-RU" sz="3100" b="1" dirty="0">
                <a:solidFill>
                  <a:srgbClr val="C00000"/>
                </a:solidFill>
              </a:rPr>
              <a:t>"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27650" name="Picture 2" descr="http://nsportal.ru/sites/default/files/styles/media_gallery_large/public/img_5017_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071546"/>
            <a:ext cx="4071966" cy="3053975"/>
          </a:xfrm>
          <a:prstGeom prst="rect">
            <a:avLst/>
          </a:prstGeom>
          <a:noFill/>
        </p:spPr>
      </p:pic>
      <p:pic>
        <p:nvPicPr>
          <p:cNvPr id="27652" name="Picture 4" descr="Открыть изображение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57554" y="4429132"/>
            <a:ext cx="2286000" cy="2286001"/>
          </a:xfrm>
          <a:prstGeom prst="rect">
            <a:avLst/>
          </a:prstGeom>
          <a:noFill/>
        </p:spPr>
      </p:pic>
      <p:pic>
        <p:nvPicPr>
          <p:cNvPr id="27654" name="Picture 6" descr="Открыть изображение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43570" y="928670"/>
            <a:ext cx="2857520" cy="2857521"/>
          </a:xfrm>
          <a:prstGeom prst="rect">
            <a:avLst/>
          </a:prstGeom>
          <a:noFill/>
        </p:spPr>
      </p:pic>
      <p:pic>
        <p:nvPicPr>
          <p:cNvPr id="27656" name="Picture 8" descr="Открыть изображение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596" y="4429132"/>
            <a:ext cx="2286000" cy="2286001"/>
          </a:xfrm>
          <a:prstGeom prst="rect">
            <a:avLst/>
          </a:prstGeom>
          <a:noFill/>
        </p:spPr>
      </p:pic>
      <p:pic>
        <p:nvPicPr>
          <p:cNvPr id="27658" name="Picture 10" descr="Открыть изображение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72198" y="4429132"/>
            <a:ext cx="2286000" cy="22860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43438" y="3786190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Организатор мероприятия учитель ИЗО </a:t>
            </a:r>
          </a:p>
          <a:p>
            <a:pPr algn="ctr"/>
            <a:r>
              <a:rPr lang="ru-RU" sz="1400" b="1" dirty="0" err="1" smtClean="0"/>
              <a:t>Базанова</a:t>
            </a:r>
            <a:r>
              <a:rPr lang="ru-RU" sz="1400" b="1" dirty="0" smtClean="0"/>
              <a:t> Е.М.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Комп МАМА\Мама\Шестакова ИВ\Оформление документов\Фоны\ramka-photoshop-5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5" y="142852"/>
            <a:ext cx="8858312" cy="65722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1000108"/>
            <a:ext cx="621510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dirty="0" smtClean="0">
                <a:solidFill>
                  <a:srgbClr val="C00000"/>
                </a:solidFill>
                <a:latin typeface="+mj-lt"/>
              </a:rPr>
              <a:t>БЛАГОДАРНОСТЬ</a:t>
            </a:r>
          </a:p>
          <a:p>
            <a:pPr algn="ctr">
              <a:spcBef>
                <a:spcPct val="50000"/>
              </a:spcBef>
            </a:pPr>
            <a:r>
              <a:rPr lang="ru-RU" sz="2800" dirty="0" smtClean="0">
                <a:latin typeface="+mj-lt"/>
              </a:rPr>
              <a:t>Объявляется коллективу </a:t>
            </a:r>
          </a:p>
          <a:p>
            <a:pPr algn="ctr">
              <a:spcBef>
                <a:spcPct val="50000"/>
              </a:spcBef>
            </a:pPr>
            <a:r>
              <a:rPr lang="ru-RU" sz="2800" dirty="0" smtClean="0">
                <a:latin typeface="+mj-lt"/>
              </a:rPr>
              <a:t>МО учителей технологии, информатики, ИЗО и профориентации</a:t>
            </a:r>
          </a:p>
          <a:p>
            <a:pPr algn="ctr">
              <a:spcBef>
                <a:spcPct val="50000"/>
              </a:spcBef>
            </a:pPr>
            <a:r>
              <a:rPr lang="ru-RU" sz="2800" dirty="0" smtClean="0">
                <a:latin typeface="+mj-lt"/>
              </a:rPr>
              <a:t>за творческий подход в организации мероприятий проведенных в рамках предметной недели</a:t>
            </a:r>
          </a:p>
          <a:p>
            <a:pPr algn="ctr">
              <a:spcBef>
                <a:spcPct val="50000"/>
              </a:spcBef>
            </a:pPr>
            <a:r>
              <a:rPr lang="ru-RU" sz="2800" dirty="0" smtClean="0">
                <a:latin typeface="+mj-lt"/>
              </a:rPr>
              <a:t>Председатель МО Шестакова И.В.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642918"/>
          <a:ext cx="8572560" cy="5982249"/>
        </p:xfrm>
        <a:graphic>
          <a:graphicData uri="http://schemas.openxmlformats.org/drawingml/2006/table">
            <a:tbl>
              <a:tblPr/>
              <a:tblGrid>
                <a:gridCol w="1239654"/>
                <a:gridCol w="4027160"/>
                <a:gridCol w="1342959"/>
                <a:gridCol w="1962787"/>
              </a:tblGrid>
              <a:tr h="219676">
                <a:tc>
                  <a:txBody>
                    <a:bodyPr/>
                    <a:lstStyle/>
                    <a:p>
                      <a:pPr marL="160020" indent="-1600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Число,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marL="160020" indent="-1600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День недели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30700" marR="307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160020" indent="-1600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Название мероприятия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30700" marR="307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160020" indent="-1600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Время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0700" marR="307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160020" indent="-1600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Организатор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L="160020" indent="-1600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мероприятия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0700" marR="307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</a:tr>
              <a:tr h="329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latin typeface="Times New Roman"/>
                          <a:ea typeface="Times New Roman"/>
                        </a:rPr>
                        <a:t>Четверг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latin typeface="Times New Roman"/>
                          <a:ea typeface="Times New Roman"/>
                        </a:rPr>
                        <a:t>13 декабря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0700" marR="3070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Открытие предметной недели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Публичное выступление с докладами на тему «Моя профессия будущего» - 7 «А»; 7 «Г»; 8 «А».</a:t>
                      </a:r>
                    </a:p>
                  </a:txBody>
                  <a:tcPr marL="30700" marR="3070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Пресс клуб</a:t>
                      </a:r>
                    </a:p>
                  </a:txBody>
                  <a:tcPr marL="30700" marR="3070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Харченко Е.С.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Жипа Филиппова Ю.Д.</a:t>
                      </a:r>
                    </a:p>
                  </a:txBody>
                  <a:tcPr marL="30700" marR="3070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19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latin typeface="Times New Roman"/>
                          <a:ea typeface="Times New Roman"/>
                        </a:rPr>
                        <a:t>Пятница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latin typeface="Times New Roman"/>
                          <a:ea typeface="Times New Roman"/>
                        </a:rPr>
                        <a:t>14 декабря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0700" marR="307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Семинар: «Мы молоды, талантливы и образованы» - 9 «а»; 9 «г»</a:t>
                      </a:r>
                    </a:p>
                  </a:txBody>
                  <a:tcPr marL="30700" marR="307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408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</a:rPr>
                        <a:t>каб</a:t>
                      </a: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30700" marR="307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Шестакова И.В.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Университет «Синергия»</a:t>
                      </a:r>
                    </a:p>
                  </a:txBody>
                  <a:tcPr marL="30700" marR="307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329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latin typeface="Times New Roman"/>
                          <a:ea typeface="Times New Roman"/>
                        </a:rPr>
                        <a:t>Суббота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latin typeface="Times New Roman"/>
                          <a:ea typeface="Times New Roman"/>
                        </a:rPr>
                        <a:t>15 декабря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0700" marR="307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Форум старшеклассников «Театр моды»</a:t>
                      </a:r>
                    </a:p>
                  </a:txBody>
                  <a:tcPr marL="30700" marR="307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09.00.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Гимназия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№ 1527</a:t>
                      </a:r>
                    </a:p>
                  </a:txBody>
                  <a:tcPr marL="30700" marR="307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Шестакова И.В.</a:t>
                      </a:r>
                    </a:p>
                  </a:txBody>
                  <a:tcPr marL="30700" marR="307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549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latin typeface="Times New Roman"/>
                          <a:ea typeface="Times New Roman"/>
                        </a:rPr>
                        <a:t>Понедельник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latin typeface="Times New Roman"/>
                          <a:ea typeface="Times New Roman"/>
                        </a:rPr>
                        <a:t>17 декабря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0700" marR="307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Дебаты «Имеет ли право ученик самостоятельно выбирать предметы изучения в старшей школе» 10 класс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Открытие  выставки рукодельных работ «Радуга успеха»</a:t>
                      </a:r>
                    </a:p>
                  </a:txBody>
                  <a:tcPr marL="30700" marR="307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Актовый зал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ДПИ</a:t>
                      </a:r>
                    </a:p>
                  </a:txBody>
                  <a:tcPr marL="30700" marR="307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Times New Roman"/>
                        </a:rPr>
                        <a:t>Жипа</a:t>
                      </a: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 Филиппова Ю.Д.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Шестакова </a:t>
                      </a: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И.В.</a:t>
                      </a:r>
                    </a:p>
                  </a:txBody>
                  <a:tcPr marL="30700" marR="307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659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latin typeface="Times New Roman"/>
                          <a:ea typeface="Times New Roman"/>
                        </a:rPr>
                        <a:t>Вторник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latin typeface="Times New Roman"/>
                          <a:ea typeface="Times New Roman"/>
                        </a:rPr>
                        <a:t>18декабря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0700" marR="307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Открытое занятие кружка «Робототехника» - Тема: «Введение в робототехнику. Первый программируемый робот»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Семинар: «Выбор профессии» -10 «А»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Практикум: «Формула успеха»-11 «А»</a:t>
                      </a:r>
                    </a:p>
                  </a:txBody>
                  <a:tcPr marL="30700" marR="307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С 15 до 17 часов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419 каб.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408 каб.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408 каб.</a:t>
                      </a:r>
                    </a:p>
                  </a:txBody>
                  <a:tcPr marL="30700" marR="307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Харченко Е.С.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Шестакова И.В.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ЦСО и ПО «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</a:rPr>
                        <a:t>Ясенево</a:t>
                      </a: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»</a:t>
                      </a:r>
                    </a:p>
                  </a:txBody>
                  <a:tcPr marL="30700" marR="307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549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latin typeface="Times New Roman"/>
                          <a:ea typeface="Times New Roman"/>
                        </a:rPr>
                        <a:t>Среда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latin typeface="Times New Roman"/>
                          <a:ea typeface="Times New Roman"/>
                        </a:rPr>
                        <a:t>19 декабря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0700" marR="307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Окружной слет музеев, посвященный юбилею музея ДПИ.</a:t>
                      </a:r>
                    </a:p>
                  </a:txBody>
                  <a:tcPr marL="30700" marR="307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15.00.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Актовый зал</a:t>
                      </a:r>
                    </a:p>
                  </a:txBody>
                  <a:tcPr marL="30700" marR="307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Шестакова И.В.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Харченко Е.С.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Times New Roman"/>
                        </a:rPr>
                        <a:t>Базанова</a:t>
                      </a: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 Е.М.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Times New Roman"/>
                        </a:rPr>
                        <a:t>Жипа</a:t>
                      </a: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 Филиппова Ю.Д.</a:t>
                      </a:r>
                    </a:p>
                  </a:txBody>
                  <a:tcPr marL="30700" marR="307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439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latin typeface="Times New Roman"/>
                          <a:ea typeface="Times New Roman"/>
                        </a:rPr>
                        <a:t>Четверг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latin typeface="Times New Roman"/>
                          <a:ea typeface="Times New Roman"/>
                        </a:rPr>
                        <a:t>20 декабря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0700" marR="307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Психолого-педагогическая практика 11 класса в ДОУ № 2586, подготовка творческих новогодних работ совместно с детьми дошкольниками.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Классный час: «Что такое профессия?» - 6 «А»</a:t>
                      </a:r>
                    </a:p>
                  </a:txBody>
                  <a:tcPr marL="30700" marR="307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С 15 до 17 часов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408 каб.</a:t>
                      </a:r>
                    </a:p>
                  </a:txBody>
                  <a:tcPr marL="30700" marR="307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Харченко Е.С.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Шестакова И.В.</a:t>
                      </a:r>
                    </a:p>
                  </a:txBody>
                  <a:tcPr marL="30700" marR="307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329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latin typeface="Times New Roman"/>
                          <a:ea typeface="Times New Roman"/>
                        </a:rPr>
                        <a:t>Пятница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latin typeface="Times New Roman"/>
                          <a:ea typeface="Times New Roman"/>
                        </a:rPr>
                        <a:t>21 декабря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0700" marR="307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Конкурс – Викторина «В гостях у Тюбика» 5 «А»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Мастер – класс по квиллингу «Новогодняя открытка» - 5 – 8 классы</a:t>
                      </a:r>
                    </a:p>
                  </a:txBody>
                  <a:tcPr marL="30700" marR="307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418 каб.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408 каб.</a:t>
                      </a:r>
                    </a:p>
                  </a:txBody>
                  <a:tcPr marL="30700" marR="307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Times New Roman"/>
                        </a:rPr>
                        <a:t>Базанова</a:t>
                      </a: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 Е.М.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Шестакова И.В.</a:t>
                      </a:r>
                    </a:p>
                  </a:txBody>
                  <a:tcPr marL="30700" marR="307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439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latin typeface="Times New Roman"/>
                          <a:ea typeface="Times New Roman"/>
                        </a:rPr>
                        <a:t>Понедельник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latin typeface="Times New Roman"/>
                          <a:ea typeface="Times New Roman"/>
                        </a:rPr>
                        <a:t>24 декабря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0700" marR="307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1. Подведение итогов предметной недели.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2. Оформление отчета о проведении предметной недели.</a:t>
                      </a:r>
                    </a:p>
                  </a:txBody>
                  <a:tcPr marL="30700" marR="307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Кабинет 408</a:t>
                      </a:r>
                    </a:p>
                  </a:txBody>
                  <a:tcPr marL="30700" marR="307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Заседание МО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Председатель МО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Шестакова И.В.</a:t>
                      </a:r>
                    </a:p>
                  </a:txBody>
                  <a:tcPr marL="30700" marR="307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11142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ПЛАН ПРОВЕДЕНИЯ ПРЕДМЕТНОЙ НЕДЕЛИ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571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МО технологии, ИЗО, информатики и профориентации в ГБОУ СОШ № 1970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571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с 13 декабря по 24 декабря 2012 года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71480"/>
            <a:ext cx="859777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Подготовка к предметной неделе</a:t>
            </a:r>
          </a:p>
          <a:p>
            <a:endParaRPr lang="ru-RU" dirty="0"/>
          </a:p>
        </p:txBody>
      </p:sp>
      <p:pic>
        <p:nvPicPr>
          <p:cNvPr id="21506" name="Picture 2" descr="C:\Users\User\Desktop\Неделя технологии 2013\PC0100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7752" y="1071510"/>
            <a:ext cx="3932231" cy="2949666"/>
          </a:xfrm>
          <a:prstGeom prst="rect">
            <a:avLst/>
          </a:prstGeom>
          <a:noFill/>
        </p:spPr>
      </p:pic>
      <p:pic>
        <p:nvPicPr>
          <p:cNvPr id="21507" name="Picture 3" descr="C:\Users\User\Desktop\Неделя технологии 2013\PC0100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2071678"/>
            <a:ext cx="5072098" cy="3804709"/>
          </a:xfrm>
          <a:prstGeom prst="rect">
            <a:avLst/>
          </a:prstGeom>
          <a:noFill/>
        </p:spPr>
      </p:pic>
      <p:pic>
        <p:nvPicPr>
          <p:cNvPr id="21508" name="Picture 4" descr="C:\Users\Public\Pictures\Sample Pictures\Школьная тематика\images (3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43636" y="4286256"/>
            <a:ext cx="2190750" cy="2085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</a:rPr>
              <a:t>Открытие предметной недели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0482" name="Picture 2" descr="C:\Users\User\Desktop\Неделя технологии 2013\PC0900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1428736"/>
            <a:ext cx="6500858" cy="5000660"/>
          </a:xfrm>
          <a:prstGeom prst="rect">
            <a:avLst/>
          </a:prstGeom>
          <a:noFill/>
        </p:spPr>
      </p:pic>
      <p:pic>
        <p:nvPicPr>
          <p:cNvPr id="7" name="Picture 8" descr="C:\Users\Public\Pictures\Sample Pictures\Школьная тематика\загруженное (1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29520" y="214290"/>
            <a:ext cx="1575178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Практикум по подготовке публичных докладов в программе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 Word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2276475"/>
            <a:ext cx="8002588" cy="2376488"/>
          </a:xfrm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/>
              <a:t>Учащиеся 7 «Г» класса подготовили доклады о своих будущих профессиях в программе </a:t>
            </a:r>
            <a:r>
              <a:rPr lang="en-US" sz="1800" dirty="0" smtClean="0"/>
              <a:t>Microsoft Word</a:t>
            </a:r>
            <a:r>
              <a:rPr lang="ru-RU" sz="1800" dirty="0" smtClean="0"/>
              <a:t>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/>
              <a:t>Ими также были сформулированы аргументы и контраргументы по отношению к выбранной профессии и ученики публично выступили со своими докладами.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/>
              <a:t>Учащиеся 8 «А» класса выступали в качестве слушателей и жюри.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/>
              <a:t>Организаторы мероприятия учителя информационных технологий Харченко Е.С. И </a:t>
            </a:r>
            <a:r>
              <a:rPr lang="ru-RU" sz="1800" dirty="0" err="1" smtClean="0"/>
              <a:t>Жипа</a:t>
            </a:r>
            <a:r>
              <a:rPr lang="ru-RU" sz="1800" dirty="0" smtClean="0"/>
              <a:t> Филиппова Ю.Д.</a:t>
            </a:r>
          </a:p>
        </p:txBody>
      </p:sp>
      <p:pic>
        <p:nvPicPr>
          <p:cNvPr id="3076" name="Рисунок 3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913" y="4603750"/>
            <a:ext cx="1912937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24300" y="4845050"/>
            <a:ext cx="470852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 место занял  Попов Дмитрий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 место заняли Васькин Антон и Шумов Пётр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3 место занял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Дюков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Илья</a:t>
            </a: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3273425" y="5848350"/>
            <a:ext cx="5722938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Поздравляем победителей за интересные, убедительные и аргументированные доклады!!!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Public\Pictures\Sample Pictures\Школьная тематика\images (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1357298"/>
            <a:ext cx="2581275" cy="17716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571480"/>
            <a:ext cx="86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C00000"/>
                </a:solidFill>
              </a:rPr>
              <a:t>«</a:t>
            </a:r>
            <a:r>
              <a:rPr lang="ru-RU" sz="2800" b="1" dirty="0">
                <a:solidFill>
                  <a:srgbClr val="C00000"/>
                </a:solidFill>
              </a:rPr>
              <a:t>Мы молоды, талантливы и образованы</a:t>
            </a:r>
            <a:r>
              <a:rPr lang="ru-RU" sz="2800" b="1" dirty="0" smtClean="0">
                <a:solidFill>
                  <a:srgbClr val="C00000"/>
                </a:solidFill>
              </a:rPr>
              <a:t>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9459" name="Picture 3" descr="C:\Users\User\Desktop\Неделя технологии 2013\PC0200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28926" y="1428736"/>
            <a:ext cx="5763516" cy="393605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5503783"/>
            <a:ext cx="87154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cs typeface="Times New Roman" pitchFamily="18" charset="0"/>
              </a:rPr>
              <a:t>По </a:t>
            </a:r>
            <a:r>
              <a:rPr lang="ru-RU" sz="1600" b="1" dirty="0">
                <a:cs typeface="Times New Roman" pitchFamily="18" charset="0"/>
              </a:rPr>
              <a:t>программе профориентации </a:t>
            </a:r>
            <a:r>
              <a:rPr lang="ru-RU" sz="1600" b="1" dirty="0" smtClean="0">
                <a:cs typeface="Times New Roman" pitchFamily="18" charset="0"/>
              </a:rPr>
              <a:t>в рамках предметной недели прошли </a:t>
            </a:r>
            <a:r>
              <a:rPr lang="ru-RU" sz="1600" b="1" dirty="0">
                <a:latin typeface="+mn-lt"/>
                <a:cs typeface="Times New Roman" pitchFamily="18" charset="0"/>
              </a:rPr>
              <a:t>с</a:t>
            </a:r>
            <a:r>
              <a:rPr lang="ru-RU" sz="1600" b="1" dirty="0" smtClean="0">
                <a:latin typeface="+mn-lt"/>
                <a:cs typeface="Times New Roman" pitchFamily="18" charset="0"/>
              </a:rPr>
              <a:t>еминары учащихся </a:t>
            </a:r>
          </a:p>
          <a:p>
            <a:pPr algn="ctr"/>
            <a:r>
              <a:rPr lang="ru-RU" sz="1600" b="1" dirty="0" smtClean="0">
                <a:latin typeface="+mn-lt"/>
                <a:cs typeface="Times New Roman" pitchFamily="18" charset="0"/>
              </a:rPr>
              <a:t>9  - 10 – 11 классов, которые провели специалисты </a:t>
            </a:r>
          </a:p>
          <a:p>
            <a:pPr algn="ctr"/>
            <a:r>
              <a:rPr lang="ru-RU" sz="1600" b="1" dirty="0" smtClean="0">
                <a:latin typeface="+mn-lt"/>
                <a:ea typeface="Times New Roman"/>
                <a:cs typeface="Times New Roman" pitchFamily="18" charset="0"/>
              </a:rPr>
              <a:t>Университета «Синергия» и </a:t>
            </a:r>
            <a:r>
              <a:rPr lang="ru-RU" sz="1600" b="1" dirty="0" smtClean="0">
                <a:latin typeface="+mn-lt"/>
                <a:cs typeface="Times New Roman" pitchFamily="18" charset="0"/>
              </a:rPr>
              <a:t>ЦСО </a:t>
            </a:r>
            <a:r>
              <a:rPr lang="ru-RU" sz="1600" b="1" dirty="0">
                <a:latin typeface="+mn-lt"/>
                <a:cs typeface="Times New Roman" pitchFamily="18" charset="0"/>
              </a:rPr>
              <a:t>и ПО «</a:t>
            </a:r>
            <a:r>
              <a:rPr lang="ru-RU" sz="1600" b="1" dirty="0" err="1">
                <a:latin typeface="+mn-lt"/>
                <a:cs typeface="Times New Roman" pitchFamily="18" charset="0"/>
              </a:rPr>
              <a:t>Ясенево</a:t>
            </a:r>
            <a:r>
              <a:rPr lang="ru-RU" sz="1600" b="1" dirty="0" smtClean="0">
                <a:latin typeface="+mn-lt"/>
                <a:cs typeface="Times New Roman" pitchFamily="18" charset="0"/>
              </a:rPr>
              <a:t>».  </a:t>
            </a:r>
          </a:p>
          <a:p>
            <a:pPr algn="ctr"/>
            <a:r>
              <a:rPr lang="ru-RU" sz="1600" b="1" dirty="0" smtClean="0">
                <a:latin typeface="+mn-lt"/>
                <a:cs typeface="Times New Roman" pitchFamily="18" charset="0"/>
              </a:rPr>
              <a:t>Организатор мероприятия учитель по профессиональному самоопределению Шестакова И.В.</a:t>
            </a:r>
            <a:endParaRPr lang="ru-RU" sz="1600" b="1" dirty="0" smtClean="0">
              <a:latin typeface="+mn-lt"/>
              <a:ea typeface="Times New Roman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7256bdc3-a-62cb3a1a-s-sites.googlegroups.com/site/8ipforum/home/223.png?attachauth=ANoY7crsomq4V34Z38ciBeJ6fuY4lioFlR78_KBxdIOvZzqOFepgr32Ln5QHUWgsQEVeFEw9rwtOvyPWajEw61ThVcN3EOBVtp_EUwTZsEgrBo4tfc0Mh0GjlDbELf9s6YYflajHsBKVT8bcM0J_NC6yJ7_jPpqahQrC3aI3O38-jDnkEQsFhB2p4_jaC2nWh-Dvhi2pkcTuvXhSx0MiOkekxxei28-WgA%3D%3D&amp;attredirects=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0"/>
            <a:ext cx="8643998" cy="49157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86116" y="4929198"/>
            <a:ext cx="264623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u="sng" dirty="0" smtClean="0"/>
              <a:t>ТЕАТР  МОДЫ</a:t>
            </a:r>
            <a:endParaRPr lang="ru-RU" sz="3200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5572140"/>
            <a:ext cx="75693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 работе форума примет участие команда учащихся 9 – 10 классов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ГБОУ СОШ № 1970 по руководством учителя технологии Шестаковой И.В.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ublic\Pictures\Sample Pictures\Школьная тематика\customLog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768" y="500042"/>
            <a:ext cx="1707090" cy="16430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428604"/>
            <a:ext cx="4504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Театр — это праздник души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2530" name="Picture 2" descr="C:\Users\User\Desktop\Форум 2012\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1000108"/>
            <a:ext cx="2135395" cy="2857520"/>
          </a:xfrm>
          <a:prstGeom prst="rect">
            <a:avLst/>
          </a:prstGeom>
          <a:noFill/>
        </p:spPr>
      </p:pic>
      <p:pic>
        <p:nvPicPr>
          <p:cNvPr id="22531" name="Picture 3" descr="C:\Users\User\Desktop\Форум 2012\IMG_013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14744" y="1142984"/>
            <a:ext cx="3155653" cy="2357454"/>
          </a:xfrm>
          <a:prstGeom prst="rect">
            <a:avLst/>
          </a:prstGeom>
          <a:noFill/>
        </p:spPr>
      </p:pic>
      <p:pic>
        <p:nvPicPr>
          <p:cNvPr id="22532" name="Picture 4" descr="C:\Users\User\Desktop\Форум 2012\IMG_016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29058" y="3786190"/>
            <a:ext cx="4857784" cy="2857520"/>
          </a:xfrm>
          <a:prstGeom prst="rect">
            <a:avLst/>
          </a:prstGeom>
          <a:noFill/>
        </p:spPr>
      </p:pic>
      <p:pic>
        <p:nvPicPr>
          <p:cNvPr id="22533" name="Picture 5" descr="C:\Users\User\Desktop\Форум 2012\IMG_014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7158" y="4071942"/>
            <a:ext cx="3143272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1" y="357166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Дебаты </a:t>
            </a:r>
            <a:r>
              <a:rPr lang="ru-RU" sz="2800" b="1" dirty="0" smtClean="0">
                <a:solidFill>
                  <a:srgbClr val="C00000"/>
                </a:solidFill>
              </a:rPr>
              <a:t>учащихся 10 класса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282" y="5996226"/>
            <a:ext cx="864399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«Имеет ли право ученик самостоятельно выбирать предметы изучения в старшей школе»</a:t>
            </a:r>
          </a:p>
          <a:p>
            <a:pPr algn="ctr"/>
            <a:r>
              <a:rPr lang="ru-RU" sz="1600" b="1" dirty="0" smtClean="0"/>
              <a:t>Организатор мероприятия учитель информатики </a:t>
            </a:r>
            <a:r>
              <a:rPr lang="ru-RU" sz="1600" b="1" dirty="0" err="1" smtClean="0"/>
              <a:t>Жипа</a:t>
            </a:r>
            <a:r>
              <a:rPr lang="ru-RU" sz="1600" b="1" dirty="0" smtClean="0"/>
              <a:t> </a:t>
            </a:r>
            <a:r>
              <a:rPr lang="ru-RU" sz="1600" b="1" dirty="0"/>
              <a:t>Филиппова Ю.Д.</a:t>
            </a:r>
          </a:p>
          <a:p>
            <a:pPr algn="ctr"/>
            <a:endParaRPr lang="ru-RU" sz="1600" dirty="0" smtClean="0"/>
          </a:p>
          <a:p>
            <a:pPr algn="ctr"/>
            <a:endParaRPr lang="ru-RU" dirty="0"/>
          </a:p>
        </p:txBody>
      </p:sp>
      <p:pic>
        <p:nvPicPr>
          <p:cNvPr id="23554" name="Picture 2" descr="C:\Users\User\AppData\Local\Temp\Rar$DI28.176\4v6TnMI4kKc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43240" y="1071546"/>
            <a:ext cx="5357850" cy="2647422"/>
          </a:xfrm>
          <a:prstGeom prst="rect">
            <a:avLst/>
          </a:prstGeom>
          <a:noFill/>
        </p:spPr>
      </p:pic>
      <p:pic>
        <p:nvPicPr>
          <p:cNvPr id="23555" name="Picture 3" descr="C:\Users\User\AppData\Local\Temp\Rar$DI14.176\jQWUlFHrYHM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57356" y="3857628"/>
            <a:ext cx="1702274" cy="2000264"/>
          </a:xfrm>
          <a:prstGeom prst="rect">
            <a:avLst/>
          </a:prstGeom>
          <a:noFill/>
        </p:spPr>
      </p:pic>
      <p:pic>
        <p:nvPicPr>
          <p:cNvPr id="23556" name="Picture 4" descr="C:\Users\User\AppData\Local\Temp\Rar$DI79.880\AULS1qo-jaM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14744" y="3857628"/>
            <a:ext cx="1809556" cy="2000264"/>
          </a:xfrm>
          <a:prstGeom prst="rect">
            <a:avLst/>
          </a:prstGeom>
          <a:noFill/>
        </p:spPr>
      </p:pic>
      <p:pic>
        <p:nvPicPr>
          <p:cNvPr id="23557" name="Picture 5" descr="C:\Users\User\AppData\Local\Temp\Rar$DI52.880\GJ5bP3bpNQY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2844" y="3857628"/>
            <a:ext cx="1626923" cy="2000264"/>
          </a:xfrm>
          <a:prstGeom prst="rect">
            <a:avLst/>
          </a:prstGeom>
          <a:noFill/>
        </p:spPr>
      </p:pic>
      <p:pic>
        <p:nvPicPr>
          <p:cNvPr id="23558" name="Picture 6" descr="C:\Users\User\AppData\Local\Temp\Rar$DI44.880\sVNIn-PDQvo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15008" y="3857628"/>
            <a:ext cx="1669832" cy="2000264"/>
          </a:xfrm>
          <a:prstGeom prst="rect">
            <a:avLst/>
          </a:prstGeom>
          <a:noFill/>
        </p:spPr>
      </p:pic>
      <p:pic>
        <p:nvPicPr>
          <p:cNvPr id="23559" name="Picture 7" descr="C:\Users\User\AppData\Local\Temp\Rar$DI58.880\lMxcq5j8z0s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551986" y="3857628"/>
            <a:ext cx="1449170" cy="2000264"/>
          </a:xfrm>
          <a:prstGeom prst="rect">
            <a:avLst/>
          </a:prstGeom>
          <a:noFill/>
        </p:spPr>
      </p:pic>
      <p:pic>
        <p:nvPicPr>
          <p:cNvPr id="23561" name="Picture 9" descr="C:\Users\Public\Pictures\Sample Pictures\Школьная тематика\5220-original.jpe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28596" y="1142984"/>
            <a:ext cx="2286016" cy="2430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тчет по неделе технологии 201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Отчет по неделе технологии 2012</Template>
  <TotalTime>1</TotalTime>
  <Words>802</Words>
  <Application>Microsoft Office PowerPoint</Application>
  <PresentationFormat>Экран (4:3)</PresentationFormat>
  <Paragraphs>155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Отчет по неделе технологии 2012</vt:lpstr>
      <vt:lpstr>Департамент образования ЮЗОУО города Москвы ГБОУ СОШ № 1970 </vt:lpstr>
      <vt:lpstr>Слайд 2</vt:lpstr>
      <vt:lpstr>Слайд 3</vt:lpstr>
      <vt:lpstr>Открытие предметной недели </vt:lpstr>
      <vt:lpstr>Практикум по подготовке публичных докладов в программе Microsoft Word</vt:lpstr>
      <vt:lpstr>Слайд 6</vt:lpstr>
      <vt:lpstr>Слайд 7</vt:lpstr>
      <vt:lpstr>Слайд 8</vt:lpstr>
      <vt:lpstr>Слайд 9</vt:lpstr>
      <vt:lpstr>«Наш первый программируемый робот»</vt:lpstr>
      <vt:lpstr>Психолого-педагогическая практика учащихся 11 «А» класса   в детском саду № 2586</vt:lpstr>
      <vt:lpstr>Выставка «РАДУГА ТВОРЧЕСТВА»</vt:lpstr>
      <vt:lpstr>Юбилей музея ДПИ</vt:lpstr>
      <vt:lpstr>«Новогодняя открытка»</vt:lpstr>
      <vt:lpstr>Мастер-класс рисунка в технике "граттаж" </vt:lpstr>
      <vt:lpstr>Слайд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ЮЗОУО города Москвы ГБОУ СОШ № 1970</dc:title>
  <dc:creator>User</dc:creator>
  <cp:lastModifiedBy>User</cp:lastModifiedBy>
  <cp:revision>1</cp:revision>
  <dcterms:created xsi:type="dcterms:W3CDTF">2013-01-27T18:59:25Z</dcterms:created>
  <dcterms:modified xsi:type="dcterms:W3CDTF">2013-01-27T19:01:57Z</dcterms:modified>
</cp:coreProperties>
</file>