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66" r:id="rId5"/>
    <p:sldId id="260" r:id="rId6"/>
    <p:sldId id="261" r:id="rId7"/>
    <p:sldId id="262" r:id="rId8"/>
    <p:sldId id="267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094-38FA-4768-8289-DEF491B2A381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2131-7A31-4932-A814-546291547B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094-38FA-4768-8289-DEF491B2A381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2131-7A31-4932-A814-546291547B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094-38FA-4768-8289-DEF491B2A381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2131-7A31-4932-A814-546291547BE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094-38FA-4768-8289-DEF491B2A381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2131-7A31-4932-A814-546291547BE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094-38FA-4768-8289-DEF491B2A381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2131-7A31-4932-A814-546291547B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094-38FA-4768-8289-DEF491B2A381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2131-7A31-4932-A814-546291547BE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094-38FA-4768-8289-DEF491B2A381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2131-7A31-4932-A814-546291547B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094-38FA-4768-8289-DEF491B2A381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2131-7A31-4932-A814-546291547B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094-38FA-4768-8289-DEF491B2A381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2131-7A31-4932-A814-546291547B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094-38FA-4768-8289-DEF491B2A381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2131-7A31-4932-A814-546291547BE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F094-38FA-4768-8289-DEF491B2A381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2131-7A31-4932-A814-546291547BE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A99F094-38FA-4768-8289-DEF491B2A381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8412131-7A31-4932-A814-546291547BE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4%D0%BE%D0%BB%D0%B3_(%D1%84%D0%B8%D0%BB%D0%BE%D1%81%D0%BE%D1%84%D0%B8%D1%8F)" TargetMode="External"/><Relationship Id="rId2" Type="http://schemas.openxmlformats.org/officeDocument/2006/relationships/hyperlink" Target="https://ru.wikipedia.org/wiki/%D0%92%D0%B5%D1%80%D0%BD%D0%BE%D1%81%D1%82%D1%8C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286EA0"/>
                </a:solidFill>
                <a:latin typeface="Verdana"/>
                <a:ea typeface="Calibri"/>
                <a:cs typeface="Times New Roman"/>
              </a:rPr>
              <a:t> </a:t>
            </a:r>
            <a:r>
              <a:rPr lang="ru-RU" sz="6000" b="1" dirty="0">
                <a:solidFill>
                  <a:srgbClr val="286EA0"/>
                </a:solidFill>
                <a:latin typeface="Verdana"/>
                <a:ea typeface="Calibri"/>
                <a:cs typeface="Times New Roman"/>
              </a:rPr>
              <a:t>Трудно оказаться в роли преданного, ещё труднее — в роли предателя. 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52728"/>
          </a:xfrm>
        </p:spPr>
        <p:txBody>
          <a:bodyPr>
            <a:noAutofit/>
          </a:bodyPr>
          <a:lstStyle/>
          <a:p>
            <a:pPr marL="274320" lvl="0" indent="-274320">
              <a:lnSpc>
                <a:spcPct val="115000"/>
              </a:lnSpc>
              <a:spcBef>
                <a:spcPct val="20000"/>
              </a:spcBef>
            </a:pPr>
            <a:r>
              <a:rPr lang="ru-RU" sz="7200" dirty="0" smtClean="0">
                <a:solidFill>
                  <a:srgbClr val="073E87"/>
                </a:solidFill>
                <a:latin typeface="Calibri"/>
                <a:ea typeface="Calibri"/>
                <a:cs typeface="Times New Roman"/>
              </a:rPr>
              <a:t>Эпиграф</a:t>
            </a:r>
            <a:r>
              <a:rPr lang="ru-RU" sz="7200" dirty="0">
                <a:solidFill>
                  <a:srgbClr val="073E87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7200" dirty="0">
                <a:solidFill>
                  <a:srgbClr val="073E87"/>
                </a:solidFill>
                <a:latin typeface="Calibri"/>
                <a:ea typeface="Calibri"/>
                <a:cs typeface="Times New Roman"/>
              </a:rPr>
            </a:b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38768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63560"/>
            <a:ext cx="7850872" cy="3773752"/>
          </a:xfrm>
        </p:spPr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- Можно ли простить предательство?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>Тема урока</a:t>
            </a:r>
            <a:endParaRPr lang="ru-RU" sz="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45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ru-RU" sz="4400" b="1" dirty="0">
                <a:latin typeface="Georgia"/>
                <a:ea typeface="Calibri"/>
                <a:cs typeface="Times New Roman"/>
              </a:rPr>
              <a:t>- Как же так получилось, что такой удивительный, чуткий мальчик совершил</a:t>
            </a:r>
            <a:r>
              <a:rPr lang="ru-RU" sz="4400" b="1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предательство</a:t>
            </a:r>
            <a:r>
              <a:rPr lang="ru-RU" sz="4400" b="1" dirty="0">
                <a:latin typeface="Georgia"/>
                <a:ea typeface="Calibri"/>
                <a:cs typeface="Times New Roman"/>
              </a:rPr>
              <a:t>?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Проблемный вопрос урока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654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268760"/>
            <a:ext cx="8784976" cy="547260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solidFill>
                  <a:srgbClr val="333333"/>
                </a:solidFill>
                <a:latin typeface="Georgia"/>
                <a:ea typeface="Calibri"/>
                <a:cs typeface="Times New Roman"/>
              </a:rPr>
              <a:t>1</a:t>
            </a:r>
            <a:r>
              <a:rPr lang="ru-RU" sz="3600" dirty="0">
                <a:solidFill>
                  <a:srgbClr val="333333"/>
                </a:solidFill>
                <a:latin typeface="Georgia"/>
                <a:ea typeface="Calibri"/>
                <a:cs typeface="Times New Roman"/>
              </a:rPr>
              <a:t>. Знание  содержания текста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Georgia"/>
                <a:ea typeface="Calibri"/>
                <a:cs typeface="Times New Roman"/>
              </a:rPr>
              <a:t>2. Умение привести </a:t>
            </a:r>
            <a:r>
              <a:rPr lang="ru-RU" sz="3600" dirty="0" smtClean="0">
                <a:solidFill>
                  <a:srgbClr val="000000"/>
                </a:solidFill>
                <a:latin typeface="Georgia"/>
                <a:ea typeface="Calibri"/>
                <a:cs typeface="Times New Roman"/>
              </a:rPr>
              <a:t>примеры </a:t>
            </a:r>
            <a:r>
              <a:rPr lang="ru-RU" sz="3600" dirty="0">
                <a:solidFill>
                  <a:srgbClr val="000000"/>
                </a:solidFill>
                <a:latin typeface="Georgia"/>
                <a:ea typeface="Calibri"/>
                <a:cs typeface="Times New Roman"/>
              </a:rPr>
              <a:t>из текста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Georgia"/>
                <a:ea typeface="Calibri"/>
                <a:cs typeface="Times New Roman"/>
              </a:rPr>
              <a:t>3.Связанное доказательство по типу рассуждения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solidFill>
                  <a:srgbClr val="000000"/>
                </a:solidFill>
                <a:latin typeface="Georgia"/>
                <a:ea typeface="Calibri"/>
                <a:cs typeface="Times New Roman"/>
              </a:rPr>
              <a:t>4. Правильность речи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74320" lvl="0" indent="-274320">
              <a:lnSpc>
                <a:spcPct val="115000"/>
              </a:lnSpc>
              <a:spcBef>
                <a:spcPct val="20000"/>
              </a:spcBef>
            </a:pPr>
            <a:r>
              <a:rPr lang="ru-RU" sz="2800" b="1" dirty="0">
                <a:solidFill>
                  <a:srgbClr val="333333"/>
                </a:solidFill>
                <a:latin typeface="Georgia"/>
                <a:ea typeface="Calibri"/>
                <a:cs typeface="Times New Roman"/>
              </a:rPr>
              <a:t>Критерии самооценки работы на уроке</a:t>
            </a:r>
            <a:endParaRPr lang="ru-RU" sz="2800" dirty="0">
              <a:solidFill>
                <a:srgbClr val="073E87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0544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640960" cy="5256584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2800" dirty="0" smtClean="0">
                <a:solidFill>
                  <a:srgbClr val="2B2B2B"/>
                </a:solidFill>
                <a:latin typeface="Times New Roman"/>
                <a:ea typeface="Times New Roman"/>
                <a:cs typeface="Times New Roman"/>
              </a:rPr>
              <a:t>1 строка – одно существительное, выражающее главную тему </a:t>
            </a:r>
            <a:r>
              <a:rPr lang="ru-RU" sz="2800" dirty="0" err="1" smtClean="0">
                <a:solidFill>
                  <a:srgbClr val="2B2B2B"/>
                </a:solidFill>
                <a:latin typeface="Times New Roman"/>
                <a:ea typeface="Times New Roman"/>
                <a:cs typeface="Times New Roman"/>
              </a:rPr>
              <a:t>cинквейна</a:t>
            </a:r>
            <a:r>
              <a:rPr lang="ru-RU" sz="2800" dirty="0" smtClean="0">
                <a:solidFill>
                  <a:srgbClr val="2B2B2B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 smtClean="0">
                <a:latin typeface="Calibri"/>
                <a:ea typeface="Calibri"/>
                <a:cs typeface="Times New Roman"/>
              </a:rPr>
            </a:br>
            <a:r>
              <a:rPr lang="ru-RU" sz="2800" dirty="0" smtClean="0">
                <a:solidFill>
                  <a:srgbClr val="2B2B2B"/>
                </a:solidFill>
                <a:latin typeface="Times New Roman"/>
                <a:ea typeface="Times New Roman"/>
                <a:cs typeface="Times New Roman"/>
              </a:rPr>
              <a:t>2 строка – два прилагательных, выражающих главную мысль.</a:t>
            </a:r>
            <a:r>
              <a:rPr lang="ru-RU" sz="2800" dirty="0" smtClean="0">
                <a:solidFill>
                  <a:srgbClr val="2B2B2B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800" dirty="0" smtClean="0">
                <a:solidFill>
                  <a:srgbClr val="2B2B2B"/>
                </a:solidFill>
                <a:latin typeface="Calibri"/>
                <a:ea typeface="Calibri"/>
                <a:cs typeface="Times New Roman"/>
              </a:rPr>
            </a:br>
            <a:r>
              <a:rPr lang="ru-RU" sz="2800" dirty="0" smtClean="0">
                <a:solidFill>
                  <a:srgbClr val="2B2B2B"/>
                </a:solidFill>
                <a:latin typeface="Times New Roman"/>
                <a:ea typeface="Times New Roman"/>
                <a:cs typeface="Times New Roman"/>
              </a:rPr>
              <a:t>3 строка – три глагола, описывающие действия в рамках темы.</a:t>
            </a:r>
            <a:r>
              <a:rPr lang="ru-RU" sz="2800" dirty="0" smtClean="0">
                <a:solidFill>
                  <a:srgbClr val="2B2B2B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800" dirty="0" smtClean="0">
                <a:solidFill>
                  <a:srgbClr val="2B2B2B"/>
                </a:solidFill>
                <a:latin typeface="Calibri"/>
                <a:ea typeface="Calibri"/>
                <a:cs typeface="Times New Roman"/>
              </a:rPr>
            </a:br>
            <a:r>
              <a:rPr lang="ru-RU" sz="2800" dirty="0" smtClean="0">
                <a:solidFill>
                  <a:srgbClr val="2B2B2B"/>
                </a:solidFill>
                <a:latin typeface="Times New Roman"/>
                <a:ea typeface="Times New Roman"/>
                <a:cs typeface="Times New Roman"/>
              </a:rPr>
              <a:t>4 </a:t>
            </a:r>
            <a:r>
              <a:rPr lang="ru-RU" sz="2800" dirty="0">
                <a:solidFill>
                  <a:srgbClr val="2B2B2B"/>
                </a:solidFill>
                <a:latin typeface="Times New Roman"/>
                <a:ea typeface="Times New Roman"/>
                <a:cs typeface="Times New Roman"/>
              </a:rPr>
              <a:t>строка – фраза, несущая определенный смысл.</a:t>
            </a:r>
            <a:r>
              <a:rPr lang="ru-RU" sz="2800" dirty="0">
                <a:solidFill>
                  <a:srgbClr val="2B2B2B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rgbClr val="2B2B2B"/>
                </a:solidFill>
                <a:latin typeface="Calibri"/>
                <a:ea typeface="Calibri"/>
                <a:cs typeface="Times New Roman"/>
              </a:rPr>
            </a:br>
            <a:r>
              <a:rPr lang="ru-RU" sz="2800" dirty="0">
                <a:solidFill>
                  <a:srgbClr val="2B2B2B"/>
                </a:solidFill>
                <a:latin typeface="Times New Roman"/>
                <a:ea typeface="Times New Roman"/>
                <a:cs typeface="Times New Roman"/>
              </a:rPr>
              <a:t>5 строка – заключение в форме существительного (ассоциация с первым словом).</a:t>
            </a:r>
            <a:r>
              <a:rPr lang="ru-RU" sz="2800" dirty="0">
                <a:solidFill>
                  <a:srgbClr val="2B2B2B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rgbClr val="2B2B2B"/>
                </a:solidFill>
                <a:latin typeface="Calibri"/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47664" y="476672"/>
            <a:ext cx="6309443" cy="892465"/>
          </a:xfrm>
        </p:spPr>
        <p:txBody>
          <a:bodyPr/>
          <a:lstStyle/>
          <a:p>
            <a:r>
              <a:rPr lang="ru-RU" sz="4000" b="1" dirty="0" err="1">
                <a:latin typeface="Times New Roman"/>
                <a:ea typeface="Calibri"/>
                <a:cs typeface="Times New Roman"/>
              </a:rPr>
              <a:t>Синквейн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47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980728"/>
            <a:ext cx="8928992" cy="5688632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4000" dirty="0" smtClean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1</a:t>
            </a:r>
            <a:r>
              <a:rPr lang="ru-RU" sz="40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) Спасение </a:t>
            </a:r>
            <a:r>
              <a:rPr lang="ru-RU" sz="4000" dirty="0" smtClean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Чернушки</a:t>
            </a:r>
            <a:r>
              <a:rPr lang="ru-RU" sz="4000" dirty="0"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latin typeface="Calibri"/>
                <a:ea typeface="Calibri"/>
                <a:cs typeface="Times New Roman"/>
              </a:rPr>
            </a:br>
            <a:r>
              <a:rPr lang="ru-RU" sz="4000" dirty="0" smtClean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2</a:t>
            </a:r>
            <a:r>
              <a:rPr lang="ru-RU" sz="40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) Путешествие в подземное </a:t>
            </a:r>
            <a:r>
              <a:rPr lang="ru-RU" sz="4000" dirty="0" smtClean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царство</a:t>
            </a:r>
            <a:r>
              <a:rPr lang="ru-RU" sz="4000" dirty="0"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latin typeface="Calibri"/>
                <a:ea typeface="Calibri"/>
                <a:cs typeface="Times New Roman"/>
              </a:rPr>
            </a:br>
            <a:r>
              <a:rPr lang="ru-RU" sz="40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3</a:t>
            </a:r>
            <a:r>
              <a:rPr lang="ru-RU" sz="4000" dirty="0" smtClean="0">
                <a:latin typeface="Calibri"/>
                <a:ea typeface="Calibri"/>
                <a:cs typeface="Times New Roman"/>
              </a:rPr>
              <a:t>.</a:t>
            </a:r>
            <a:r>
              <a:rPr lang="ru-RU" sz="4000" dirty="0" smtClean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) </a:t>
            </a:r>
            <a:r>
              <a:rPr lang="ru-RU" sz="40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Алёша и подземные </a:t>
            </a:r>
            <a:r>
              <a:rPr lang="ru-RU" sz="4000" dirty="0" smtClean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жители</a:t>
            </a:r>
            <a:r>
              <a:rPr lang="ru-RU" sz="4000" dirty="0"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latin typeface="Calibri"/>
                <a:ea typeface="Calibri"/>
                <a:cs typeface="Times New Roman"/>
              </a:rPr>
            </a:br>
            <a:r>
              <a:rPr lang="ru-RU" sz="40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4</a:t>
            </a:r>
            <a:r>
              <a:rPr lang="ru-RU" sz="40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)</a:t>
            </a:r>
            <a:r>
              <a:rPr lang="ru-RU" sz="4000" b="1" dirty="0" smtClean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ru-RU" sz="40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Жизнь Алёши после подарка </a:t>
            </a:r>
            <a:r>
              <a:rPr lang="ru-RU" sz="4000" dirty="0" smtClean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короля.</a:t>
            </a:r>
            <a:r>
              <a:rPr lang="ru-RU" sz="4000" dirty="0" smtClean="0">
                <a:latin typeface="Calibri"/>
                <a:ea typeface="Times New Roman"/>
                <a:cs typeface="Times New Roman"/>
              </a:rPr>
              <a:t/>
            </a:r>
            <a:br>
              <a:rPr lang="ru-RU" sz="4000" dirty="0" smtClean="0">
                <a:latin typeface="Calibri"/>
                <a:ea typeface="Times New Roman"/>
                <a:cs typeface="Times New Roman"/>
              </a:rPr>
            </a:br>
            <a:r>
              <a:rPr lang="ru-RU" sz="4000" dirty="0" smtClean="0">
                <a:latin typeface="Calibri"/>
                <a:ea typeface="Times New Roman"/>
                <a:cs typeface="Times New Roman"/>
              </a:rPr>
              <a:t>р</a:t>
            </a:r>
            <a:r>
              <a:rPr lang="ru-RU" sz="4000" dirty="0" smtClean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5</a:t>
            </a:r>
            <a:r>
              <a:rPr lang="ru-RU" sz="40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) </a:t>
            </a:r>
            <a:r>
              <a:rPr lang="ru-RU" sz="4000" dirty="0" smtClean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Предательство</a:t>
            </a:r>
            <a:r>
              <a:rPr lang="ru-RU" sz="4000" dirty="0"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latin typeface="Calibri"/>
                <a:ea typeface="Calibri"/>
                <a:cs typeface="Times New Roman"/>
              </a:rPr>
            </a:b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1"/>
            <a:ext cx="6417734" cy="105273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План</a:t>
            </a:r>
            <a:endParaRPr lang="ru-RU" sz="5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54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908720"/>
            <a:ext cx="7984397" cy="594928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4400" kern="1600" dirty="0">
                <a:latin typeface="Georgia"/>
                <a:ea typeface="Lucida Sans Unicode"/>
                <a:cs typeface="Times New Roman"/>
              </a:rPr>
              <a:t>1) Полнота </a:t>
            </a:r>
            <a:r>
              <a:rPr lang="ru-RU" sz="4400" kern="1600" dirty="0" smtClean="0">
                <a:latin typeface="Georgia"/>
                <a:ea typeface="Lucida Sans Unicode"/>
                <a:cs typeface="Times New Roman"/>
              </a:rPr>
              <a:t>ответа, основанная </a:t>
            </a:r>
            <a:r>
              <a:rPr lang="ru-RU" sz="4400" kern="1600" dirty="0">
                <a:latin typeface="Georgia"/>
                <a:ea typeface="Lucida Sans Unicode"/>
                <a:cs typeface="Times New Roman"/>
              </a:rPr>
              <a:t>на знании </a:t>
            </a:r>
            <a:r>
              <a:rPr lang="ru-RU" sz="4400" kern="1600" dirty="0" smtClean="0">
                <a:latin typeface="Georgia"/>
                <a:ea typeface="Lucida Sans Unicode"/>
                <a:cs typeface="Times New Roman"/>
              </a:rPr>
              <a:t>текста</a:t>
            </a:r>
            <a:endParaRPr lang="ru-RU" sz="3600" dirty="0" smtClean="0">
              <a:latin typeface="Calibri"/>
              <a:ea typeface="Lucida Sans Unicode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4400" kern="1600" dirty="0" smtClean="0">
                <a:latin typeface="Georgia"/>
                <a:ea typeface="Lucida Sans Unicode"/>
                <a:cs typeface="Times New Roman"/>
              </a:rPr>
              <a:t>2)Связанность </a:t>
            </a:r>
            <a:r>
              <a:rPr lang="ru-RU" sz="4400" kern="1600" dirty="0">
                <a:latin typeface="Georgia"/>
                <a:ea typeface="Lucida Sans Unicode"/>
                <a:cs typeface="Times New Roman"/>
              </a:rPr>
              <a:t>речи</a:t>
            </a:r>
            <a:endParaRPr lang="ru-RU" sz="4400" dirty="0">
              <a:latin typeface="Calibri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4400" kern="1600" dirty="0">
                <a:latin typeface="Georgia"/>
                <a:ea typeface="Lucida Sans Unicode"/>
                <a:cs typeface="Times New Roman"/>
              </a:rPr>
              <a:t>3)Грамотность речи</a:t>
            </a:r>
            <a:endParaRPr lang="ru-RU" sz="4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4400" kern="1600" dirty="0">
                <a:latin typeface="Georgia"/>
                <a:ea typeface="Lucida Sans Unicode"/>
                <a:cs typeface="Times New Roman"/>
              </a:rPr>
              <a:t> </a:t>
            </a:r>
            <a:r>
              <a:rPr lang="ru-RU" sz="4400" kern="1600" dirty="0" smtClean="0">
                <a:latin typeface="Georgia"/>
                <a:ea typeface="Lucida Sans Unicode"/>
                <a:cs typeface="Times New Roman"/>
              </a:rPr>
              <a:t>4)Общая </a:t>
            </a:r>
            <a:r>
              <a:rPr lang="ru-RU" sz="4400" kern="1600" dirty="0">
                <a:latin typeface="Georgia"/>
                <a:ea typeface="Lucida Sans Unicode"/>
                <a:cs typeface="Times New Roman"/>
              </a:rPr>
              <a:t>занятость</a:t>
            </a:r>
            <a:endParaRPr lang="ru-RU" sz="4400" dirty="0">
              <a:latin typeface="Calibri"/>
              <a:ea typeface="Calibri"/>
              <a:cs typeface="Times New Roman"/>
            </a:endParaRPr>
          </a:p>
          <a:p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ru-RU" dirty="0" smtClean="0"/>
              <a:t>Критерии оценивания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36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8134"/>
            <a:ext cx="8568952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Georgia"/>
                <a:ea typeface="Calibri"/>
                <a:cs typeface="Arial"/>
              </a:rPr>
              <a:t>Предательство</a:t>
            </a:r>
            <a:r>
              <a:rPr lang="ru-RU" sz="5400" dirty="0">
                <a:solidFill>
                  <a:srgbClr val="FF0000"/>
                </a:solidFill>
                <a:latin typeface="Georgia"/>
                <a:ea typeface="Calibri"/>
                <a:cs typeface="Arial"/>
              </a:rPr>
              <a:t> </a:t>
            </a:r>
            <a:r>
              <a:rPr lang="ru-RU" sz="5400" dirty="0">
                <a:solidFill>
                  <a:srgbClr val="252525"/>
                </a:solidFill>
                <a:latin typeface="Georgia"/>
                <a:ea typeface="Calibri"/>
                <a:cs typeface="Arial"/>
              </a:rPr>
              <a:t>— нарушение </a:t>
            </a:r>
            <a:r>
              <a:rPr lang="ru-RU" sz="5400" dirty="0">
                <a:solidFill>
                  <a:srgbClr val="0B0080"/>
                </a:solidFill>
                <a:latin typeface="Georgia"/>
                <a:ea typeface="Calibri"/>
                <a:cs typeface="Arial"/>
                <a:hlinkClick r:id="rId2" tooltip="Верность"/>
              </a:rPr>
              <a:t>верности</a:t>
            </a:r>
            <a:r>
              <a:rPr lang="ru-RU" sz="5400" dirty="0">
                <a:solidFill>
                  <a:srgbClr val="252525"/>
                </a:solidFill>
                <a:latin typeface="Georgia"/>
                <a:ea typeface="Calibri"/>
                <a:cs typeface="Arial"/>
              </a:rPr>
              <a:t> </a:t>
            </a:r>
            <a:endParaRPr lang="ru-RU" sz="5400" dirty="0" smtClean="0">
              <a:solidFill>
                <a:srgbClr val="252525"/>
              </a:solidFill>
              <a:latin typeface="Georgia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 smtClean="0">
                <a:solidFill>
                  <a:srgbClr val="252525"/>
                </a:solidFill>
                <a:latin typeface="Georgia"/>
                <a:ea typeface="Calibri"/>
                <a:cs typeface="Arial"/>
              </a:rPr>
              <a:t>кому-либо </a:t>
            </a:r>
            <a:r>
              <a:rPr lang="ru-RU" sz="5400" dirty="0">
                <a:solidFill>
                  <a:srgbClr val="252525"/>
                </a:solidFill>
                <a:latin typeface="Georgia"/>
                <a:ea typeface="Calibri"/>
                <a:cs typeface="Arial"/>
              </a:rPr>
              <a:t>или неисполнение </a:t>
            </a:r>
            <a:r>
              <a:rPr lang="ru-RU" sz="5400" dirty="0">
                <a:solidFill>
                  <a:srgbClr val="0B0080"/>
                </a:solidFill>
                <a:latin typeface="Georgia"/>
                <a:ea typeface="Calibri"/>
                <a:cs typeface="Arial"/>
                <a:hlinkClick r:id="rId3" tooltip="Долг (философия)"/>
              </a:rPr>
              <a:t>долга</a:t>
            </a:r>
            <a:r>
              <a:rPr lang="ru-RU" sz="5400" dirty="0">
                <a:solidFill>
                  <a:srgbClr val="252525"/>
                </a:solidFill>
                <a:latin typeface="Georgia"/>
                <a:ea typeface="Calibri"/>
                <a:cs typeface="Arial"/>
              </a:rPr>
              <a:t> </a:t>
            </a:r>
            <a:endParaRPr lang="ru-RU" sz="5400" dirty="0" smtClean="0">
              <a:solidFill>
                <a:srgbClr val="252525"/>
              </a:solidFill>
              <a:latin typeface="Georgia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dirty="0" smtClean="0">
                <a:solidFill>
                  <a:srgbClr val="252525"/>
                </a:solidFill>
                <a:latin typeface="Georgia"/>
                <a:ea typeface="Calibri"/>
                <a:cs typeface="Arial"/>
              </a:rPr>
              <a:t>перед </a:t>
            </a:r>
            <a:r>
              <a:rPr lang="ru-RU" sz="5400" dirty="0">
                <a:solidFill>
                  <a:srgbClr val="252525"/>
                </a:solidFill>
                <a:latin typeface="Georgia"/>
                <a:ea typeface="Calibri"/>
                <a:cs typeface="Arial"/>
              </a:rPr>
              <a:t>кем-либо.</a:t>
            </a:r>
            <a:endParaRPr lang="ru-RU" sz="5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8574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628800"/>
            <a:ext cx="8208912" cy="504056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8600" dirty="0" smtClean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Сочинение </a:t>
            </a:r>
            <a:r>
              <a:rPr lang="ru-RU" sz="86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– миниатюра «Хочу ли я получить в подарок конопляное семечко? »</a:t>
            </a:r>
            <a:endParaRPr lang="ru-RU" sz="8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8600" dirty="0">
                <a:latin typeface="Georgia"/>
                <a:ea typeface="Calibri"/>
                <a:cs typeface="Times New Roman"/>
              </a:rPr>
              <a:t> </a:t>
            </a:r>
            <a:endParaRPr lang="ru-RU" sz="8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6200" dirty="0">
                <a:latin typeface="Georgia"/>
                <a:ea typeface="Calibri"/>
                <a:cs typeface="Times New Roman"/>
              </a:rPr>
              <a:t> </a:t>
            </a:r>
            <a:endParaRPr lang="ru-RU" sz="62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74320" lvl="0" indent="-274320">
              <a:lnSpc>
                <a:spcPct val="115000"/>
              </a:lnSpc>
              <a:spcBef>
                <a:spcPct val="20000"/>
              </a:spcBef>
            </a:pPr>
            <a:r>
              <a:rPr lang="ru-RU" sz="5400" b="1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Домашнее задание</a:t>
            </a:r>
            <a:r>
              <a:rPr lang="ru-RU" sz="5400" dirty="0">
                <a:solidFill>
                  <a:srgbClr val="073E87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5400" dirty="0">
                <a:solidFill>
                  <a:srgbClr val="073E87"/>
                </a:solidFill>
                <a:latin typeface="Calibri"/>
                <a:ea typeface="Calibri"/>
                <a:cs typeface="Times New Roman"/>
              </a:rPr>
            </a:b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67708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88</TotalTime>
  <Words>120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Эпиграф </vt:lpstr>
      <vt:lpstr>- Можно ли простить предательство? </vt:lpstr>
      <vt:lpstr>Проблемный вопрос урока</vt:lpstr>
      <vt:lpstr>Критерии самооценки работы на уроке</vt:lpstr>
      <vt:lpstr>1 строка – одно существительное, выражающее главную тему cинквейна. 2 строка – два прилагательных, выражающих главную мысль. 3 строка – три глагола, описывающие действия в рамках темы. 4 строка – фраза, несущая определенный смысл. 5 строка – заключение в форме существительного (ассоциация с первым словом). </vt:lpstr>
      <vt:lpstr>1) Спасение Чернушки 2) Путешествие в подземное царство 3.) Алёша и подземные жители 4) Жизнь Алёши после подарка короля. р5) Предательство </vt:lpstr>
      <vt:lpstr>Критерии оценивания</vt:lpstr>
      <vt:lpstr>Презентация PowerPoint</vt:lpstr>
      <vt:lpstr>Домашнее задание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</cp:revision>
  <dcterms:created xsi:type="dcterms:W3CDTF">2014-11-04T16:21:56Z</dcterms:created>
  <dcterms:modified xsi:type="dcterms:W3CDTF">2014-11-05T17:57:16Z</dcterms:modified>
</cp:coreProperties>
</file>