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3" r:id="rId2"/>
    <p:sldId id="258" r:id="rId3"/>
    <p:sldId id="274" r:id="rId4"/>
    <p:sldId id="259" r:id="rId5"/>
    <p:sldId id="261" r:id="rId6"/>
    <p:sldId id="275" r:id="rId7"/>
    <p:sldId id="260" r:id="rId8"/>
    <p:sldId id="276" r:id="rId9"/>
    <p:sldId id="262" r:id="rId10"/>
    <p:sldId id="263" r:id="rId11"/>
    <p:sldId id="269" r:id="rId12"/>
    <p:sldId id="270" r:id="rId13"/>
    <p:sldId id="271" r:id="rId14"/>
    <p:sldId id="272" r:id="rId15"/>
    <p:sldId id="26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49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2294D6-2DC1-4B6E-AADD-76D4D06952F6}" type="datetimeFigureOut">
              <a:rPr lang="ru-RU"/>
              <a:pPr>
                <a:defRPr/>
              </a:pPr>
              <a:t>24.11.2014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C59080-4C54-459F-B747-C728E7B68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71E127-3DDC-4D8C-B1C7-3C7FB01C8CE5}" type="slidenum">
              <a:rPr lang="ru-RU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Aft>
                <a:spcPts val="0"/>
              </a:spcAft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auto">
              <a:spcAft>
                <a:spcPts val="0"/>
              </a:spcAft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Aft>
                <a:spcPts val="0"/>
              </a:spcAft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fld id="{61A2B9C5-AD0A-48DE-ACC3-F477F6E8A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7CD05A8-6CBE-491E-A9B6-78BF30A13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ED7F113-3EE2-45BB-9928-0B476BC64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B57B741-E679-401F-A40D-FF4913B07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78073ACA-2D4F-4CF8-81F8-7989BCBEF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71600" y="1981200"/>
            <a:ext cx="373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7338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371600" y="4114800"/>
            <a:ext cx="762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5521DE6-FBC1-48A6-A533-3A21A0121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6951902-F745-4BAF-A887-9E84B4501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671E319A-2111-4B21-BEE3-3ECE05BA1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92F0CAB9-6E15-443B-9434-71FBE532D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20C04430-F4DA-4F38-A457-B19CF4CA4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779B8B4-3215-4084-B89E-20C3F17E3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889CEF78-BF5D-4100-BFA8-AE0BC0E6F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F52FD8A-A07D-4316-BC50-3346C8368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A7B9F46F-B515-4E1E-B848-4E1486381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907E01-264C-4E7E-8A2A-A6B1CD0A0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0" name="Picture 10" descr="strtegic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ransition spd="slow" advClick="0" advTm="20000"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hyperlink" Target="http://kino-teatr.ru/kino/movie/sov/v/1065/foto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76600" y="692150"/>
            <a:ext cx="5715000" cy="540385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«</a:t>
            </a:r>
            <a:r>
              <a:rPr lang="ru-RU" sz="3600" i="1" smtClean="0"/>
              <a:t>Чтобы жить честно, надо рваться, путаться, ошибаться, начинать и бросать, и опять начинать и опять бросать, и вечно бороться и лишаться, а спокойствие – душевная подлость»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 i="1" smtClean="0"/>
              <a:t>Л.Н. Толстой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533400"/>
            <a:ext cx="7543800" cy="879475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3. Проблемы романа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Причины военных неудач 1805 – 1806 годов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351338"/>
            <a:ext cx="4392613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213100"/>
            <a:ext cx="3744913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620713"/>
            <a:ext cx="7620000" cy="5475287"/>
          </a:xfrm>
        </p:spPr>
        <p:txBody>
          <a:bodyPr/>
          <a:lstStyle/>
          <a:p>
            <a:r>
              <a:rPr lang="ru-RU" smtClean="0"/>
              <a:t>Роль отдельных личностей в военных событиях и в истории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                                   (Кутузов,  Наполеон )</a:t>
            </a:r>
          </a:p>
        </p:txBody>
      </p:sp>
      <p:pic>
        <p:nvPicPr>
          <p:cNvPr id="23558" name="Picture 6" descr="C:\Users\User\Desktop\Иллюстрации к роману Война и мир. 10 кл\Кутузов под Красны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500438"/>
            <a:ext cx="424815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C:\Users\User\Desktop\Иллюстрации к роману Война и мир. 10 кл\Наполеон в императорской мантии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060575"/>
            <a:ext cx="259397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476250"/>
            <a:ext cx="7620000" cy="5619750"/>
          </a:xfrm>
        </p:spPr>
        <p:txBody>
          <a:bodyPr/>
          <a:lstStyle/>
          <a:p>
            <a:r>
              <a:rPr lang="ru-RU" smtClean="0"/>
              <a:t> Проблема истинного и ложного патриотизма</a:t>
            </a:r>
          </a:p>
        </p:txBody>
      </p:sp>
      <p:pic>
        <p:nvPicPr>
          <p:cNvPr id="24579" name="Picture 3" descr="C:\Users\User\Desktop\Иллюстрации к роману Война и мир. 10 кл\Напутствие отца князю Андрею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997200"/>
            <a:ext cx="26257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Users\User\Desktop\Иллюстрации к роману Война и мир. 10 кл\Атака под Аустерлице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773238"/>
            <a:ext cx="381635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549275"/>
            <a:ext cx="7620000" cy="5546725"/>
          </a:xfrm>
        </p:spPr>
        <p:txBody>
          <a:bodyPr/>
          <a:lstStyle/>
          <a:p>
            <a:r>
              <a:rPr lang="ru-RU" smtClean="0"/>
              <a:t>Поиски смысла жизни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           (Андрей Болконский, Пьер Безухов)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                          </a:t>
            </a:r>
          </a:p>
        </p:txBody>
      </p:sp>
      <p:pic>
        <p:nvPicPr>
          <p:cNvPr id="37904" name="Picture 16" descr="166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844675"/>
            <a:ext cx="33845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306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07670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547813" y="274638"/>
            <a:ext cx="7200900" cy="1143000"/>
          </a:xfrm>
        </p:spPr>
        <p:txBody>
          <a:bodyPr/>
          <a:lstStyle/>
          <a:p>
            <a:r>
              <a:rPr lang="ru-RU" smtClean="0">
                <a:latin typeface="Franklin Gothic Heavy" pitchFamily="34" charset="0"/>
              </a:rPr>
              <a:t>4. Смысл названия романа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476375" y="1412875"/>
            <a:ext cx="28781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>
                <a:latin typeface="Monotype Corsiva" pitchFamily="66" charset="0"/>
              </a:rPr>
              <a:t>война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516688" y="1341438"/>
            <a:ext cx="15748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>
                <a:latin typeface="Monotype Corsiva" pitchFamily="66" charset="0"/>
              </a:rPr>
              <a:t>мир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476375" y="2708275"/>
            <a:ext cx="36718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/>
          </a:p>
          <a:p>
            <a:r>
              <a:rPr lang="ru-RU" sz="2000"/>
              <a:t>кровопролитные битвы, </a:t>
            </a:r>
          </a:p>
          <a:p>
            <a:r>
              <a:rPr lang="ru-RU" sz="2000"/>
              <a:t>         сражения</a:t>
            </a:r>
          </a:p>
          <a:p>
            <a:endParaRPr lang="ru-RU" sz="2000"/>
          </a:p>
          <a:p>
            <a:r>
              <a:rPr lang="ru-RU" sz="2000"/>
              <a:t>       непонимание, вражда,      разъединение людей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5508625" y="2852738"/>
            <a:ext cx="34750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жизнь народа без войны</a:t>
            </a:r>
          </a:p>
          <a:p>
            <a:endParaRPr lang="ru-RU" sz="2000"/>
          </a:p>
          <a:p>
            <a:endParaRPr lang="ru-RU" sz="2000"/>
          </a:p>
          <a:p>
            <a:r>
              <a:rPr lang="ru-RU" sz="2000"/>
              <a:t>та «общность, то единение,</a:t>
            </a:r>
          </a:p>
          <a:p>
            <a:r>
              <a:rPr lang="ru-RU" sz="2000"/>
              <a:t>к которому должны</a:t>
            </a:r>
          </a:p>
          <a:p>
            <a:r>
              <a:rPr lang="ru-RU" sz="2000"/>
              <a:t> стремиться люди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45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/>
      <p:bldP spid="49156" grpId="0"/>
      <p:bldP spid="49157" grpId="0"/>
      <p:bldP spid="491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333375"/>
            <a:ext cx="7543800" cy="663575"/>
          </a:xfrm>
        </p:spPr>
        <p:txBody>
          <a:bodyPr/>
          <a:lstStyle/>
          <a:p>
            <a:r>
              <a:rPr lang="ru-RU" sz="4000" smtClean="0">
                <a:latin typeface="Arial" charset="0"/>
              </a:rPr>
              <a:t>5. Жанр произведения</a:t>
            </a:r>
          </a:p>
        </p:txBody>
      </p:sp>
      <p:sp>
        <p:nvSpPr>
          <p:cNvPr id="3481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63713" y="2565400"/>
            <a:ext cx="7056437" cy="40354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latin typeface="Arial" charset="0"/>
              </a:rPr>
              <a:t>«</a:t>
            </a:r>
            <a:r>
              <a:rPr lang="ru-RU" sz="2400" smtClean="0">
                <a:latin typeface="Arial" charset="0"/>
              </a:rPr>
              <a:t>Война и мир» - одна из немногих в мировой литературе 19 века книг, к которой по праву прилагается наименование роман – эпопея. События большого исторического масштаба, жизнь общая  (а не частная) составляют основу ее содержания; в ней раскрыт исторический процесс, достигнут необычайно широкий охват русской жизни во всех ее слоях и вследствие этого так велико число действующих лиц, в частности персонажей из народной среды; в ней показан русский национальный быт».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>
                <a:latin typeface="Arial" charset="0"/>
              </a:rPr>
              <a:t>Л.Д. Опульская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smtClean="0">
              <a:latin typeface="Arial" charset="0"/>
            </a:endParaRPr>
          </a:p>
        </p:txBody>
      </p:sp>
      <p:sp>
        <p:nvSpPr>
          <p:cNvPr id="34819" name="WordArt 7"/>
          <p:cNvSpPr>
            <a:spLocks noChangeArrowheads="1" noChangeShapeType="1" noTextEdit="1"/>
          </p:cNvSpPr>
          <p:nvPr/>
        </p:nvSpPr>
        <p:spPr bwMode="auto">
          <a:xfrm>
            <a:off x="1403350" y="1341438"/>
            <a:ext cx="7200900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роман - эпопея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6"/>
          <p:cNvSpPr txBox="1">
            <a:spLocks noChangeArrowheads="1"/>
          </p:cNvSpPr>
          <p:nvPr/>
        </p:nvSpPr>
        <p:spPr bwMode="auto">
          <a:xfrm>
            <a:off x="4191000" y="40386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/>
          </p:nvPr>
        </p:nvSpPr>
        <p:spPr>
          <a:xfrm>
            <a:off x="2916238" y="765175"/>
            <a:ext cx="5794375" cy="5256213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Роман Л.Н.Толстого «Война и мир»: история создания, своеобразие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2"/>
          <p:cNvSpPr>
            <a:spLocks noGrp="1"/>
          </p:cNvSpPr>
          <p:nvPr>
            <p:ph idx="1"/>
          </p:nvPr>
        </p:nvSpPr>
        <p:spPr>
          <a:xfrm>
            <a:off x="1371600" y="765175"/>
            <a:ext cx="7377113" cy="5330825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ru-RU" i="1" smtClean="0"/>
              <a:t>«Все страсти, все моменты человеческой жизни, от крика новорожденного ребенка до последней вспышки чувства умирающего старика все горести и радости, доступные человеку, - все есть в этой картине!»</a:t>
            </a:r>
          </a:p>
          <a:p>
            <a:pPr marL="0" indent="0">
              <a:buFont typeface="Wingdings" pitchFamily="2" charset="2"/>
              <a:buNone/>
            </a:pPr>
            <a:r>
              <a:rPr lang="ru-RU" i="1" smtClean="0"/>
              <a:t>                           Н. Страхов</a:t>
            </a:r>
            <a:r>
              <a:rPr lang="ru-RU" smtClean="0"/>
              <a:t>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4076700"/>
            <a:ext cx="2560637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План урока: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История создания романа «Война и мир»</a:t>
            </a:r>
          </a:p>
          <a:p>
            <a:r>
              <a:rPr lang="ru-RU" smtClean="0"/>
              <a:t>Историческая основа произведения</a:t>
            </a:r>
          </a:p>
          <a:p>
            <a:r>
              <a:rPr lang="ru-RU" smtClean="0"/>
              <a:t>Проблемы романа «Война и мир»</a:t>
            </a:r>
          </a:p>
          <a:p>
            <a:r>
              <a:rPr lang="ru-RU" smtClean="0"/>
              <a:t>Смысл названия произведения</a:t>
            </a:r>
          </a:p>
          <a:p>
            <a:r>
              <a:rPr lang="ru-RU" smtClean="0"/>
              <a:t>Жанр произведения</a:t>
            </a:r>
          </a:p>
          <a:p>
            <a:endParaRPr lang="ru-RU" smtClean="0"/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16688" y="4291013"/>
            <a:ext cx="2249487" cy="233521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78050" y="5516563"/>
            <a:ext cx="4049713" cy="936625"/>
          </a:xfrm>
        </p:spPr>
        <p:txBody>
          <a:bodyPr>
            <a:normAutofit fontScale="85000" lnSpcReduction="10000"/>
          </a:bodyPr>
          <a:lstStyle/>
          <a:p>
            <a:pPr marL="914400" lvl="2" indent="0">
              <a:buFontTx/>
              <a:buNone/>
              <a:defRPr/>
            </a:pPr>
            <a:r>
              <a:rPr lang="ru-RU" dirty="0" smtClean="0"/>
              <a:t>«В каждый день труда оставляешь в чернильнице кусочек себя»</a:t>
            </a:r>
          </a:p>
          <a:p>
            <a:pPr lvl="2"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49719" y="1412776"/>
            <a:ext cx="7416823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«Война и мир»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1863 – 1869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36538"/>
            <a:ext cx="754697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Текст 3"/>
          <p:cNvSpPr>
            <a:spLocks noGrp="1"/>
          </p:cNvSpPr>
          <p:nvPr>
            <p:ph type="body" idx="1"/>
          </p:nvPr>
        </p:nvSpPr>
        <p:spPr>
          <a:xfrm>
            <a:off x="1371600" y="476250"/>
            <a:ext cx="7593013" cy="5329238"/>
          </a:xfrm>
        </p:spPr>
        <p:txBody>
          <a:bodyPr/>
          <a:lstStyle/>
          <a:p>
            <a:endParaRPr lang="ru-RU" sz="4000" smtClean="0"/>
          </a:p>
          <a:p>
            <a:endParaRPr lang="ru-RU" sz="4000" smtClean="0"/>
          </a:p>
          <a:p>
            <a:r>
              <a:rPr lang="ru-RU" sz="4000" smtClean="0"/>
              <a:t>1857 год               </a:t>
            </a:r>
            <a:r>
              <a:rPr lang="ru-RU" smtClean="0"/>
              <a:t>встреча с декабристами   </a:t>
            </a:r>
          </a:p>
          <a:p>
            <a:r>
              <a:rPr lang="ru-RU" smtClean="0"/>
              <a:t>                                                            Пущиным и  Волконским</a:t>
            </a:r>
          </a:p>
          <a:p>
            <a:r>
              <a:rPr lang="ru-RU" smtClean="0"/>
              <a:t>                                                            </a:t>
            </a:r>
          </a:p>
          <a:p>
            <a:r>
              <a:rPr lang="ru-RU" sz="4000" smtClean="0"/>
              <a:t>1825 год              </a:t>
            </a:r>
            <a:r>
              <a:rPr lang="ru-RU" smtClean="0"/>
              <a:t>восстание на Сенатской площади</a:t>
            </a:r>
          </a:p>
          <a:p>
            <a:endParaRPr lang="ru-RU" sz="4000" smtClean="0"/>
          </a:p>
          <a:p>
            <a:r>
              <a:rPr lang="ru-RU" sz="4000" smtClean="0"/>
              <a:t>1812 год               </a:t>
            </a:r>
            <a:r>
              <a:rPr lang="ru-RU" smtClean="0"/>
              <a:t>Отечественная война</a:t>
            </a:r>
          </a:p>
          <a:p>
            <a:endParaRPr lang="ru-RU" sz="4000" smtClean="0"/>
          </a:p>
          <a:p>
            <a:r>
              <a:rPr lang="ru-RU" sz="4000" smtClean="0"/>
              <a:t>1805 – 1806гг.      </a:t>
            </a:r>
            <a:r>
              <a:rPr lang="ru-RU" smtClean="0"/>
              <a:t>Война России в союзе с </a:t>
            </a:r>
          </a:p>
          <a:p>
            <a:r>
              <a:rPr lang="ru-RU" smtClean="0"/>
              <a:t>                                                            Австрией</a:t>
            </a:r>
          </a:p>
        </p:txBody>
      </p:sp>
      <p:sp>
        <p:nvSpPr>
          <p:cNvPr id="24578" name="Стрелка вниз 4"/>
          <p:cNvSpPr>
            <a:spLocks noChangeArrowheads="1"/>
          </p:cNvSpPr>
          <p:nvPr/>
        </p:nvSpPr>
        <p:spPr bwMode="auto">
          <a:xfrm>
            <a:off x="2039938" y="981075"/>
            <a:ext cx="360362" cy="792163"/>
          </a:xfrm>
          <a:prstGeom prst="downArrow">
            <a:avLst>
              <a:gd name="adj1" fmla="val 50000"/>
              <a:gd name="adj2" fmla="val 49959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4579" name="Стрелка вниз 5"/>
          <p:cNvSpPr>
            <a:spLocks noChangeArrowheads="1"/>
          </p:cNvSpPr>
          <p:nvPr/>
        </p:nvSpPr>
        <p:spPr bwMode="auto">
          <a:xfrm>
            <a:off x="2098675" y="2673350"/>
            <a:ext cx="323850" cy="792163"/>
          </a:xfrm>
          <a:prstGeom prst="downArrow">
            <a:avLst>
              <a:gd name="adj1" fmla="val 50000"/>
              <a:gd name="adj2" fmla="val 50031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4580" name="Стрелка вниз 6"/>
          <p:cNvSpPr>
            <a:spLocks noChangeArrowheads="1"/>
          </p:cNvSpPr>
          <p:nvPr/>
        </p:nvSpPr>
        <p:spPr bwMode="auto">
          <a:xfrm>
            <a:off x="2111375" y="3933825"/>
            <a:ext cx="295275" cy="719138"/>
          </a:xfrm>
          <a:prstGeom prst="downArrow">
            <a:avLst>
              <a:gd name="adj1" fmla="val 50000"/>
              <a:gd name="adj2" fmla="val 4992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>
              <a:latin typeface="Times New Roman" pitchFamily="18" charset="0"/>
            </a:endParaRPr>
          </a:p>
        </p:txBody>
      </p:sp>
      <p:cxnSp>
        <p:nvCxnSpPr>
          <p:cNvPr id="24581" name="Прямая со стрелкой 8"/>
          <p:cNvCxnSpPr>
            <a:cxnSpLocks noChangeShapeType="1"/>
          </p:cNvCxnSpPr>
          <p:nvPr/>
        </p:nvCxnSpPr>
        <p:spPr bwMode="auto">
          <a:xfrm>
            <a:off x="3816350" y="955675"/>
            <a:ext cx="1008063" cy="0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24582" name="Прямая со стрелкой 10"/>
          <p:cNvCxnSpPr>
            <a:cxnSpLocks noChangeShapeType="1"/>
          </p:cNvCxnSpPr>
          <p:nvPr/>
        </p:nvCxnSpPr>
        <p:spPr bwMode="auto">
          <a:xfrm>
            <a:off x="3851275" y="2349500"/>
            <a:ext cx="936625" cy="0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24583" name="Прямая со стрелкой 12"/>
          <p:cNvCxnSpPr>
            <a:cxnSpLocks noChangeShapeType="1"/>
          </p:cNvCxnSpPr>
          <p:nvPr/>
        </p:nvCxnSpPr>
        <p:spPr bwMode="auto">
          <a:xfrm>
            <a:off x="3887788" y="3716338"/>
            <a:ext cx="936625" cy="0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24584" name="Прямая со стрелкой 14"/>
          <p:cNvCxnSpPr>
            <a:cxnSpLocks noChangeShapeType="1"/>
          </p:cNvCxnSpPr>
          <p:nvPr/>
        </p:nvCxnSpPr>
        <p:spPr bwMode="auto">
          <a:xfrm>
            <a:off x="4716463" y="5157788"/>
            <a:ext cx="503237" cy="0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24585" name="Прямоугольник 16"/>
          <p:cNvSpPr>
            <a:spLocks noChangeArrowheads="1"/>
          </p:cNvSpPr>
          <p:nvPr/>
        </p:nvSpPr>
        <p:spPr bwMode="auto">
          <a:xfrm>
            <a:off x="2020888" y="6137275"/>
            <a:ext cx="690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«Я старался писать историю народа»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4"/>
          <p:cNvSpPr>
            <a:spLocks noGrp="1"/>
          </p:cNvSpPr>
          <p:nvPr>
            <p:ph idx="1"/>
          </p:nvPr>
        </p:nvSpPr>
        <p:spPr>
          <a:xfrm>
            <a:off x="1371600" y="5300663"/>
            <a:ext cx="7620000" cy="155733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mtClean="0"/>
              <a:t> </a:t>
            </a:r>
            <a:r>
              <a:rPr lang="ru-RU" sz="1800" b="1" smtClean="0"/>
              <a:t>Накопился огромный материал об исторических событиях 1805-1856 годов и замысел романа изменился. </a:t>
            </a:r>
          </a:p>
          <a:p>
            <a:pPr marL="0" indent="0">
              <a:buFont typeface="Wingdings" pitchFamily="2" charset="2"/>
              <a:buNone/>
            </a:pPr>
            <a:r>
              <a:rPr lang="ru-RU" sz="1800" b="1" smtClean="0"/>
              <a:t>В центре оказались события 1812 года и героем романа стал русский народ.</a:t>
            </a:r>
          </a:p>
        </p:txBody>
      </p:sp>
      <p:graphicFrame>
        <p:nvGraphicFramePr>
          <p:cNvPr id="7" name="Group 278"/>
          <p:cNvGraphicFramePr>
            <a:graphicFrameLocks noGrp="1"/>
          </p:cNvGraphicFramePr>
          <p:nvPr/>
        </p:nvGraphicFramePr>
        <p:xfrm>
          <a:off x="1547813" y="549275"/>
          <a:ext cx="7129462" cy="4824413"/>
        </p:xfrm>
        <a:graphic>
          <a:graphicData uri="http://schemas.openxmlformats.org/drawingml/2006/table">
            <a:tbl>
              <a:tblPr/>
              <a:tblGrid>
                <a:gridCol w="1893887"/>
                <a:gridCol w="5235575"/>
              </a:tblGrid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1857год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После встречи с декабристами Л.Н. Толстой задумал роман об одном из них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Повесть «Декабристы»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0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1825год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«Невольно от настоящего я перешёл к 1825году, эпохе заблуждений и несчастий моего героя»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1812год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«Чтобы понять моего героя, мне нужно перенестись к его молодости»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6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1805год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«Мне совестно было писать о нашем торжестве, не описав неудач и нашего срама»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663575"/>
          </a:xfrm>
        </p:spPr>
        <p:txBody>
          <a:bodyPr/>
          <a:lstStyle/>
          <a:p>
            <a:r>
              <a:rPr lang="ru-RU" smtClean="0"/>
              <a:t>Варианты заглавия романа   </a:t>
            </a:r>
          </a:p>
        </p:txBody>
      </p:sp>
      <p:sp>
        <p:nvSpPr>
          <p:cNvPr id="26626" name="Объект 4"/>
          <p:cNvSpPr>
            <a:spLocks noGrp="1"/>
          </p:cNvSpPr>
          <p:nvPr>
            <p:ph idx="1"/>
          </p:nvPr>
        </p:nvSpPr>
        <p:spPr>
          <a:xfrm>
            <a:off x="1371600" y="1628775"/>
            <a:ext cx="4856163" cy="489585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mtClean="0"/>
              <a:t>«Три поры»</a:t>
            </a:r>
          </a:p>
          <a:p>
            <a:pPr marL="0" indent="0" algn="ctr">
              <a:buFont typeface="Wingdings" pitchFamily="2" charset="2"/>
              <a:buNone/>
            </a:pPr>
            <a:endParaRPr lang="ru-RU" smtClean="0"/>
          </a:p>
          <a:p>
            <a:pPr marL="0" indent="0" algn="ctr">
              <a:buFont typeface="Wingdings" pitchFamily="2" charset="2"/>
              <a:buNone/>
            </a:pPr>
            <a:r>
              <a:rPr lang="ru-RU" smtClean="0"/>
              <a:t>«1805 год»</a:t>
            </a:r>
          </a:p>
          <a:p>
            <a:pPr marL="0" indent="0" algn="ctr">
              <a:buFont typeface="Wingdings" pitchFamily="2" charset="2"/>
              <a:buNone/>
            </a:pPr>
            <a:endParaRPr lang="ru-RU" smtClean="0"/>
          </a:p>
          <a:p>
            <a:pPr marL="0" indent="0" algn="ctr">
              <a:buFont typeface="Wingdings" pitchFamily="2" charset="2"/>
              <a:buNone/>
            </a:pPr>
            <a:r>
              <a:rPr lang="ru-RU" smtClean="0"/>
              <a:t>«Все хорошо, что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mtClean="0"/>
              <a:t> хорошо кончается»</a:t>
            </a:r>
          </a:p>
          <a:p>
            <a:pPr marL="0" indent="0" algn="ctr">
              <a:buFont typeface="Wingdings" pitchFamily="2" charset="2"/>
              <a:buNone/>
            </a:pPr>
            <a:endParaRPr lang="ru-RU" smtClean="0"/>
          </a:p>
          <a:p>
            <a:pPr marL="0" indent="0" algn="ctr">
              <a:buFont typeface="Wingdings" pitchFamily="2" charset="2"/>
              <a:buNone/>
            </a:pPr>
            <a:r>
              <a:rPr lang="ru-RU" b="1" smtClean="0"/>
              <a:t>«Война и мир»</a:t>
            </a:r>
          </a:p>
          <a:p>
            <a:pPr marL="0" indent="0"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26627" name="Выгнутая вправо стрелка 6"/>
          <p:cNvSpPr>
            <a:spLocks noChangeArrowheads="1"/>
          </p:cNvSpPr>
          <p:nvPr/>
        </p:nvSpPr>
        <p:spPr bwMode="auto">
          <a:xfrm>
            <a:off x="5573713" y="3068638"/>
            <a:ext cx="576262" cy="1439862"/>
          </a:xfrm>
          <a:prstGeom prst="curvedLeftArrow">
            <a:avLst>
              <a:gd name="adj1" fmla="val 24986"/>
              <a:gd name="adj2" fmla="val 49972"/>
              <a:gd name="adj3" fmla="val 25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6628" name="Выгнутая вправо стрелка 7"/>
          <p:cNvSpPr>
            <a:spLocks noChangeArrowheads="1"/>
          </p:cNvSpPr>
          <p:nvPr/>
        </p:nvSpPr>
        <p:spPr bwMode="auto">
          <a:xfrm>
            <a:off x="5454650" y="1844675"/>
            <a:ext cx="433388" cy="1152525"/>
          </a:xfrm>
          <a:prstGeom prst="curvedLeftArrow">
            <a:avLst>
              <a:gd name="adj1" fmla="val 24944"/>
              <a:gd name="adj2" fmla="val 49863"/>
              <a:gd name="adj3" fmla="val 25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6629" name="Выгнутая вправо стрелка 8"/>
          <p:cNvSpPr>
            <a:spLocks noChangeArrowheads="1"/>
          </p:cNvSpPr>
          <p:nvPr/>
        </p:nvSpPr>
        <p:spPr bwMode="auto">
          <a:xfrm>
            <a:off x="5562600" y="4733925"/>
            <a:ext cx="649288" cy="1368425"/>
          </a:xfrm>
          <a:prstGeom prst="curvedLeftArrow">
            <a:avLst>
              <a:gd name="adj1" fmla="val 24959"/>
              <a:gd name="adj2" fmla="val 49918"/>
              <a:gd name="adj3" fmla="val 250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3025" y="1628775"/>
            <a:ext cx="2720975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2. Историческая основа романа</a:t>
            </a:r>
          </a:p>
        </p:txBody>
      </p:sp>
      <p:sp>
        <p:nvSpPr>
          <p:cNvPr id="27650" name="Объект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7593013" cy="29606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mtClean="0"/>
              <a:t>1 том – 1805 год</a:t>
            </a:r>
            <a:endParaRPr lang="en-US" smtClean="0"/>
          </a:p>
          <a:p>
            <a:pPr>
              <a:lnSpc>
                <a:spcPct val="80000"/>
              </a:lnSpc>
            </a:pPr>
            <a:r>
              <a:rPr lang="en-US" smtClean="0"/>
              <a:t>II</a:t>
            </a:r>
            <a:r>
              <a:rPr lang="ru-RU" smtClean="0"/>
              <a:t> том – 1806-1811 годы</a:t>
            </a:r>
            <a:endParaRPr lang="en-US" smtClean="0"/>
          </a:p>
          <a:p>
            <a:pPr>
              <a:lnSpc>
                <a:spcPct val="80000"/>
              </a:lnSpc>
            </a:pPr>
            <a:r>
              <a:rPr lang="en-US" smtClean="0"/>
              <a:t>III</a:t>
            </a:r>
            <a:r>
              <a:rPr lang="ru-RU" smtClean="0"/>
              <a:t> том – 1812 год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mtClean="0"/>
              <a:t>    Кульминация романа  -Бородинское сражение </a:t>
            </a:r>
            <a:endParaRPr lang="en-US" smtClean="0"/>
          </a:p>
          <a:p>
            <a:pPr>
              <a:lnSpc>
                <a:spcPct val="80000"/>
              </a:lnSpc>
            </a:pPr>
            <a:r>
              <a:rPr lang="en-US" smtClean="0"/>
              <a:t>IV</a:t>
            </a:r>
            <a:r>
              <a:rPr lang="ru-RU" smtClean="0"/>
              <a:t> том – 1812-1813 годы</a:t>
            </a:r>
          </a:p>
          <a:p>
            <a:pPr>
              <a:lnSpc>
                <a:spcPct val="80000"/>
              </a:lnSpc>
            </a:pPr>
            <a:r>
              <a:rPr lang="ru-RU" smtClean="0"/>
              <a:t>Эпилог – 1820 год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51050" y="5589588"/>
            <a:ext cx="6940550" cy="5064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600" smtClean="0"/>
              <a:t>                   15 лет</a:t>
            </a:r>
            <a:r>
              <a:rPr lang="ru-RU" sz="800" smtClean="0"/>
              <a:t> </a:t>
            </a:r>
          </a:p>
        </p:txBody>
      </p:sp>
      <p:sp>
        <p:nvSpPr>
          <p:cNvPr id="27652" name="AutoShape 5"/>
          <p:cNvSpPr>
            <a:spLocks/>
          </p:cNvSpPr>
          <p:nvPr/>
        </p:nvSpPr>
        <p:spPr bwMode="auto">
          <a:xfrm rot="-5400000">
            <a:off x="4735513" y="3409950"/>
            <a:ext cx="425450" cy="3200400"/>
          </a:xfrm>
          <a:prstGeom prst="leftBrace">
            <a:avLst>
              <a:gd name="adj1" fmla="val 62687"/>
              <a:gd name="adj2" fmla="val 4999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тратегия">
  <a:themeElements>
    <a:clrScheme name="Стратегия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Стратег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тратегия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ратегия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ратегия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ратегия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ратегия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ратегия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379</Words>
  <Application>Microsoft Office PowerPoint</Application>
  <PresentationFormat>Экран (4:3)</PresentationFormat>
  <Paragraphs>78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15</vt:i4>
      </vt:variant>
      <vt:variant>
        <vt:lpstr>Заголовки слайдов</vt:lpstr>
      </vt:variant>
      <vt:variant>
        <vt:i4>15</vt:i4>
      </vt:variant>
    </vt:vector>
  </HeadingPairs>
  <TitlesOfParts>
    <vt:vector size="36" baseType="lpstr">
      <vt:lpstr>Arial</vt:lpstr>
      <vt:lpstr>Times New Roman</vt:lpstr>
      <vt:lpstr>Wingdings</vt:lpstr>
      <vt:lpstr>Calibri</vt:lpstr>
      <vt:lpstr>Franklin Gothic Heavy</vt:lpstr>
      <vt:lpstr>Monotype Corsiva</vt:lpstr>
      <vt:lpstr>Стратегия</vt:lpstr>
      <vt:lpstr>Стратегия</vt:lpstr>
      <vt:lpstr>Стратегия</vt:lpstr>
      <vt:lpstr>Стратегия</vt:lpstr>
      <vt:lpstr>Стратегия</vt:lpstr>
      <vt:lpstr>Стратегия</vt:lpstr>
      <vt:lpstr>Стратегия</vt:lpstr>
      <vt:lpstr>Стратегия</vt:lpstr>
      <vt:lpstr>Стратегия</vt:lpstr>
      <vt:lpstr>Стратегия</vt:lpstr>
      <vt:lpstr>Стратегия</vt:lpstr>
      <vt:lpstr>Стратегия</vt:lpstr>
      <vt:lpstr>Стратегия</vt:lpstr>
      <vt:lpstr>Стратегия</vt:lpstr>
      <vt:lpstr>Стратегия</vt:lpstr>
      <vt:lpstr>Слайд 1</vt:lpstr>
      <vt:lpstr>Роман Л.Н.Толстого «Война и мир»: история создания, своеобразие</vt:lpstr>
      <vt:lpstr>Слайд 3</vt:lpstr>
      <vt:lpstr>План урока:</vt:lpstr>
      <vt:lpstr>Слайд 5</vt:lpstr>
      <vt:lpstr>Слайд 6</vt:lpstr>
      <vt:lpstr>Слайд 7</vt:lpstr>
      <vt:lpstr>Варианты заглавия романа   </vt:lpstr>
      <vt:lpstr>2. Историческая основа романа</vt:lpstr>
      <vt:lpstr>3. Проблемы романа</vt:lpstr>
      <vt:lpstr>Слайд 11</vt:lpstr>
      <vt:lpstr>Слайд 12</vt:lpstr>
      <vt:lpstr>Слайд 13</vt:lpstr>
      <vt:lpstr>4. Смысл названия романа</vt:lpstr>
      <vt:lpstr>5. Жанр произведения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 Л.Н.Толстого «Война и мир» - проблематика, образы, жанр.</dc:title>
  <dc:creator>Наталья</dc:creator>
  <cp:lastModifiedBy>WiZaRd</cp:lastModifiedBy>
  <cp:revision>15</cp:revision>
  <dcterms:created xsi:type="dcterms:W3CDTF">2013-02-18T18:38:45Z</dcterms:created>
  <dcterms:modified xsi:type="dcterms:W3CDTF">2014-11-24T15:25:17Z</dcterms:modified>
</cp:coreProperties>
</file>