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2"/>
  </p:notesMasterIdLst>
  <p:handoutMasterIdLst>
    <p:handoutMasterId r:id="rId23"/>
  </p:handoutMasterIdLst>
  <p:sldIdLst>
    <p:sldId id="256" r:id="rId3"/>
    <p:sldId id="292" r:id="rId4"/>
    <p:sldId id="262" r:id="rId5"/>
    <p:sldId id="257" r:id="rId6"/>
    <p:sldId id="264" r:id="rId7"/>
    <p:sldId id="263" r:id="rId8"/>
    <p:sldId id="271" r:id="rId9"/>
    <p:sldId id="279" r:id="rId10"/>
    <p:sldId id="281" r:id="rId11"/>
    <p:sldId id="282" r:id="rId12"/>
    <p:sldId id="283" r:id="rId13"/>
    <p:sldId id="284" r:id="rId14"/>
    <p:sldId id="265" r:id="rId15"/>
    <p:sldId id="289" r:id="rId16"/>
    <p:sldId id="290" r:id="rId17"/>
    <p:sldId id="287" r:id="rId18"/>
    <p:sldId id="288" r:id="rId19"/>
    <p:sldId id="291" r:id="rId20"/>
    <p:sldId id="29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Добро пожаловать!" id="{E75E278A-FF0E-49A4-B170-79828D63BBAD}">
          <p14:sldIdLst>
            <p14:sldId id="256"/>
            <p14:sldId id="292"/>
          </p14:sldIdLst>
        </p14:section>
        <p14:section name="Design, Impress, Work Together" id="{B9B51309-D148-4332-87C2-07BE32FBCA3B}">
          <p14:sldIdLst>
            <p14:sldId id="262"/>
            <p14:sldId id="257"/>
            <p14:sldId id="264"/>
          </p14:sldIdLst>
        </p14:section>
        <p14:section name="Дополнительные сведения" id="{2CC34DB2-6590-42C0-AD4B-A04C6060184E}">
          <p14:sldIdLst>
            <p14:sldId id="263"/>
            <p14:sldId id="271"/>
            <p14:sldId id="279"/>
            <p14:sldId id="281"/>
            <p14:sldId id="282"/>
            <p14:sldId id="283"/>
            <p14:sldId id="284"/>
            <p14:sldId id="265"/>
            <p14:sldId id="289"/>
            <p14:sldId id="290"/>
            <p14:sldId id="287"/>
            <p14:sldId id="288"/>
            <p14:sldId id="291"/>
            <p14:sldId id="29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Автор"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4A6"/>
    <a:srgbClr val="734F29"/>
    <a:srgbClr val="D24726"/>
    <a:srgbClr val="DD462F"/>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4280" autoAdjust="0"/>
  </p:normalViewPr>
  <p:slideViewPr>
    <p:cSldViewPr snapToGrid="0">
      <p:cViewPr varScale="1">
        <p:scale>
          <a:sx n="76" d="100"/>
          <a:sy n="76" d="100"/>
        </p:scale>
        <p:origin x="126" y="696"/>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119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48B867-C0E9-4677-A1E6-26A91062B287}" type="datetimeFigureOut">
              <a:rPr lang="ru-RU" smtClean="0"/>
              <a:t>24.11.2014</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A45933-9244-4FF4-949C-8BEE462098CB}" type="slidenum">
              <a:rPr lang="ru-RU" smtClean="0"/>
              <a:t>‹#›</a:t>
            </a:fld>
            <a:endParaRPr lang="ru-RU" dirty="0"/>
          </a:p>
        </p:txBody>
      </p:sp>
    </p:spTree>
    <p:extLst>
      <p:ext uri="{BB962C8B-B14F-4D97-AF65-F5344CB8AC3E}">
        <p14:creationId xmlns:p14="http://schemas.microsoft.com/office/powerpoint/2010/main" val="2588760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ru-RU" smtClean="0"/>
              <a:t>24.11.2014</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ru-RU" smtClean="0"/>
              <a:t>‹#›</a:t>
            </a:fld>
            <a:endParaRPr lang="ru-RU"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DF61EA0F-A667-4B49-8422-0062BC55E249}" type="slidenum">
              <a:rPr lang="en-US" sz="1200" b="0" i="0">
                <a:latin typeface="Calibri"/>
                <a:ea typeface="+mn-ea"/>
                <a:cs typeface="+mn-cs"/>
              </a:rPr>
              <a:t>1</a:t>
            </a:fld>
            <a:endParaRPr lang="en-US" sz="1200" b="0" i="0">
              <a:latin typeface="Calibri"/>
              <a:ea typeface="+mn-ea"/>
              <a:cs typeface="+mn-cs"/>
            </a:endParaRPr>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algn="l" defTabSz="914400">
              <a:buNone/>
            </a:pPr>
            <a:r>
              <a:rPr lang="en-US" sz="1200" b="0" i="0">
                <a:solidFill>
                  <a:schemeClr val="tx1"/>
                </a:solidFill>
                <a:latin typeface="Calibri"/>
                <a:ea typeface="+mn-ea"/>
                <a:cs typeface="+mn-cs"/>
              </a:rPr>
              <a:t>В </a:t>
            </a:r>
            <a:r>
              <a:rPr lang="en-US" sz="1200" b="0" i="0" baseline="0">
                <a:solidFill>
                  <a:schemeClr val="tx1"/>
                </a:solidFill>
                <a:latin typeface="Calibri"/>
                <a:ea typeface="+mn-ea"/>
                <a:cs typeface="+mn-cs"/>
              </a:rPr>
              <a:t>режиме показа слайдов щелкните стрелку, чтобы войти в центр начала работы с PowerPoint.</a:t>
            </a:r>
          </a:p>
        </p:txBody>
      </p:sp>
      <p:sp>
        <p:nvSpPr>
          <p:cNvPr id="4" name="Slide Number Placeholder 3"/>
          <p:cNvSpPr>
            <a:spLocks noGrp="1"/>
          </p:cNvSpPr>
          <p:nvPr>
            <p:ph type="sldNum" sz="quarter" idx="10"/>
          </p:nvPr>
        </p:nvSpPr>
        <p:spPr/>
        <p:txBody>
          <a:bodyPr/>
          <a:lstStyle/>
          <a:p>
            <a:pPr algn="r" defTabSz="914400">
              <a:buNone/>
            </a:pPr>
            <a:fld id="{DF61EA0F-A667-4B49-8422-0062BC55E249}" type="slidenum">
              <a:rPr lang="en-US" sz="1200" b="0" i="0">
                <a:latin typeface="Calibri"/>
                <a:ea typeface="+mn-ea"/>
                <a:cs typeface="+mn-cs"/>
              </a:rPr>
              <a:t>6</a:t>
            </a:fld>
            <a:endParaRPr lang="en-US" sz="1200" b="0" i="0">
              <a:latin typeface="Calibri"/>
              <a:ea typeface="+mn-ea"/>
              <a:cs typeface="+mn-cs"/>
            </a:endParaRPr>
          </a:p>
        </p:txBody>
      </p:sp>
    </p:spTree>
    <p:extLst>
      <p:ext uri="{BB962C8B-B14F-4D97-AF65-F5344CB8AC3E}">
        <p14:creationId xmlns:p14="http://schemas.microsoft.com/office/powerpoint/2010/main" val="1851196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2" name="Заголовок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8BEEBAAA-29B5-4AF5-BC5F-7E580C29002D}" type="datetimeFigureOut">
              <a:rPr lang="ru-RU" smtClean="0"/>
              <a:t>24.11.2014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860EDB8-5305-433F-BE41-D7A86D811DB3}" type="slidenum">
              <a:rPr lang="ru-RU" smtClean="0"/>
              <a:t>‹#›</a:t>
            </a:fld>
            <a:endParaRPr lang="ru-RU" dirty="0"/>
          </a:p>
        </p:txBody>
      </p:sp>
      <p:sp>
        <p:nvSpPr>
          <p:cNvPr id="8" name="Прямоугольник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Прямоугольник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2" name="Заголовок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8BEEBAAA-29B5-4AF5-BC5F-7E580C29002D}" type="datetimeFigureOut">
              <a:rPr lang="ru-RU" smtClean="0"/>
              <a:t>24.11.2014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860EDB8-5305-433F-BE41-D7A86D811DB3}" type="slidenum">
              <a:rPr lang="ru-RU" smtClean="0"/>
              <a:t>‹#›</a:t>
            </a:fld>
            <a:endParaRPr lang="ru-RU" dirty="0"/>
          </a:p>
        </p:txBody>
      </p:sp>
      <p:sp>
        <p:nvSpPr>
          <p:cNvPr id="8" name="Прямоугольник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Прямоугольник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2" name="Вертикальный заголовок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838201"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8BEEBAAA-29B5-4AF5-BC5F-7E580C29002D}" type="datetimeFigureOut">
              <a:rPr lang="ru-RU" smtClean="0"/>
              <a:t>24.11.2014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860EDB8-5305-433F-BE41-D7A86D811DB3}" type="slidenum">
              <a:rPr lang="ru-RU" smtClean="0"/>
              <a:t>‹#›</a:t>
            </a:fld>
            <a:endParaRPr lang="ru-RU" dirty="0"/>
          </a:p>
        </p:txBody>
      </p:sp>
      <p:sp>
        <p:nvSpPr>
          <p:cNvPr id="8" name="Прямоугольник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Tree>
    <p:extLst>
      <p:ext uri="{BB962C8B-B14F-4D97-AF65-F5344CB8AC3E}">
        <p14:creationId xmlns:p14="http://schemas.microsoft.com/office/powerpoint/2010/main" val="1302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2" name="Заголовок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ru-RU" smtClean="0"/>
              <a:t>Образец заголовка</a:t>
            </a:r>
            <a:endParaRPr lang="ru-RU" dirty="0"/>
          </a:p>
        </p:txBody>
      </p:sp>
      <p:sp>
        <p:nvSpPr>
          <p:cNvPr id="3" name="Объект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8BEEBAAA-29B5-4AF5-BC5F-7E580C29002D}" type="datetimeFigureOut">
              <a:rPr lang="ru-RU" smtClean="0"/>
              <a:t>24.11.2014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860EDB8-5305-433F-BE41-D7A86D811DB3}" type="slidenum">
              <a:rPr lang="ru-RU" smtClean="0"/>
              <a:t>‹#›</a:t>
            </a:fld>
            <a:endParaRPr lang="ru-RU" dirty="0"/>
          </a:p>
        </p:txBody>
      </p:sp>
      <p:sp>
        <p:nvSpPr>
          <p:cNvPr id="8" name="Прямоугольник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2" name="Заголовок 1"/>
          <p:cNvSpPr>
            <a:spLocks noGrp="1"/>
          </p:cNvSpPr>
          <p:nvPr>
            <p:ph type="title"/>
          </p:nvPr>
        </p:nvSpPr>
        <p:spPr>
          <a:xfrm>
            <a:off x="838201" y="2402238"/>
            <a:ext cx="4508715" cy="2187227"/>
          </a:xfrm>
        </p:spPr>
        <p:txBody>
          <a:bodyPr anchor="ctr">
            <a:noAutofit/>
          </a:bodyPr>
          <a:lstStyle>
            <a:lvl1pPr algn="l">
              <a:defRPr sz="4800">
                <a:solidFill>
                  <a:srgbClr val="D24726"/>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p>
            <a:fld id="{8BEEBAAA-29B5-4AF5-BC5F-7E580C29002D}" type="datetimeFigureOut">
              <a:rPr lang="ru-RU" smtClean="0"/>
              <a:t>24.11.2014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860EDB8-5305-433F-BE41-D7A86D811DB3}" type="slidenum">
              <a:rPr lang="ru-RU" smtClean="0"/>
              <a:t>‹#›</a:t>
            </a:fld>
            <a:endParaRPr lang="ru-RU" dirty="0"/>
          </a:p>
        </p:txBody>
      </p:sp>
      <p:sp>
        <p:nvSpPr>
          <p:cNvPr id="8" name="Прямоугольник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Прямоугольник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2" name="Заголовок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ru-RU" smtClean="0"/>
              <a:t>Образец заголовка</a:t>
            </a:r>
            <a:endParaRPr lang="ru-RU" dirty="0"/>
          </a:p>
        </p:txBody>
      </p:sp>
      <p:sp>
        <p:nvSpPr>
          <p:cNvPr id="3" name="Объект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ru-RU" smtClean="0"/>
              <a:t>Образец текста</a:t>
            </a:r>
          </a:p>
          <a:p>
            <a:pPr marL="0" lvl="1" indent="0">
              <a:lnSpc>
                <a:spcPct val="150000"/>
              </a:lnSpc>
              <a:spcAft>
                <a:spcPts val="1200"/>
              </a:spcAft>
              <a:buNone/>
            </a:pPr>
            <a:r>
              <a:rPr lang="ru-RU" smtClean="0"/>
              <a:t>Второй уровень</a:t>
            </a:r>
          </a:p>
          <a:p>
            <a:pPr marL="0" lvl="2" indent="0">
              <a:lnSpc>
                <a:spcPct val="150000"/>
              </a:lnSpc>
              <a:spcAft>
                <a:spcPts val="1200"/>
              </a:spcAft>
              <a:buNone/>
            </a:pPr>
            <a:r>
              <a:rPr lang="ru-RU" smtClean="0"/>
              <a:t>Третий уровень</a:t>
            </a:r>
          </a:p>
          <a:p>
            <a:pPr marL="0" lvl="3" indent="0">
              <a:lnSpc>
                <a:spcPct val="150000"/>
              </a:lnSpc>
              <a:spcAft>
                <a:spcPts val="1200"/>
              </a:spcAft>
              <a:buNone/>
            </a:pPr>
            <a:r>
              <a:rPr lang="ru-RU" smtClean="0"/>
              <a:t>Четвертый уровень</a:t>
            </a:r>
          </a:p>
          <a:p>
            <a:pPr marL="0" lvl="4" indent="0">
              <a:lnSpc>
                <a:spcPct val="150000"/>
              </a:lnSpc>
              <a:spcAft>
                <a:spcPts val="1200"/>
              </a:spcAft>
              <a:buNone/>
            </a:pPr>
            <a:r>
              <a:rPr lang="ru-RU" smtClean="0"/>
              <a:t>Пятый уровень</a:t>
            </a:r>
            <a:endParaRPr lang="ru-RU" dirty="0"/>
          </a:p>
        </p:txBody>
      </p:sp>
      <p:sp>
        <p:nvSpPr>
          <p:cNvPr id="4" name="Объект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ru-RU" smtClean="0"/>
              <a:t>Образец текста</a:t>
            </a:r>
          </a:p>
          <a:p>
            <a:pPr marL="0" lvl="1" indent="0">
              <a:lnSpc>
                <a:spcPct val="150000"/>
              </a:lnSpc>
              <a:spcAft>
                <a:spcPts val="1200"/>
              </a:spcAft>
              <a:buNone/>
            </a:pPr>
            <a:r>
              <a:rPr lang="ru-RU" smtClean="0"/>
              <a:t>Второй уровень</a:t>
            </a:r>
          </a:p>
          <a:p>
            <a:pPr marL="0" lvl="2" indent="0">
              <a:lnSpc>
                <a:spcPct val="150000"/>
              </a:lnSpc>
              <a:spcAft>
                <a:spcPts val="1200"/>
              </a:spcAft>
              <a:buNone/>
            </a:pPr>
            <a:r>
              <a:rPr lang="ru-RU" smtClean="0"/>
              <a:t>Третий уровень</a:t>
            </a:r>
          </a:p>
          <a:p>
            <a:pPr marL="0" lvl="3" indent="0">
              <a:lnSpc>
                <a:spcPct val="150000"/>
              </a:lnSpc>
              <a:spcAft>
                <a:spcPts val="1200"/>
              </a:spcAft>
              <a:buNone/>
            </a:pPr>
            <a:r>
              <a:rPr lang="ru-RU" smtClean="0"/>
              <a:t>Четвертый уровень</a:t>
            </a:r>
          </a:p>
          <a:p>
            <a:pPr marL="0" lvl="4" indent="0">
              <a:lnSpc>
                <a:spcPct val="150000"/>
              </a:lnSpc>
              <a:spcAft>
                <a:spcPts val="1200"/>
              </a:spcAft>
              <a:buNone/>
            </a:pPr>
            <a:r>
              <a:rPr lang="ru-RU" smtClean="0"/>
              <a:t>Пятый уровень</a:t>
            </a:r>
            <a:endParaRPr lang="ru-RU" dirty="0"/>
          </a:p>
        </p:txBody>
      </p:sp>
      <p:sp>
        <p:nvSpPr>
          <p:cNvPr id="5" name="Date Placeholder 4"/>
          <p:cNvSpPr>
            <a:spLocks noGrp="1"/>
          </p:cNvSpPr>
          <p:nvPr>
            <p:ph type="dt" sz="half" idx="10"/>
          </p:nvPr>
        </p:nvSpPr>
        <p:spPr/>
        <p:txBody>
          <a:bodyPr/>
          <a:lstStyle/>
          <a:p>
            <a:fld id="{8BEEBAAA-29B5-4AF5-BC5F-7E580C29002D}" type="datetimeFigureOut">
              <a:rPr lang="ru-RU" smtClean="0"/>
              <a:t>24.11.2014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860EDB8-5305-433F-BE41-D7A86D811DB3}" type="slidenum">
              <a:rPr lang="ru-RU" smtClean="0"/>
              <a:t>‹#›</a:t>
            </a:fld>
            <a:endParaRPr lang="ru-RU" dirty="0"/>
          </a:p>
        </p:txBody>
      </p:sp>
      <p:sp>
        <p:nvSpPr>
          <p:cNvPr id="9" name="Прямоугольник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Tree>
    <p:extLst>
      <p:ext uri="{BB962C8B-B14F-4D97-AF65-F5344CB8AC3E}">
        <p14:creationId xmlns:p14="http://schemas.microsoft.com/office/powerpoint/2010/main" val="33282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2" name="Заголовок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ru-RU" smtClean="0"/>
              <a:t>Образец текста</a:t>
            </a:r>
          </a:p>
          <a:p>
            <a:pPr marL="0" lvl="1" indent="0">
              <a:lnSpc>
                <a:spcPct val="150000"/>
              </a:lnSpc>
              <a:spcAft>
                <a:spcPts val="1200"/>
              </a:spcAft>
              <a:buNone/>
            </a:pPr>
            <a:r>
              <a:rPr lang="ru-RU" smtClean="0"/>
              <a:t>Второй уровень</a:t>
            </a:r>
          </a:p>
          <a:p>
            <a:pPr marL="0" lvl="2" indent="0">
              <a:lnSpc>
                <a:spcPct val="150000"/>
              </a:lnSpc>
              <a:spcAft>
                <a:spcPts val="1200"/>
              </a:spcAft>
              <a:buNone/>
            </a:pPr>
            <a:r>
              <a:rPr lang="ru-RU" smtClean="0"/>
              <a:t>Третий уровень</a:t>
            </a:r>
          </a:p>
          <a:p>
            <a:pPr marL="0" lvl="3" indent="0">
              <a:lnSpc>
                <a:spcPct val="150000"/>
              </a:lnSpc>
              <a:spcAft>
                <a:spcPts val="1200"/>
              </a:spcAft>
              <a:buNone/>
            </a:pPr>
            <a:r>
              <a:rPr lang="ru-RU" smtClean="0"/>
              <a:t>Четвертый уровень</a:t>
            </a:r>
          </a:p>
          <a:p>
            <a:pPr marL="0" lvl="4" indent="0">
              <a:lnSpc>
                <a:spcPct val="150000"/>
              </a:lnSpc>
              <a:spcAft>
                <a:spcPts val="1200"/>
              </a:spcAft>
              <a:buNone/>
            </a:pPr>
            <a:r>
              <a:rPr lang="ru-RU" smtClean="0"/>
              <a:t>Пятый уровень</a:t>
            </a:r>
            <a:endParaRPr lang="ru-RU" dirty="0"/>
          </a:p>
        </p:txBody>
      </p:sp>
      <p:sp>
        <p:nvSpPr>
          <p:cNvPr id="5" name="Текст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ru-RU" smtClean="0"/>
              <a:t>Образец текста</a:t>
            </a:r>
          </a:p>
          <a:p>
            <a:pPr marL="0" lvl="1" indent="0">
              <a:lnSpc>
                <a:spcPct val="150000"/>
              </a:lnSpc>
              <a:spcAft>
                <a:spcPts val="1200"/>
              </a:spcAft>
              <a:buNone/>
            </a:pPr>
            <a:r>
              <a:rPr lang="ru-RU" smtClean="0"/>
              <a:t>Второй уровень</a:t>
            </a:r>
          </a:p>
          <a:p>
            <a:pPr marL="0" lvl="2" indent="0">
              <a:lnSpc>
                <a:spcPct val="150000"/>
              </a:lnSpc>
              <a:spcAft>
                <a:spcPts val="1200"/>
              </a:spcAft>
              <a:buNone/>
            </a:pPr>
            <a:r>
              <a:rPr lang="ru-RU" smtClean="0"/>
              <a:t>Третий уровень</a:t>
            </a:r>
          </a:p>
          <a:p>
            <a:pPr marL="0" lvl="3" indent="0">
              <a:lnSpc>
                <a:spcPct val="150000"/>
              </a:lnSpc>
              <a:spcAft>
                <a:spcPts val="1200"/>
              </a:spcAft>
              <a:buNone/>
            </a:pPr>
            <a:r>
              <a:rPr lang="ru-RU" smtClean="0"/>
              <a:t>Четвертый уровень</a:t>
            </a:r>
          </a:p>
          <a:p>
            <a:pPr marL="0" lvl="4" indent="0">
              <a:lnSpc>
                <a:spcPct val="150000"/>
              </a:lnSpc>
              <a:spcAft>
                <a:spcPts val="1200"/>
              </a:spcAft>
              <a:buNone/>
            </a:pPr>
            <a:r>
              <a:rPr lang="ru-RU" smtClean="0"/>
              <a:t>Пятый уровень</a:t>
            </a:r>
            <a:endParaRPr lang="ru-RU" dirty="0"/>
          </a:p>
        </p:txBody>
      </p:sp>
      <p:sp>
        <p:nvSpPr>
          <p:cNvPr id="7" name="Дата 6"/>
          <p:cNvSpPr>
            <a:spLocks noGrp="1"/>
          </p:cNvSpPr>
          <p:nvPr>
            <p:ph type="dt" sz="half" idx="10"/>
          </p:nvPr>
        </p:nvSpPr>
        <p:spPr/>
        <p:txBody>
          <a:bodyPr/>
          <a:lstStyle/>
          <a:p>
            <a:fld id="{8BEEBAAA-29B5-4AF5-BC5F-7E580C29002D}" type="datetimeFigureOut">
              <a:rPr lang="ru-RU" smtClean="0"/>
              <a:t>24.11.2014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9860EDB8-5305-433F-BE41-D7A86D811DB3}" type="slidenum">
              <a:rPr lang="ru-RU" smtClean="0"/>
              <a:t>‹#›</a:t>
            </a:fld>
            <a:endParaRPr lang="ru-RU" dirty="0"/>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Прямоугольник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2" name="Заголовок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8BEEBAAA-29B5-4AF5-BC5F-7E580C29002D}" type="datetimeFigureOut">
              <a:rPr lang="ru-RU" smtClean="0"/>
              <a:t>24.11.2014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9860EDB8-5305-433F-BE41-D7A86D811DB3}" type="slidenum">
              <a:rPr lang="ru-RU" smtClean="0"/>
              <a:t>‹#›</a:t>
            </a:fld>
            <a:endParaRPr lang="ru-RU" dirty="0"/>
          </a:p>
        </p:txBody>
      </p:sp>
      <p:sp>
        <p:nvSpPr>
          <p:cNvPr id="7" name="Прямоугольник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ru-RU" smtClean="0"/>
              <a:t>24.11.2014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9860EDB8-5305-433F-BE41-D7A86D811DB3}" type="slidenum">
              <a:rPr lang="ru-RU" smtClean="0"/>
              <a:t>‹#›</a:t>
            </a:fld>
            <a:endParaRPr lang="ru-RU" dirty="0"/>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dirty="0"/>
          </a:p>
        </p:txBody>
      </p:sp>
      <p:sp>
        <p:nvSpPr>
          <p:cNvPr id="3" name="Объект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ru-RU" smtClean="0"/>
              <a:t>Образец текста</a:t>
            </a:r>
          </a:p>
          <a:p>
            <a:pPr marL="0" lvl="1" indent="0">
              <a:lnSpc>
                <a:spcPct val="150000"/>
              </a:lnSpc>
              <a:spcAft>
                <a:spcPts val="1200"/>
              </a:spcAft>
              <a:buNone/>
            </a:pPr>
            <a:r>
              <a:rPr lang="ru-RU" smtClean="0"/>
              <a:t>Второй уровень</a:t>
            </a:r>
          </a:p>
          <a:p>
            <a:pPr marL="0" lvl="2" indent="0">
              <a:lnSpc>
                <a:spcPct val="150000"/>
              </a:lnSpc>
              <a:spcAft>
                <a:spcPts val="1200"/>
              </a:spcAft>
              <a:buNone/>
            </a:pPr>
            <a:r>
              <a:rPr lang="ru-RU" smtClean="0"/>
              <a:t>Третий уровень</a:t>
            </a:r>
          </a:p>
          <a:p>
            <a:pPr marL="0" lvl="3" indent="0">
              <a:lnSpc>
                <a:spcPct val="150000"/>
              </a:lnSpc>
              <a:spcAft>
                <a:spcPts val="1200"/>
              </a:spcAft>
              <a:buNone/>
            </a:pPr>
            <a:r>
              <a:rPr lang="ru-RU" smtClean="0"/>
              <a:t>Четвертый уровень</a:t>
            </a:r>
          </a:p>
          <a:p>
            <a:pPr marL="0" lvl="4" indent="0">
              <a:lnSpc>
                <a:spcPct val="150000"/>
              </a:lnSpc>
              <a:spcAft>
                <a:spcPts val="1200"/>
              </a:spcAft>
              <a:buNone/>
            </a:pPr>
            <a:r>
              <a:rPr lang="ru-RU" smtClean="0"/>
              <a:t>Пятый уровень</a:t>
            </a:r>
            <a:endParaRPr lang="ru-RU" dirty="0"/>
          </a:p>
        </p:txBody>
      </p:sp>
      <p:sp>
        <p:nvSpPr>
          <p:cNvPr id="4" name="Текст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BEEBAAA-29B5-4AF5-BC5F-7E580C29002D}" type="datetimeFigureOut">
              <a:rPr lang="ru-RU" smtClean="0"/>
              <a:t>24.11.2014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860EDB8-5305-433F-BE41-D7A86D811DB3}" type="slidenum">
              <a:rPr lang="ru-RU" smtClean="0"/>
              <a:t>‹#›</a:t>
            </a:fld>
            <a:endParaRPr lang="ru-RU" dirty="0"/>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dirty="0"/>
          </a:p>
        </p:txBody>
      </p:sp>
      <p:sp>
        <p:nvSpPr>
          <p:cNvPr id="3" name="Рисунок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BEEBAAA-29B5-4AF5-BC5F-7E580C29002D}" type="datetimeFigureOut">
              <a:rPr lang="ru-RU" smtClean="0"/>
              <a:t>24.11.2014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860EDB8-5305-433F-BE41-D7A86D811DB3}" type="slidenum">
              <a:rPr lang="ru-RU" smtClean="0"/>
              <a:t>‹#›</a:t>
            </a:fld>
            <a:endParaRPr lang="ru-RU" dirty="0"/>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ru-RU" smtClean="0"/>
              <a:t>24.11.2014</a:t>
            </a:fld>
            <a:endParaRPr lang="ru-RU" dirty="0"/>
          </a:p>
        </p:txBody>
      </p:sp>
      <p:sp>
        <p:nvSpPr>
          <p:cNvPr id="5" name="Нижний колонтитул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ru-RU" smtClean="0"/>
              <a:t>‹#›</a:t>
            </a:fld>
            <a:endParaRPr lang="ru-RU"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hyperlink" Target="https://ru.wikipedia.org/wiki/%D0%A3%D0%BB%D0%B8%D1%86%D0%B0_%D0%92%D0%BE%D0%BB%D1%85%D0%BE%D0%BD%D0%BA%D0%B0" TargetMode="External"/><Relationship Id="rId13" Type="http://schemas.openxmlformats.org/officeDocument/2006/relationships/hyperlink" Target="https://ru.wikipedia.org/wiki/%D0%9E%D1%84%D0%B8%D1%86%D0%B5%D1%80" TargetMode="External"/><Relationship Id="rId18" Type="http://schemas.openxmlformats.org/officeDocument/2006/relationships/hyperlink" Target="https://ru.wikipedia.org/wiki/1839_%D0%B3%D0%BE%D0%B4" TargetMode="External"/><Relationship Id="rId26" Type="http://schemas.openxmlformats.org/officeDocument/2006/relationships/hyperlink" Target="https://ru.wikipedia.org/wiki/%D0%9F%D0%B0%D1%82%D1%80%D0%B8%D0%B0%D1%80%D1%85_%D0%9C%D0%BE%D1%81%D0%BA%D0%BE%D0%B2%D1%81%D0%BA%D0%B8%D0%B9_%D0%B8_%D0%B2%D1%81%D0%B5%D1%8F_%D0%A0%D1%83%D1%81%D0%B8" TargetMode="External"/><Relationship Id="rId3" Type="http://schemas.openxmlformats.org/officeDocument/2006/relationships/hyperlink" Target="https://ru.wikipedia.org/wiki/%D0%9C%D0%BE%D1%81%D0%BA%D0%B2%D0%B0" TargetMode="External"/><Relationship Id="rId21" Type="http://schemas.openxmlformats.org/officeDocument/2006/relationships/hyperlink" Target="https://ru.wikipedia.org/wiki/%D0%A1%D1%82%D0%B0%D0%BB%D0%B8%D0%BD%D1%81%D0%BA%D0%B0%D1%8F_%D1%80%D0%B5%D0%BA%D0%BE%D0%BD%D1%81%D1%82%D1%80%D1%83%D0%BA%D1%86%D0%B8%D1%8F_%D0%9C%D0%BE%D1%81%D0%BA%D0%B2%D1%8B" TargetMode="External"/><Relationship Id="rId7" Type="http://schemas.openxmlformats.org/officeDocument/2006/relationships/hyperlink" Target="https://ru.wikipedia.org/wiki/%D0%9C%D0%BE%D1%81%D0%BA%D0%B2%D0%B0_(%D1%80%D0%B5%D0%BA%D0%B0)" TargetMode="External"/><Relationship Id="rId12" Type="http://schemas.openxmlformats.org/officeDocument/2006/relationships/hyperlink" Target="https://ru.wikipedia.org/wiki/%D0%A0%D1%83%D1%81%D1%81%D0%BA%D0%B0%D1%8F_%D0%B8%D0%BC%D0%BF%D0%B5%D1%80%D0%B0%D1%82%D0%BE%D1%80%D1%81%D0%BA%D0%B0%D1%8F_%D0%B0%D1%80%D0%BC%D0%B8%D1%8F" TargetMode="External"/><Relationship Id="rId17" Type="http://schemas.openxmlformats.org/officeDocument/2006/relationships/hyperlink" Target="https://ru.wikipedia.org/wiki/23_%D1%81%D0%B5%D0%BD%D1%82%D1%8F%D0%B1%D1%80%D1%8F" TargetMode="External"/><Relationship Id="rId25" Type="http://schemas.openxmlformats.org/officeDocument/2006/relationships/hyperlink" Target="https://ru.wikipedia.org/wiki/1997_%D0%B3%D0%BE%D0%B4" TargetMode="External"/><Relationship Id="rId2" Type="http://schemas.openxmlformats.org/officeDocument/2006/relationships/image" Target="../media/image20.jpeg"/><Relationship Id="rId16" Type="http://schemas.openxmlformats.org/officeDocument/2006/relationships/hyperlink" Target="https://ru.wikipedia.org/wiki/%D0%A2%D0%BE%D0%BD,_%D0%9A%D0%BE%D0%BD%D1%81%D1%82%D0%B0%D0%BD%D1%82%D0%B8%D0%BD_%D0%90%D0%BD%D0%B4%D1%80%D0%B5%D0%B5%D0%B2%D0%B8%D1%87" TargetMode="External"/><Relationship Id="rId20" Type="http://schemas.openxmlformats.org/officeDocument/2006/relationships/hyperlink" Target="https://ru.wikipedia.org/wiki/1883_%D0%B3%D0%BE%D0%B4" TargetMode="External"/><Relationship Id="rId1" Type="http://schemas.openxmlformats.org/officeDocument/2006/relationships/slideLayout" Target="../slideLayouts/slideLayout3.xml"/><Relationship Id="rId6" Type="http://schemas.openxmlformats.org/officeDocument/2006/relationships/hyperlink" Target="https://ru.wikipedia.org/wiki/%D0%9C%D0%BE%D1%81%D0%BA%D0%BE%D0%B2%D1%81%D0%BA%D0%B8%D0%B9_%D0%9A%D1%80%D0%B5%D0%BC%D0%BB%D1%8C" TargetMode="External"/><Relationship Id="rId11" Type="http://schemas.openxmlformats.org/officeDocument/2006/relationships/hyperlink" Target="https://ru.wikipedia.org/wiki/%D0%9A%D0%B5%D0%BD%D0%BE%D1%82%D0%B0%D1%84" TargetMode="External"/><Relationship Id="rId24" Type="http://schemas.openxmlformats.org/officeDocument/2006/relationships/hyperlink" Target="https://ru.wikipedia.org/wiki/1994_%D0%B3%D0%BE%D0%B4" TargetMode="External"/><Relationship Id="rId5" Type="http://schemas.openxmlformats.org/officeDocument/2006/relationships/hyperlink" Target="https://ru.wikipedia.org/wiki/%D0%A0%D1%83%D1%81%D1%81%D0%BA%D0%B0%D1%8F_%D0%BF%D1%80%D0%B0%D0%B2%D0%BE%D1%81%D0%BB%D0%B0%D0%B2%D0%BD%D0%B0%D1%8F_%D1%86%D0%B5%D1%80%D0%BA%D0%BE%D0%B2%D1%8C" TargetMode="External"/><Relationship Id="rId15" Type="http://schemas.openxmlformats.org/officeDocument/2006/relationships/hyperlink" Target="https://ru.wikipedia.org/wiki/%D0%97%D0%B0%D0%B3%D1%80%D0%B0%D0%BD%D0%B8%D1%87%D0%BD%D1%8B%D0%B5_%D0%BF%D0%BE%D1%85%D0%BE%D0%B4%D1%8B_%D1%80%D1%83%D1%81%D1%81%D0%BA%D0%BE%D0%B9_%D0%B0%D1%80%D0%BC%D0%B8%D0%B8_1813%E2%80%941814" TargetMode="External"/><Relationship Id="rId23" Type="http://schemas.openxmlformats.org/officeDocument/2006/relationships/hyperlink" Target="https://ru.wikipedia.org/wiki/1931_%D0%B3%D0%BE%D0%B4" TargetMode="External"/><Relationship Id="rId10" Type="http://schemas.openxmlformats.org/officeDocument/2006/relationships/hyperlink" Target="https://ru.wikipedia.org/wiki/XIX_%D0%B2%D0%B5%D0%BA" TargetMode="External"/><Relationship Id="rId19" Type="http://schemas.openxmlformats.org/officeDocument/2006/relationships/hyperlink" Target="https://ru.wikipedia.org/wiki/26_%D0%BC%D0%B0%D1%8F" TargetMode="External"/><Relationship Id="rId4" Type="http://schemas.openxmlformats.org/officeDocument/2006/relationships/hyperlink" Target="https://ru.wikipedia.org/wiki/%D0%A1%D0%BE%D0%B1%D0%BE%D1%80_(%D1%85%D1%80%D0%B0%D0%BC)" TargetMode="External"/><Relationship Id="rId9" Type="http://schemas.openxmlformats.org/officeDocument/2006/relationships/hyperlink" Target="https://ru.wikipedia.org/wiki/1990-%D0%B5" TargetMode="External"/><Relationship Id="rId14" Type="http://schemas.openxmlformats.org/officeDocument/2006/relationships/hyperlink" Target="https://ru.wikipedia.org/wiki/%D0%9E%D1%82%D0%B5%D1%87%D0%B5%D1%81%D1%82%D0%B2%D0%B5%D0%BD%D0%BD%D0%B0%D1%8F_%D0%B2%D0%BE%D0%B9%D0%BD%D0%B0_1812_%D0%B3%D0%BE%D0%B4%D0%B0" TargetMode="External"/><Relationship Id="rId22" Type="http://schemas.openxmlformats.org/officeDocument/2006/relationships/hyperlink" Target="https://ru.wikipedia.org/wiki/5_%D0%B4%D0%B5%D0%BA%D0%B0%D0%B1%D1%80%D1%8F" TargetMode="External"/><Relationship Id="rId27" Type="http://schemas.openxmlformats.org/officeDocument/2006/relationships/hyperlink" Target="https://ru.wikipedia.org/wiki/%D0%9F%D0%BE%D0%B4%D0%B2%D0%BE%D1%80%D1%8C%D0%B5"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o15.officeredir.microsoft.com/r/rlid2013GettingStartedCntrPPT?clid=1049"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5599" y="1049867"/>
            <a:ext cx="11446933" cy="3398739"/>
          </a:xfrm>
        </p:spPr>
        <p:txBody>
          <a:bodyPr>
            <a:noAutofit/>
          </a:bodyPr>
          <a:lstStyle/>
          <a:p>
            <a:pPr>
              <a:spcBef>
                <a:spcPts val="0"/>
              </a:spcBef>
            </a:pPr>
            <a:r>
              <a:rPr lang="ru-RU" sz="6600" b="1" dirty="0" smtClean="0">
                <a:latin typeface="Arial Black" panose="020B0A04020102020204" pitchFamily="34" charset="0"/>
              </a:rPr>
              <a:t>«О России </a:t>
            </a:r>
            <a:r>
              <a:rPr lang="ru-RU" sz="6600" b="1" dirty="0">
                <a:latin typeface="Arial Black" panose="020B0A04020102020204" pitchFamily="34" charset="0"/>
              </a:rPr>
              <a:t>петь – что стремиться в храм…»</a:t>
            </a:r>
            <a:r>
              <a:rPr lang="ru-RU" sz="6600" dirty="0">
                <a:latin typeface="Arial Black" panose="020B0A04020102020204" pitchFamily="34" charset="0"/>
              </a:rPr>
              <a:t/>
            </a:r>
            <a:br>
              <a:rPr lang="ru-RU" sz="6600" dirty="0">
                <a:latin typeface="Arial Black" panose="020B0A04020102020204" pitchFamily="34" charset="0"/>
              </a:rPr>
            </a:br>
            <a:endParaRPr lang="ru-RU" sz="6600" b="0" i="0" dirty="0">
              <a:solidFill>
                <a:schemeClr val="bg1"/>
              </a:solidFill>
              <a:latin typeface="Arial Black" panose="020B0A04020102020204" pitchFamily="34" charset="0"/>
            </a:endParaRPr>
          </a:p>
        </p:txBody>
      </p:sp>
      <p:sp>
        <p:nvSpPr>
          <p:cNvPr id="3" name="Подзаголовок 2"/>
          <p:cNvSpPr>
            <a:spLocks noGrp="1"/>
          </p:cNvSpPr>
          <p:nvPr>
            <p:ph type="subTitle" idx="1"/>
          </p:nvPr>
        </p:nvSpPr>
        <p:spPr>
          <a:xfrm>
            <a:off x="838202" y="5110609"/>
            <a:ext cx="7464423" cy="1137793"/>
          </a:xfrm>
        </p:spPr>
        <p:txBody>
          <a:bodyPr>
            <a:normAutofit fontScale="62500" lnSpcReduction="20000"/>
          </a:bodyPr>
          <a:lstStyle/>
          <a:p>
            <a:pPr marL="0" indent="0" algn="l">
              <a:lnSpc>
                <a:spcPct val="150000"/>
              </a:lnSpc>
              <a:spcBef>
                <a:spcPts val="6"/>
              </a:spcBef>
              <a:buNone/>
            </a:pPr>
            <a:r>
              <a:rPr lang="ru-RU" sz="2800" b="1" i="0" dirty="0" smtClean="0">
                <a:solidFill>
                  <a:srgbClr val="D24726"/>
                </a:solidFill>
                <a:latin typeface="Arial Black" panose="020B0A04020102020204" pitchFamily="34" charset="0"/>
              </a:rPr>
              <a:t>Автор работы: Решетникова Анна Петровна, учитель русского языка и литературы МБОУ «СОШ №14»</a:t>
            </a:r>
            <a:endParaRPr lang="ru-RU" sz="2800" b="1" i="0" dirty="0">
              <a:solidFill>
                <a:srgbClr val="D24726"/>
              </a:solidFill>
              <a:latin typeface="Arial Black" panose="020B0A04020102020204" pitchFamily="34" charset="0"/>
            </a:endParaRPr>
          </a:p>
        </p:txBody>
      </p:sp>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700" y="0"/>
            <a:ext cx="10134599" cy="1208868"/>
          </a:xfrm>
        </p:spPr>
        <p:txBody>
          <a:bodyPr>
            <a:noAutofit/>
          </a:bodyPr>
          <a:lstStyle/>
          <a:p>
            <a:pPr lvl="0"/>
            <a:r>
              <a:rPr lang="ru-RU" sz="2800" dirty="0" smtClean="0">
                <a:latin typeface="Arial Black" panose="020B0A04020102020204" pitchFamily="34" charset="0"/>
              </a:rPr>
              <a:t/>
            </a:r>
            <a:br>
              <a:rPr lang="ru-RU" sz="2800" dirty="0" smtClean="0">
                <a:latin typeface="Arial Black" panose="020B0A04020102020204" pitchFamily="34" charset="0"/>
              </a:rPr>
            </a:br>
            <a:r>
              <a:rPr lang="ru-RU" sz="2800" dirty="0">
                <a:latin typeface="Arial Black" panose="020B0A04020102020204" pitchFamily="34" charset="0"/>
              </a:rPr>
              <a:t/>
            </a:r>
            <a:br>
              <a:rPr lang="ru-RU" sz="2800" dirty="0">
                <a:latin typeface="Arial Black" panose="020B0A04020102020204" pitchFamily="34" charset="0"/>
              </a:rPr>
            </a:br>
            <a:r>
              <a:rPr lang="ru-RU" sz="2800" dirty="0" smtClean="0">
                <a:latin typeface="Arial Black" panose="020B0A04020102020204" pitchFamily="34" charset="0"/>
              </a:rPr>
              <a:t/>
            </a:r>
            <a:br>
              <a:rPr lang="ru-RU" sz="2800" dirty="0" smtClean="0">
                <a:latin typeface="Arial Black" panose="020B0A04020102020204" pitchFamily="34" charset="0"/>
              </a:rPr>
            </a:br>
            <a:r>
              <a:rPr lang="ru-RU" sz="2800" dirty="0">
                <a:latin typeface="Arial Black" panose="020B0A04020102020204" pitchFamily="34" charset="0"/>
              </a:rPr>
              <a:t/>
            </a:r>
            <a:br>
              <a:rPr lang="ru-RU" sz="2800" dirty="0">
                <a:latin typeface="Arial Black" panose="020B0A04020102020204" pitchFamily="34" charset="0"/>
              </a:rPr>
            </a:br>
            <a:r>
              <a:rPr lang="ru-RU" sz="2800" dirty="0" smtClean="0">
                <a:latin typeface="Arial Black" panose="020B0A04020102020204" pitchFamily="34" charset="0"/>
              </a:rPr>
              <a:t/>
            </a:r>
            <a:br>
              <a:rPr lang="ru-RU" sz="2800" dirty="0" smtClean="0">
                <a:latin typeface="Arial Black" panose="020B0A04020102020204" pitchFamily="34" charset="0"/>
              </a:rPr>
            </a:br>
            <a:r>
              <a:rPr lang="ru-RU" sz="2800" dirty="0">
                <a:latin typeface="Arial Black" panose="020B0A04020102020204" pitchFamily="34" charset="0"/>
              </a:rPr>
              <a:t/>
            </a:r>
            <a:br>
              <a:rPr lang="ru-RU" sz="2800" dirty="0">
                <a:latin typeface="Arial Black" panose="020B0A04020102020204" pitchFamily="34" charset="0"/>
              </a:rPr>
            </a:br>
            <a:r>
              <a:rPr lang="ru-RU" sz="2800" dirty="0" smtClean="0">
                <a:latin typeface="Arial Black" panose="020B0A04020102020204" pitchFamily="34" charset="0"/>
              </a:rPr>
              <a:t/>
            </a:r>
            <a:br>
              <a:rPr lang="ru-RU" sz="2800" dirty="0" smtClean="0">
                <a:latin typeface="Arial Black" panose="020B0A04020102020204" pitchFamily="34" charset="0"/>
              </a:rPr>
            </a:br>
            <a:r>
              <a:rPr lang="ru-RU" sz="2800" dirty="0">
                <a:latin typeface="Arial Black" panose="020B0A04020102020204" pitchFamily="34" charset="0"/>
              </a:rPr>
              <a:t/>
            </a:r>
            <a:br>
              <a:rPr lang="ru-RU" sz="2800" dirty="0">
                <a:latin typeface="Arial Black" panose="020B0A04020102020204" pitchFamily="34" charset="0"/>
              </a:rPr>
            </a:br>
            <a:r>
              <a:rPr lang="ru-RU" sz="2400" dirty="0" smtClean="0">
                <a:latin typeface="Arial Black" panose="020B0A04020102020204" pitchFamily="34" charset="0"/>
              </a:rPr>
              <a:t>Комплексный </a:t>
            </a:r>
            <a:r>
              <a:rPr lang="ru-RU" sz="2400" dirty="0">
                <a:latin typeface="Arial Black" panose="020B0A04020102020204" pitchFamily="34" charset="0"/>
              </a:rPr>
              <a:t>анализ </a:t>
            </a:r>
            <a:r>
              <a:rPr lang="ru-RU" sz="2400" dirty="0" smtClean="0">
                <a:latin typeface="Arial Black" panose="020B0A04020102020204" pitchFamily="34" charset="0"/>
              </a:rPr>
              <a:t>текста В</a:t>
            </a:r>
            <a:r>
              <a:rPr lang="ru-RU" sz="2400" dirty="0">
                <a:latin typeface="Arial Black" panose="020B0A04020102020204" pitchFamily="34" charset="0"/>
              </a:rPr>
              <a:t>. </a:t>
            </a:r>
            <a:r>
              <a:rPr lang="ru-RU" sz="2400" dirty="0" smtClean="0">
                <a:latin typeface="Arial Black" panose="020B0A04020102020204" pitchFamily="34" charset="0"/>
              </a:rPr>
              <a:t>Солоухина </a:t>
            </a:r>
            <a:br>
              <a:rPr lang="ru-RU" sz="2400" dirty="0" smtClean="0">
                <a:latin typeface="Arial Black" panose="020B0A04020102020204" pitchFamily="34" charset="0"/>
              </a:rPr>
            </a:br>
            <a:r>
              <a:rPr lang="ru-RU" sz="2400" dirty="0" smtClean="0">
                <a:latin typeface="Arial Black" panose="020B0A04020102020204" pitchFamily="34" charset="0"/>
              </a:rPr>
              <a:t>«Письмо из русского музея»</a:t>
            </a:r>
            <a:r>
              <a:rPr lang="ru-RU" sz="2400" dirty="0">
                <a:latin typeface="Arial Black" panose="020B0A04020102020204" pitchFamily="34" charset="0"/>
              </a:rPr>
              <a:t/>
            </a:r>
            <a:br>
              <a:rPr lang="ru-RU" sz="2400" dirty="0">
                <a:latin typeface="Arial Black" panose="020B0A04020102020204" pitchFamily="34" charset="0"/>
              </a:rPr>
            </a:br>
            <a:endParaRPr lang="ru-RU" sz="2400" dirty="0">
              <a:latin typeface="Arial Black" panose="020B0A04020102020204" pitchFamily="34" charset="0"/>
            </a:endParaRPr>
          </a:p>
        </p:txBody>
      </p:sp>
      <p:sp>
        <p:nvSpPr>
          <p:cNvPr id="3" name="Объект 2"/>
          <p:cNvSpPr>
            <a:spLocks noGrp="1"/>
          </p:cNvSpPr>
          <p:nvPr>
            <p:ph idx="1"/>
          </p:nvPr>
        </p:nvSpPr>
        <p:spPr>
          <a:xfrm>
            <a:off x="215900" y="1638300"/>
            <a:ext cx="11810999" cy="4876799"/>
          </a:xfrm>
        </p:spPr>
        <p:txBody>
          <a:bodyPr>
            <a:noAutofit/>
          </a:bodyPr>
          <a:lstStyle/>
          <a:p>
            <a:pPr algn="just"/>
            <a:r>
              <a:rPr lang="ru-RU" sz="1200" b="1" dirty="0" smtClean="0">
                <a:solidFill>
                  <a:schemeClr val="tx1"/>
                </a:solidFill>
                <a:latin typeface="Arial Black" panose="020B0A04020102020204" pitchFamily="34" charset="0"/>
              </a:rPr>
              <a:t>1</a:t>
            </a:r>
            <a:r>
              <a:rPr lang="ru-RU" sz="1200" b="1" dirty="0">
                <a:solidFill>
                  <a:schemeClr val="tx1"/>
                </a:solidFill>
                <a:latin typeface="Arial Black" panose="020B0A04020102020204" pitchFamily="34" charset="0"/>
              </a:rPr>
              <a:t>) У Ленинграда есть, сохранилось до сих пор свое лицо, своя ярко выраженная индивидуальность.</a:t>
            </a:r>
          </a:p>
          <a:p>
            <a:pPr algn="just"/>
            <a:r>
              <a:rPr lang="ru-RU" sz="1200" b="1" dirty="0">
                <a:solidFill>
                  <a:schemeClr val="tx1"/>
                </a:solidFill>
                <a:latin typeface="Arial Black" panose="020B0A04020102020204" pitchFamily="34" charset="0"/>
              </a:rPr>
              <a:t>2) А Москва? 3) Слышу я ваши нетерпеливые возражения. 4) Неужели Москва не своеобразна? 5) Откуда же знаменитые слова Пушкина: "Москва, как много в этом звуке для сердца русского слилось, как много в нем отозвалось!" 6) Откуда же не менее знаменитые слова Лермонтова: "Москва, Москва!.. люблю тебя, как сын, как русский-сильно, пламенно и нежно!" 7) Москва имела свое, еще более ярко выраженное, чем Ленинград, лицо. 8) Более того. 9) Москва была самым оригинальным, уникальным городом на земле.</a:t>
            </a:r>
          </a:p>
          <a:p>
            <a:pPr algn="just"/>
            <a:r>
              <a:rPr lang="ru-RU" sz="1200" b="1" dirty="0">
                <a:solidFill>
                  <a:schemeClr val="tx1"/>
                </a:solidFill>
                <a:latin typeface="Arial Black" panose="020B0A04020102020204" pitchFamily="34" charset="0"/>
              </a:rPr>
              <a:t>10) Может нравиться или не нравиться купольная златоверхая архитектура, как может нравиться или не нравиться, допустим, архитектура древнего Самарканда. 11) Но второго Самарканда больше нет нигде на земле. 12) Он уникален. 13) Не было и второй Москвы.</a:t>
            </a:r>
          </a:p>
          <a:p>
            <a:pPr algn="just"/>
            <a:r>
              <a:rPr lang="ru-RU" sz="1200" b="1" dirty="0">
                <a:solidFill>
                  <a:schemeClr val="tx1"/>
                </a:solidFill>
                <a:latin typeface="Arial Black" panose="020B0A04020102020204" pitchFamily="34" charset="0"/>
              </a:rPr>
              <a:t>14) Можно упрекнуть меня в излишнем пристрастии - всякий кулик свое болото хвалит, но Москва - это нечто сказочное.</a:t>
            </a:r>
          </a:p>
          <a:p>
            <a:pPr algn="just"/>
            <a:r>
              <a:rPr lang="ru-RU" sz="1200" b="1" dirty="0">
                <a:solidFill>
                  <a:schemeClr val="tx1"/>
                </a:solidFill>
                <a:latin typeface="Arial Black" panose="020B0A04020102020204" pitchFamily="34" charset="0"/>
              </a:rPr>
              <a:t>15) В Москве около четырехсот пятидесяти церквей и часовен, и когда начинают звонить все колокола, то воздух: дрожит от множества звуков в этом городе с миллионным населением. 16) С Кремля открывается вид на целое море красоты. 17) Я никогда не представлял себе, что на земле может существовать подобный город: все кругом пестреет красными золочеными куполами и шпицами. 18) Перед этой массой золота, в соединении с ярким голубым цветом, бледнеет все, о чем я когда-либо мечтал.</a:t>
            </a:r>
          </a:p>
          <a:p>
            <a:endParaRPr lang="ru-RU" sz="1200" dirty="0"/>
          </a:p>
        </p:txBody>
      </p:sp>
      <p:pic>
        <p:nvPicPr>
          <p:cNvPr id="7170" name="Picture 2" descr="РУССКАЯ КУЛЬТУРА В ПОРТРЕТАХ И АНЕКДОТАХ. (Марианна Волкова Сергей Довлатов Не только Бродский ). Обсуждение на LiveInternet - Р"/>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1700" y="89280"/>
            <a:ext cx="1701302" cy="199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868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4434" y="0"/>
            <a:ext cx="11104966" cy="1208868"/>
          </a:xfrm>
        </p:spPr>
        <p:txBody>
          <a:bodyPr>
            <a:noAutofit/>
          </a:bodyPr>
          <a:lstStyle/>
          <a:p>
            <a:r>
              <a:rPr lang="ru-RU" sz="2800" dirty="0" smtClean="0">
                <a:latin typeface="Arial Black" panose="020B0A04020102020204" pitchFamily="34" charset="0"/>
              </a:rPr>
              <a:t>Пушкин: </a:t>
            </a:r>
            <a:r>
              <a:rPr lang="ru-RU" sz="2800" dirty="0">
                <a:latin typeface="Arial Black" panose="020B0A04020102020204" pitchFamily="34" charset="0"/>
              </a:rPr>
              <a:t>"Москва, как много в этом звуке для сердца русского слилось, как много в нем отозвалось!"</a:t>
            </a:r>
          </a:p>
        </p:txBody>
      </p:sp>
      <p:sp>
        <p:nvSpPr>
          <p:cNvPr id="3" name="Объект 2"/>
          <p:cNvSpPr>
            <a:spLocks noGrp="1"/>
          </p:cNvSpPr>
          <p:nvPr>
            <p:ph idx="1"/>
          </p:nvPr>
        </p:nvSpPr>
        <p:spPr>
          <a:xfrm>
            <a:off x="190500" y="1752600"/>
            <a:ext cx="11747499" cy="4838700"/>
          </a:xfrm>
        </p:spPr>
        <p:txBody>
          <a:bodyPr>
            <a:normAutofit fontScale="77500" lnSpcReduction="20000"/>
          </a:bodyPr>
          <a:lstStyle/>
          <a:p>
            <a:pPr algn="just"/>
            <a:r>
              <a:rPr lang="ru-RU" sz="1500" dirty="0">
                <a:solidFill>
                  <a:schemeClr val="tx1"/>
                </a:solidFill>
                <a:latin typeface="Arial Black" panose="020B0A04020102020204" pitchFamily="34" charset="0"/>
              </a:rPr>
              <a:t>19) Архитектура Москвы, московский, исторически сложившийся ансамбль создавал определенную атмосферу, настроение, определенным образом воздействовал на сознание, на характер людей, на их житейское и творческое поведение.</a:t>
            </a:r>
          </a:p>
          <a:p>
            <a:pPr algn="just"/>
            <a:r>
              <a:rPr lang="ru-RU" sz="1500" dirty="0">
                <a:solidFill>
                  <a:schemeClr val="tx1"/>
                </a:solidFill>
                <a:latin typeface="Arial Black" panose="020B0A04020102020204" pitchFamily="34" charset="0"/>
              </a:rPr>
              <a:t>20) Для того чтобы человеку испортить лицо, вовсе не нужно отрубать голову. 21) Чтобы Самарканд перестал быть Самаркандом, вовсе не нужно сносить весь город, достаточно уничтожить несколько удивительных произведений магометанского зодчества эпохи Тамерлана.</a:t>
            </a:r>
          </a:p>
          <a:p>
            <a:pPr algn="just"/>
            <a:r>
              <a:rPr lang="ru-RU" sz="1500" dirty="0">
                <a:solidFill>
                  <a:schemeClr val="tx1"/>
                </a:solidFill>
                <a:latin typeface="Arial Black" panose="020B0A04020102020204" pitchFamily="34" charset="0"/>
              </a:rPr>
              <a:t>22) С начала тридцатых годов началась реконструкция Москвы. 23) Памятников архитектуры в Москве уничтожено более четырехсот. 24) Жалко и Сухареву башню, и Красные, и Триумфальные ворота.</a:t>
            </a:r>
          </a:p>
          <a:p>
            <a:pPr algn="just"/>
            <a:r>
              <a:rPr lang="ru-RU" sz="1500" dirty="0">
                <a:solidFill>
                  <a:schemeClr val="tx1"/>
                </a:solidFill>
                <a:latin typeface="Arial Black" panose="020B0A04020102020204" pitchFamily="34" charset="0"/>
              </a:rPr>
              <a:t>25) Сорок лет строилось на народные деньги (сбор пожертвований) грандиозное архитектурное сооружение - храм Христа Спасителя. 26) Он строился как памятник знаменитому московскому пожару, как памятник победы над Наполеоном. 27) Великий русский художник Василий Суриков расписывал его стены и своды. 28) Это было самое высокое и самое величественное здание в Москве. 29) Его было видно с любого конца города. 30) Здание не древнее, но оно организовывало наряду с ансамблем Кремля архитектурный центр нашей столицы.31) Сломали... 32) Построили плавательный бассейн.</a:t>
            </a:r>
          </a:p>
          <a:p>
            <a:pPr algn="just"/>
            <a:r>
              <a:rPr lang="ru-RU" sz="1500" dirty="0">
                <a:solidFill>
                  <a:schemeClr val="tx1"/>
                </a:solidFill>
                <a:latin typeface="Arial Black" panose="020B0A04020102020204" pitchFamily="34" charset="0"/>
              </a:rPr>
              <a:t>33) Кроме того, разрушая старину, всегда обрываем корни. 34) У дерева каждый корешок, каждый корневой волосок на учете, а уж тем более те корневища, что уходят в глубочайшие водоносные пласты. 35) Как знать, может быть, в момент какой-нибудь великой засухи именно те, казалось бы, уже отжившие корневища подадут наверх, где листья, живую спасительную влагу.</a:t>
            </a:r>
          </a:p>
          <a:p>
            <a:endParaRPr lang="ru-RU" dirty="0"/>
          </a:p>
        </p:txBody>
      </p:sp>
    </p:spTree>
    <p:extLst>
      <p:ext uri="{BB962C8B-B14F-4D97-AF65-F5344CB8AC3E}">
        <p14:creationId xmlns:p14="http://schemas.microsoft.com/office/powerpoint/2010/main" val="3839203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400" y="0"/>
            <a:ext cx="11362268" cy="1208868"/>
          </a:xfrm>
        </p:spPr>
        <p:txBody>
          <a:bodyPr>
            <a:normAutofit/>
          </a:bodyPr>
          <a:lstStyle/>
          <a:p>
            <a:r>
              <a:rPr lang="ru-RU" sz="2800" dirty="0" smtClean="0">
                <a:latin typeface="Arial Black" panose="020B0A04020102020204" pitchFamily="34" charset="0"/>
              </a:rPr>
              <a:t>Лермонтов: </a:t>
            </a:r>
            <a:r>
              <a:rPr lang="ru-RU" sz="2800" dirty="0">
                <a:latin typeface="Arial Black" panose="020B0A04020102020204" pitchFamily="34" charset="0"/>
              </a:rPr>
              <a:t>"Москва, Москва!.. люблю тебя, как сын, как русский-сильно, пламенно и нежно!"</a:t>
            </a:r>
          </a:p>
        </p:txBody>
      </p:sp>
      <p:sp>
        <p:nvSpPr>
          <p:cNvPr id="3" name="Объект 2"/>
          <p:cNvSpPr>
            <a:spLocks noGrp="1"/>
          </p:cNvSpPr>
          <p:nvPr>
            <p:ph idx="1"/>
          </p:nvPr>
        </p:nvSpPr>
        <p:spPr>
          <a:xfrm>
            <a:off x="254001" y="1825625"/>
            <a:ext cx="6794499" cy="4351338"/>
          </a:xfrm>
        </p:spPr>
        <p:txBody>
          <a:bodyPr>
            <a:normAutofit fontScale="92500"/>
          </a:bodyPr>
          <a:lstStyle/>
          <a:p>
            <a:pPr algn="just"/>
            <a:r>
              <a:rPr lang="ru-RU" sz="1400" b="1" dirty="0">
                <a:solidFill>
                  <a:schemeClr val="tx1"/>
                </a:solidFill>
              </a:rPr>
              <a:t>36) На месте уникального, пусть немного архаичного, пусть глубоко русского, но тем-то и уникального, города Москвы построен город среднеевропейского типа, не выделяющийся ничем особенным. 37) Город как город. 38) Даже хороший город. 39) Но не больше того.</a:t>
            </a:r>
          </a:p>
          <a:p>
            <a:pPr algn="just"/>
            <a:r>
              <a:rPr lang="ru-RU" sz="1400" b="1" dirty="0">
                <a:solidFill>
                  <a:schemeClr val="tx1"/>
                </a:solidFill>
              </a:rPr>
              <a:t>40) А Ленинград стоит таким, каким сложился постепенно, исторически. 41) И Невский проспект, и Фонтанка, и Мойка, и Летний сад, и мосты, и многое-многое другое.</a:t>
            </a:r>
          </a:p>
          <a:p>
            <a:pPr algn="just"/>
            <a:r>
              <a:rPr lang="ru-RU" sz="1400" b="1" dirty="0">
                <a:solidFill>
                  <a:schemeClr val="tx1"/>
                </a:solidFill>
              </a:rPr>
              <a:t>42) Спросите любого человека, впервые увидевшего эти два города.43) Все отдают предпочтение Ленинграду. 44) Они отдают легко и беззаботно, я - с болью в сердце. 45) С кровавой болью. 46) Но вынужден. 47) Плачу, а отдаю.</a:t>
            </a:r>
          </a:p>
          <a:p>
            <a:r>
              <a:rPr lang="ru-RU" sz="1400" dirty="0">
                <a:solidFill>
                  <a:schemeClr val="tx1"/>
                </a:solidFill>
              </a:rPr>
              <a:t/>
            </a:r>
            <a:br>
              <a:rPr lang="ru-RU" sz="1400" dirty="0">
                <a:solidFill>
                  <a:schemeClr val="tx1"/>
                </a:solidFill>
              </a:rPr>
            </a:br>
            <a:endParaRPr lang="ru-RU" sz="1400" dirty="0">
              <a:solidFill>
                <a:schemeClr val="tx1"/>
              </a:solidFill>
            </a:endParaRPr>
          </a:p>
        </p:txBody>
      </p:sp>
      <p:pic>
        <p:nvPicPr>
          <p:cNvPr id="8196" name="Picture 4" descr="Фото жизнь - erik66 - корневой каталог - &quot; Храмы Москвы &quot;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4671" y="1308100"/>
            <a:ext cx="2324753" cy="289559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Ритуальные услуги в Москве, организация похорон - Храм Троицы Живоначальной в Останкине - Храм Троицы Живоначальной в Останкин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813" y="1459793"/>
            <a:ext cx="2243682" cy="249298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Ново Алексеевский монастырь - Мобильные игры: скачай и развлекайс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1065" y="3952773"/>
            <a:ext cx="1905000" cy="2358221"/>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Чёрная Сотня :: Просмотр темы - Ваш любимый город."/>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6064" y="3861582"/>
            <a:ext cx="2063359" cy="270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813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Храм Христа Спасителя.Москва.. Всё о туризм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050" y="1168399"/>
            <a:ext cx="5803900" cy="404093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77800" y="1587500"/>
            <a:ext cx="5443904" cy="5262979"/>
          </a:xfrm>
          <a:prstGeom prst="rect">
            <a:avLst/>
          </a:prstGeom>
        </p:spPr>
        <p:txBody>
          <a:bodyPr wrap="square">
            <a:spAutoFit/>
          </a:bodyPr>
          <a:lstStyle/>
          <a:p>
            <a:pPr algn="just"/>
            <a:r>
              <a:rPr lang="ru-RU" sz="1600" b="1" dirty="0" err="1">
                <a:solidFill>
                  <a:srgbClr val="252525"/>
                </a:solidFill>
                <a:latin typeface="Arial" panose="020B0604020202020204" pitchFamily="34" charset="0"/>
              </a:rPr>
              <a:t>Кафедра́льный</a:t>
            </a:r>
            <a:r>
              <a:rPr lang="ru-RU" sz="1600" b="1" dirty="0">
                <a:solidFill>
                  <a:srgbClr val="252525"/>
                </a:solidFill>
                <a:latin typeface="Arial" panose="020B0604020202020204" pitchFamily="34" charset="0"/>
              </a:rPr>
              <a:t> </a:t>
            </a:r>
            <a:r>
              <a:rPr lang="ru-RU" sz="1600" b="1" dirty="0" err="1">
                <a:solidFill>
                  <a:srgbClr val="252525"/>
                </a:solidFill>
                <a:latin typeface="Arial" panose="020B0604020202020204" pitchFamily="34" charset="0"/>
              </a:rPr>
              <a:t>собо́рный</a:t>
            </a:r>
            <a:r>
              <a:rPr lang="ru-RU" sz="1600" b="1" dirty="0">
                <a:solidFill>
                  <a:srgbClr val="252525"/>
                </a:solidFill>
                <a:latin typeface="Arial" panose="020B0604020202020204" pitchFamily="34" charset="0"/>
              </a:rPr>
              <a:t> храм Христа́ </a:t>
            </a:r>
            <a:r>
              <a:rPr lang="ru-RU" sz="1600" b="1" dirty="0" err="1">
                <a:solidFill>
                  <a:srgbClr val="252525"/>
                </a:solidFill>
                <a:latin typeface="Arial" panose="020B0604020202020204" pitchFamily="34" charset="0"/>
              </a:rPr>
              <a:t>Спаси́теля</a:t>
            </a:r>
            <a:r>
              <a:rPr lang="ru-RU" sz="1600" dirty="0">
                <a:solidFill>
                  <a:srgbClr val="252525"/>
                </a:solidFill>
                <a:latin typeface="Arial" panose="020B0604020202020204" pitchFamily="34" charset="0"/>
              </a:rPr>
              <a:t> в </a:t>
            </a:r>
            <a:r>
              <a:rPr lang="ru-RU" sz="1600" dirty="0">
                <a:solidFill>
                  <a:srgbClr val="0B0080"/>
                </a:solidFill>
                <a:latin typeface="Arial" panose="020B0604020202020204" pitchFamily="34" charset="0"/>
                <a:hlinkClick r:id="rId3" tooltip="Москва"/>
              </a:rPr>
              <a:t>Москве</a:t>
            </a:r>
            <a:r>
              <a:rPr lang="ru-RU" sz="1600" dirty="0">
                <a:solidFill>
                  <a:srgbClr val="252525"/>
                </a:solidFill>
                <a:latin typeface="Arial" panose="020B0604020202020204" pitchFamily="34" charset="0"/>
              </a:rPr>
              <a:t> — кафедральный </a:t>
            </a:r>
            <a:r>
              <a:rPr lang="ru-RU" sz="1600" dirty="0">
                <a:solidFill>
                  <a:srgbClr val="0B0080"/>
                </a:solidFill>
                <a:latin typeface="Arial" panose="020B0604020202020204" pitchFamily="34" charset="0"/>
                <a:hlinkClick r:id="rId4" tooltip="Собор (храм)"/>
              </a:rPr>
              <a:t>собор</a:t>
            </a:r>
            <a:r>
              <a:rPr lang="ru-RU" sz="1600" dirty="0">
                <a:solidFill>
                  <a:srgbClr val="252525"/>
                </a:solidFill>
                <a:latin typeface="Arial" panose="020B0604020202020204" pitchFamily="34" charset="0"/>
              </a:rPr>
              <a:t> </a:t>
            </a:r>
            <a:r>
              <a:rPr lang="ru-RU" sz="1600" dirty="0">
                <a:solidFill>
                  <a:srgbClr val="0B0080"/>
                </a:solidFill>
                <a:latin typeface="Arial" panose="020B0604020202020204" pitchFamily="34" charset="0"/>
                <a:hlinkClick r:id="rId5" tooltip="Русская православная церковь"/>
              </a:rPr>
              <a:t>Русской православной церкви</a:t>
            </a:r>
            <a:r>
              <a:rPr lang="ru-RU" sz="1600" dirty="0">
                <a:solidFill>
                  <a:srgbClr val="252525"/>
                </a:solidFill>
                <a:latin typeface="Arial" panose="020B0604020202020204" pitchFamily="34" charset="0"/>
              </a:rPr>
              <a:t>, недалеко от </a:t>
            </a:r>
            <a:r>
              <a:rPr lang="ru-RU" sz="1600" dirty="0">
                <a:solidFill>
                  <a:srgbClr val="0B0080"/>
                </a:solidFill>
                <a:latin typeface="Arial" panose="020B0604020202020204" pitchFamily="34" charset="0"/>
                <a:hlinkClick r:id="rId6" tooltip="Московский Кремль"/>
              </a:rPr>
              <a:t>Кремля</a:t>
            </a:r>
            <a:r>
              <a:rPr lang="ru-RU" sz="1600" dirty="0">
                <a:solidFill>
                  <a:srgbClr val="252525"/>
                </a:solidFill>
                <a:latin typeface="Arial" panose="020B0604020202020204" pitchFamily="34" charset="0"/>
              </a:rPr>
              <a:t> на левом берегу </a:t>
            </a:r>
            <a:r>
              <a:rPr lang="ru-RU" sz="1600" dirty="0">
                <a:solidFill>
                  <a:srgbClr val="0B0080"/>
                </a:solidFill>
                <a:latin typeface="Arial" panose="020B0604020202020204" pitchFamily="34" charset="0"/>
                <a:hlinkClick r:id="rId7" tooltip="Москва (река)"/>
              </a:rPr>
              <a:t>реки Москвы</a:t>
            </a:r>
            <a:r>
              <a:rPr lang="ru-RU" sz="1600" dirty="0">
                <a:solidFill>
                  <a:srgbClr val="252525"/>
                </a:solidFill>
                <a:latin typeface="Arial" panose="020B0604020202020204" pitchFamily="34" charset="0"/>
              </a:rPr>
              <a:t> (</a:t>
            </a:r>
            <a:r>
              <a:rPr lang="ru-RU" sz="1600" dirty="0">
                <a:solidFill>
                  <a:srgbClr val="0B0080"/>
                </a:solidFill>
                <a:latin typeface="Arial" panose="020B0604020202020204" pitchFamily="34" charset="0"/>
                <a:hlinkClick r:id="rId8" tooltip="Улица Волхонка"/>
              </a:rPr>
              <a:t>улица Волхонка</a:t>
            </a:r>
            <a:r>
              <a:rPr lang="ru-RU" sz="1600" dirty="0">
                <a:solidFill>
                  <a:srgbClr val="252525"/>
                </a:solidFill>
                <a:latin typeface="Arial" panose="020B0604020202020204" pitchFamily="34" charset="0"/>
              </a:rPr>
              <a:t>, 15—17). Существующее сооружение — осуществлённое в </a:t>
            </a:r>
            <a:r>
              <a:rPr lang="ru-RU" sz="1600" dirty="0">
                <a:solidFill>
                  <a:srgbClr val="0B0080"/>
                </a:solidFill>
                <a:latin typeface="Arial" panose="020B0604020202020204" pitchFamily="34" charset="0"/>
                <a:hlinkClick r:id="rId9" tooltip="1990-е"/>
              </a:rPr>
              <a:t>1990-х годах</a:t>
            </a:r>
            <a:r>
              <a:rPr lang="ru-RU" sz="1600" dirty="0">
                <a:solidFill>
                  <a:srgbClr val="252525"/>
                </a:solidFill>
                <a:latin typeface="Arial" panose="020B0604020202020204" pitchFamily="34" charset="0"/>
              </a:rPr>
              <a:t> внешнее воссоздание одноимённого храма, созданного в </a:t>
            </a:r>
            <a:r>
              <a:rPr lang="ru-RU" sz="1600" dirty="0">
                <a:solidFill>
                  <a:srgbClr val="0B0080"/>
                </a:solidFill>
                <a:latin typeface="Arial" panose="020B0604020202020204" pitchFamily="34" charset="0"/>
                <a:hlinkClick r:id="rId10" tooltip="XIX век"/>
              </a:rPr>
              <a:t>XIX </a:t>
            </a:r>
            <a:r>
              <a:rPr lang="ru-RU" sz="1600" dirty="0" smtClean="0">
                <a:solidFill>
                  <a:srgbClr val="0B0080"/>
                </a:solidFill>
                <a:latin typeface="Arial" panose="020B0604020202020204" pitchFamily="34" charset="0"/>
                <a:hlinkClick r:id="rId10" tooltip="XIX век"/>
              </a:rPr>
              <a:t>веке</a:t>
            </a:r>
            <a:r>
              <a:rPr lang="ru-RU" sz="1600" dirty="0" smtClean="0">
                <a:solidFill>
                  <a:srgbClr val="252525"/>
                </a:solidFill>
                <a:latin typeface="Arial" panose="020B0604020202020204" pitchFamily="34" charset="0"/>
              </a:rPr>
              <a:t>. Храм </a:t>
            </a:r>
            <a:r>
              <a:rPr lang="ru-RU" sz="1600" dirty="0">
                <a:solidFill>
                  <a:srgbClr val="252525"/>
                </a:solidFill>
                <a:latin typeface="Arial" panose="020B0604020202020204" pitchFamily="34" charset="0"/>
              </a:rPr>
              <a:t>является коллективным </a:t>
            </a:r>
            <a:r>
              <a:rPr lang="ru-RU" sz="1600" dirty="0">
                <a:solidFill>
                  <a:srgbClr val="0B0080"/>
                </a:solidFill>
                <a:latin typeface="Arial" panose="020B0604020202020204" pitchFamily="34" charset="0"/>
                <a:hlinkClick r:id="rId11" tooltip="Кенотаф"/>
              </a:rPr>
              <a:t>кенотафом</a:t>
            </a:r>
            <a:r>
              <a:rPr lang="ru-RU" sz="1600" dirty="0">
                <a:solidFill>
                  <a:srgbClr val="252525"/>
                </a:solidFill>
                <a:latin typeface="Arial" panose="020B0604020202020204" pitchFamily="34" charset="0"/>
              </a:rPr>
              <a:t> воинов </a:t>
            </a:r>
            <a:r>
              <a:rPr lang="ru-RU" sz="1600" dirty="0">
                <a:solidFill>
                  <a:srgbClr val="0B0080"/>
                </a:solidFill>
                <a:latin typeface="Arial" panose="020B0604020202020204" pitchFamily="34" charset="0"/>
                <a:hlinkClick r:id="rId12" tooltip="Русская императорская армия"/>
              </a:rPr>
              <a:t>Русской императорской армии</a:t>
            </a:r>
            <a:r>
              <a:rPr lang="ru-RU" sz="1600" dirty="0">
                <a:solidFill>
                  <a:srgbClr val="252525"/>
                </a:solidFill>
                <a:latin typeface="Arial" panose="020B0604020202020204" pitchFamily="34" charset="0"/>
              </a:rPr>
              <a:t>, погибших в войне с Наполеоном — на стенах храма начертаны имена </a:t>
            </a:r>
            <a:r>
              <a:rPr lang="ru-RU" sz="1600" dirty="0">
                <a:solidFill>
                  <a:srgbClr val="0B0080"/>
                </a:solidFill>
                <a:latin typeface="Arial" panose="020B0604020202020204" pitchFamily="34" charset="0"/>
                <a:hlinkClick r:id="rId13" tooltip="Офицер"/>
              </a:rPr>
              <a:t>офицеров</a:t>
            </a:r>
            <a:r>
              <a:rPr lang="ru-RU" sz="1600" dirty="0">
                <a:solidFill>
                  <a:srgbClr val="252525"/>
                </a:solidFill>
                <a:latin typeface="Arial" panose="020B0604020202020204" pitchFamily="34" charset="0"/>
              </a:rPr>
              <a:t>, павших в Отечественной </a:t>
            </a:r>
            <a:r>
              <a:rPr lang="ru-RU" sz="1600" dirty="0">
                <a:solidFill>
                  <a:srgbClr val="0B0080"/>
                </a:solidFill>
                <a:latin typeface="Arial" panose="020B0604020202020204" pitchFamily="34" charset="0"/>
                <a:hlinkClick r:id="rId14" tooltip="Отечественная война 1812 года"/>
              </a:rPr>
              <a:t>войне 1812 года</a:t>
            </a:r>
            <a:r>
              <a:rPr lang="ru-RU" sz="1600" dirty="0">
                <a:solidFill>
                  <a:srgbClr val="252525"/>
                </a:solidFill>
                <a:latin typeface="Arial" panose="020B0604020202020204" pitchFamily="34" charset="0"/>
              </a:rPr>
              <a:t> </a:t>
            </a:r>
            <a:r>
              <a:rPr lang="ru-RU" sz="1600" dirty="0" smtClean="0">
                <a:solidFill>
                  <a:srgbClr val="252525"/>
                </a:solidFill>
                <a:latin typeface="Arial" panose="020B0604020202020204" pitchFamily="34" charset="0"/>
              </a:rPr>
              <a:t>и </a:t>
            </a:r>
            <a:r>
              <a:rPr lang="ru-RU" sz="1600" dirty="0" smtClean="0">
                <a:solidFill>
                  <a:srgbClr val="0B0080"/>
                </a:solidFill>
                <a:latin typeface="Arial" panose="020B0604020202020204" pitchFamily="34" charset="0"/>
                <a:hlinkClick r:id="rId15" tooltip="Заграничные походы русской армии 1813—1814"/>
              </a:rPr>
              <a:t>Заграничных </a:t>
            </a:r>
            <a:r>
              <a:rPr lang="ru-RU" sz="1600" dirty="0">
                <a:solidFill>
                  <a:srgbClr val="0B0080"/>
                </a:solidFill>
                <a:latin typeface="Arial" panose="020B0604020202020204" pitchFamily="34" charset="0"/>
                <a:hlinkClick r:id="rId15" tooltip="Заграничные походы русской армии 1813—1814"/>
              </a:rPr>
              <a:t>походах</a:t>
            </a:r>
            <a:r>
              <a:rPr lang="ru-RU" sz="1600" dirty="0">
                <a:solidFill>
                  <a:srgbClr val="252525"/>
                </a:solidFill>
                <a:latin typeface="Arial" panose="020B0604020202020204" pitchFamily="34" charset="0"/>
              </a:rPr>
              <a:t> 1797—1806 и 1814—1815 </a:t>
            </a:r>
            <a:r>
              <a:rPr lang="ru-RU" sz="1600" dirty="0" smtClean="0">
                <a:solidFill>
                  <a:srgbClr val="252525"/>
                </a:solidFill>
                <a:latin typeface="Arial" panose="020B0604020202020204" pitchFamily="34" charset="0"/>
              </a:rPr>
              <a:t>годов. Оригинал </a:t>
            </a:r>
            <a:r>
              <a:rPr lang="ru-RU" sz="1600" dirty="0">
                <a:solidFill>
                  <a:srgbClr val="252525"/>
                </a:solidFill>
                <a:latin typeface="Arial" panose="020B0604020202020204" pitchFamily="34" charset="0"/>
              </a:rPr>
              <a:t>храма был воздвигнут в память о </a:t>
            </a:r>
            <a:r>
              <a:rPr lang="ru-RU" sz="1600" dirty="0">
                <a:solidFill>
                  <a:srgbClr val="0B0080"/>
                </a:solidFill>
                <a:latin typeface="Arial" panose="020B0604020202020204" pitchFamily="34" charset="0"/>
                <a:hlinkClick r:id="rId14" tooltip="Отечественная война 1812 года"/>
              </a:rPr>
              <a:t>наполеоновском нашествии</a:t>
            </a:r>
            <a:r>
              <a:rPr lang="ru-RU" sz="1600" dirty="0">
                <a:solidFill>
                  <a:srgbClr val="252525"/>
                </a:solidFill>
                <a:latin typeface="Arial" panose="020B0604020202020204" pitchFamily="34" charset="0"/>
              </a:rPr>
              <a:t> по проекту архитектора </a:t>
            </a:r>
            <a:r>
              <a:rPr lang="ru-RU" sz="1600" dirty="0">
                <a:solidFill>
                  <a:srgbClr val="0B0080"/>
                </a:solidFill>
                <a:latin typeface="Arial" panose="020B0604020202020204" pitchFamily="34" charset="0"/>
                <a:hlinkClick r:id="rId16" tooltip="Тон, Константин Андреевич"/>
              </a:rPr>
              <a:t>К. А. Тона</a:t>
            </a:r>
            <a:r>
              <a:rPr lang="ru-RU" sz="1600" dirty="0">
                <a:solidFill>
                  <a:srgbClr val="252525"/>
                </a:solidFill>
                <a:latin typeface="Arial" panose="020B0604020202020204" pitchFamily="34" charset="0"/>
              </a:rPr>
              <a:t>. Строительство продолжалось почти 44 года: храм был заложен </a:t>
            </a:r>
            <a:r>
              <a:rPr lang="ru-RU" sz="1600" dirty="0">
                <a:solidFill>
                  <a:srgbClr val="0B0080"/>
                </a:solidFill>
                <a:latin typeface="Arial" panose="020B0604020202020204" pitchFamily="34" charset="0"/>
                <a:hlinkClick r:id="rId17" tooltip="23 сентября"/>
              </a:rPr>
              <a:t>23 сентября</a:t>
            </a:r>
            <a:r>
              <a:rPr lang="ru-RU" sz="1600" dirty="0">
                <a:solidFill>
                  <a:srgbClr val="252525"/>
                </a:solidFill>
                <a:latin typeface="Arial" panose="020B0604020202020204" pitchFamily="34" charset="0"/>
              </a:rPr>
              <a:t> </a:t>
            </a:r>
            <a:r>
              <a:rPr lang="ru-RU" sz="1600" dirty="0">
                <a:solidFill>
                  <a:srgbClr val="0B0080"/>
                </a:solidFill>
                <a:latin typeface="Arial" panose="020B0604020202020204" pitchFamily="34" charset="0"/>
                <a:hlinkClick r:id="rId18" tooltip="1839 год"/>
              </a:rPr>
              <a:t>1839 года</a:t>
            </a:r>
            <a:r>
              <a:rPr lang="ru-RU" sz="1600" dirty="0">
                <a:solidFill>
                  <a:srgbClr val="252525"/>
                </a:solidFill>
                <a:latin typeface="Arial" panose="020B0604020202020204" pitchFamily="34" charset="0"/>
              </a:rPr>
              <a:t>, освящён — </a:t>
            </a:r>
            <a:r>
              <a:rPr lang="ru-RU" sz="1600" dirty="0">
                <a:solidFill>
                  <a:srgbClr val="0B0080"/>
                </a:solidFill>
                <a:latin typeface="Arial" panose="020B0604020202020204" pitchFamily="34" charset="0"/>
                <a:hlinkClick r:id="rId19" tooltip="26 мая"/>
              </a:rPr>
              <a:t>26 мая</a:t>
            </a:r>
            <a:r>
              <a:rPr lang="ru-RU" sz="1600" dirty="0">
                <a:solidFill>
                  <a:srgbClr val="0B0080"/>
                </a:solidFill>
                <a:latin typeface="Arial" panose="020B0604020202020204" pitchFamily="34" charset="0"/>
                <a:hlinkClick r:id="rId20" tooltip="1883 год"/>
              </a:rPr>
              <a:t>1883 года</a:t>
            </a:r>
            <a:r>
              <a:rPr lang="ru-RU" sz="1600" dirty="0">
                <a:solidFill>
                  <a:srgbClr val="252525"/>
                </a:solidFill>
                <a:latin typeface="Arial" panose="020B0604020202020204" pitchFamily="34" charset="0"/>
              </a:rPr>
              <a:t>. Здание храма было разрушено в разгар </a:t>
            </a:r>
            <a:r>
              <a:rPr lang="ru-RU" sz="1600" dirty="0">
                <a:solidFill>
                  <a:srgbClr val="0B0080"/>
                </a:solidFill>
                <a:latin typeface="Arial" panose="020B0604020202020204" pitchFamily="34" charset="0"/>
                <a:hlinkClick r:id="rId21" tooltip="Сталинская реконструкция Москвы"/>
              </a:rPr>
              <a:t>сталинской реконструкции города</a:t>
            </a:r>
            <a:r>
              <a:rPr lang="ru-RU" sz="1600" dirty="0">
                <a:solidFill>
                  <a:srgbClr val="252525"/>
                </a:solidFill>
                <a:latin typeface="Arial" panose="020B0604020202020204" pitchFamily="34" charset="0"/>
              </a:rPr>
              <a:t> </a:t>
            </a:r>
            <a:r>
              <a:rPr lang="ru-RU" sz="1600" dirty="0">
                <a:solidFill>
                  <a:srgbClr val="0B0080"/>
                </a:solidFill>
                <a:latin typeface="Arial" panose="020B0604020202020204" pitchFamily="34" charset="0"/>
                <a:hlinkClick r:id="rId22" tooltip="5 декабря"/>
              </a:rPr>
              <a:t>5 декабря</a:t>
            </a:r>
            <a:r>
              <a:rPr lang="ru-RU" sz="1600" dirty="0">
                <a:solidFill>
                  <a:srgbClr val="252525"/>
                </a:solidFill>
                <a:latin typeface="Arial" panose="020B0604020202020204" pitchFamily="34" charset="0"/>
              </a:rPr>
              <a:t> </a:t>
            </a:r>
            <a:r>
              <a:rPr lang="ru-RU" sz="1600" dirty="0">
                <a:solidFill>
                  <a:srgbClr val="0B0080"/>
                </a:solidFill>
                <a:latin typeface="Arial" panose="020B0604020202020204" pitchFamily="34" charset="0"/>
                <a:hlinkClick r:id="rId23" tooltip="1931 год"/>
              </a:rPr>
              <a:t>1931 года</a:t>
            </a:r>
            <a:r>
              <a:rPr lang="ru-RU" sz="1600" dirty="0">
                <a:solidFill>
                  <a:srgbClr val="252525"/>
                </a:solidFill>
                <a:latin typeface="Arial" panose="020B0604020202020204" pitchFamily="34" charset="0"/>
              </a:rPr>
              <a:t>. Заново отстроено </a:t>
            </a:r>
            <a:r>
              <a:rPr lang="ru-RU" sz="1600" dirty="0">
                <a:solidFill>
                  <a:srgbClr val="444444"/>
                </a:solidFill>
                <a:latin typeface="Arial" panose="020B0604020202020204" pitchFamily="34" charset="0"/>
              </a:rPr>
              <a:t>неподалёку от прежнего </a:t>
            </a:r>
            <a:r>
              <a:rPr lang="ru-RU" sz="1600" dirty="0" smtClean="0">
                <a:solidFill>
                  <a:srgbClr val="444444"/>
                </a:solidFill>
                <a:latin typeface="Arial" panose="020B0604020202020204" pitchFamily="34" charset="0"/>
              </a:rPr>
              <a:t>места</a:t>
            </a:r>
            <a:r>
              <a:rPr lang="ru-RU" sz="1600" dirty="0">
                <a:solidFill>
                  <a:srgbClr val="252525"/>
                </a:solidFill>
                <a:latin typeface="Arial" panose="020B0604020202020204" pitchFamily="34" charset="0"/>
              </a:rPr>
              <a:t> в </a:t>
            </a:r>
            <a:r>
              <a:rPr lang="ru-RU" sz="1600" dirty="0">
                <a:solidFill>
                  <a:srgbClr val="0B0080"/>
                </a:solidFill>
                <a:latin typeface="Arial" panose="020B0604020202020204" pitchFamily="34" charset="0"/>
                <a:hlinkClick r:id="rId24" tooltip="1994 год"/>
              </a:rPr>
              <a:t>1994</a:t>
            </a:r>
            <a:r>
              <a:rPr lang="ru-RU" sz="1600" dirty="0">
                <a:solidFill>
                  <a:srgbClr val="252525"/>
                </a:solidFill>
                <a:latin typeface="Arial" panose="020B0604020202020204" pitchFamily="34" charset="0"/>
              </a:rPr>
              <a:t>—</a:t>
            </a:r>
            <a:r>
              <a:rPr lang="ru-RU" sz="1600" dirty="0">
                <a:solidFill>
                  <a:srgbClr val="0B0080"/>
                </a:solidFill>
                <a:latin typeface="Arial" panose="020B0604020202020204" pitchFamily="34" charset="0"/>
                <a:hlinkClick r:id="rId25" tooltip="1997 год"/>
              </a:rPr>
              <a:t>1997 </a:t>
            </a:r>
            <a:r>
              <a:rPr lang="ru-RU" sz="1600" dirty="0" smtClean="0">
                <a:solidFill>
                  <a:srgbClr val="0B0080"/>
                </a:solidFill>
                <a:latin typeface="Arial" panose="020B0604020202020204" pitchFamily="34" charset="0"/>
                <a:hlinkClick r:id="rId25" tooltip="1997 год"/>
              </a:rPr>
              <a:t>годах</a:t>
            </a:r>
            <a:r>
              <a:rPr lang="ru-RU" sz="1600" dirty="0" smtClean="0">
                <a:solidFill>
                  <a:srgbClr val="252525"/>
                </a:solidFill>
                <a:latin typeface="Arial" panose="020B0604020202020204" pitchFamily="34" charset="0"/>
              </a:rPr>
              <a:t>. Храм </a:t>
            </a:r>
            <a:r>
              <a:rPr lang="ru-RU" sz="1600" dirty="0">
                <a:solidFill>
                  <a:srgbClr val="252525"/>
                </a:solidFill>
                <a:latin typeface="Arial" panose="020B0604020202020204" pitchFamily="34" charset="0"/>
              </a:rPr>
              <a:t>имеет статус </a:t>
            </a:r>
            <a:r>
              <a:rPr lang="ru-RU" sz="1600" dirty="0">
                <a:solidFill>
                  <a:srgbClr val="0B0080"/>
                </a:solidFill>
                <a:latin typeface="Arial" panose="020B0604020202020204" pitchFamily="34" charset="0"/>
                <a:hlinkClick r:id="rId26" tooltip="Патриарх Московский и всея Руси"/>
              </a:rPr>
              <a:t>Патриаршего</a:t>
            </a:r>
            <a:r>
              <a:rPr lang="ru-RU" sz="1600" dirty="0">
                <a:solidFill>
                  <a:srgbClr val="252525"/>
                </a:solidFill>
                <a:latin typeface="Arial" panose="020B0604020202020204" pitchFamily="34" charset="0"/>
              </a:rPr>
              <a:t> </a:t>
            </a:r>
            <a:r>
              <a:rPr lang="ru-RU" sz="1600" dirty="0">
                <a:solidFill>
                  <a:srgbClr val="0B0080"/>
                </a:solidFill>
                <a:latin typeface="Arial" panose="020B0604020202020204" pitchFamily="34" charset="0"/>
                <a:hlinkClick r:id="rId27" tooltip="Подворье"/>
              </a:rPr>
              <a:t>подворья</a:t>
            </a:r>
            <a:r>
              <a:rPr lang="ru-RU" sz="1600" dirty="0">
                <a:solidFill>
                  <a:srgbClr val="252525"/>
                </a:solidFill>
                <a:latin typeface="Arial" panose="020B0604020202020204" pitchFamily="34" charset="0"/>
              </a:rPr>
              <a:t>.</a:t>
            </a:r>
            <a:endParaRPr lang="ru-RU" sz="1600" b="0" i="0" dirty="0">
              <a:solidFill>
                <a:srgbClr val="252525"/>
              </a:solidFill>
              <a:effectLst/>
              <a:latin typeface="Arial" panose="020B0604020202020204" pitchFamily="34" charset="0"/>
            </a:endParaRPr>
          </a:p>
        </p:txBody>
      </p:sp>
      <p:sp>
        <p:nvSpPr>
          <p:cNvPr id="6" name="Прямоугольник 5"/>
          <p:cNvSpPr/>
          <p:nvPr/>
        </p:nvSpPr>
        <p:spPr>
          <a:xfrm rot="10800000" flipV="1">
            <a:off x="723900" y="458955"/>
            <a:ext cx="10782300" cy="584775"/>
          </a:xfrm>
          <a:prstGeom prst="rect">
            <a:avLst/>
          </a:prstGeom>
        </p:spPr>
        <p:txBody>
          <a:bodyPr wrap="square">
            <a:spAutoFit/>
          </a:bodyPr>
          <a:lstStyle/>
          <a:p>
            <a:r>
              <a:rPr lang="ru-RU" sz="3200" b="1" dirty="0" err="1">
                <a:solidFill>
                  <a:srgbClr val="C00000"/>
                </a:solidFill>
                <a:latin typeface="Arial" panose="020B0604020202020204" pitchFamily="34" charset="0"/>
              </a:rPr>
              <a:t>Кафедра́льный</a:t>
            </a:r>
            <a:r>
              <a:rPr lang="ru-RU" sz="3200" b="1" dirty="0">
                <a:solidFill>
                  <a:srgbClr val="C00000"/>
                </a:solidFill>
                <a:latin typeface="Arial" panose="020B0604020202020204" pitchFamily="34" charset="0"/>
              </a:rPr>
              <a:t> </a:t>
            </a:r>
            <a:r>
              <a:rPr lang="ru-RU" sz="3200" b="1" dirty="0" err="1">
                <a:solidFill>
                  <a:srgbClr val="C00000"/>
                </a:solidFill>
                <a:latin typeface="Arial" panose="020B0604020202020204" pitchFamily="34" charset="0"/>
              </a:rPr>
              <a:t>собо́рный</a:t>
            </a:r>
            <a:r>
              <a:rPr lang="ru-RU" sz="3200" b="1" dirty="0">
                <a:solidFill>
                  <a:srgbClr val="C00000"/>
                </a:solidFill>
                <a:latin typeface="Arial" panose="020B0604020202020204" pitchFamily="34" charset="0"/>
              </a:rPr>
              <a:t> храм Христа́ </a:t>
            </a:r>
            <a:r>
              <a:rPr lang="ru-RU" sz="3200" b="1" dirty="0" err="1">
                <a:solidFill>
                  <a:srgbClr val="C00000"/>
                </a:solidFill>
                <a:latin typeface="Arial" panose="020B0604020202020204" pitchFamily="34" charset="0"/>
              </a:rPr>
              <a:t>Спаси́теля</a:t>
            </a:r>
            <a:r>
              <a:rPr lang="ru-RU" sz="3200" dirty="0">
                <a:solidFill>
                  <a:srgbClr val="252525"/>
                </a:solidFill>
                <a:latin typeface="Arial" panose="020B0604020202020204" pitchFamily="34" charset="0"/>
              </a:rPr>
              <a:t> </a:t>
            </a:r>
            <a:endParaRPr lang="ru-RU" sz="3200" b="0" i="0" dirty="0">
              <a:solidFill>
                <a:srgbClr val="252525"/>
              </a:solidFill>
              <a:effectLst/>
              <a:latin typeface="Arial" panose="020B0604020202020204" pitchFamily="34" charset="0"/>
            </a:endParaRPr>
          </a:p>
        </p:txBody>
      </p:sp>
      <p:sp>
        <p:nvSpPr>
          <p:cNvPr id="7" name="Прямоугольник 6"/>
          <p:cNvSpPr/>
          <p:nvPr/>
        </p:nvSpPr>
        <p:spPr>
          <a:xfrm rot="10800000" flipV="1">
            <a:off x="6553200" y="5354242"/>
            <a:ext cx="5054600" cy="1146211"/>
          </a:xfrm>
          <a:prstGeom prst="rect">
            <a:avLst/>
          </a:prstGeom>
        </p:spPr>
        <p:txBody>
          <a:bodyPr wrap="square">
            <a:spAutoFit/>
          </a:bodyPr>
          <a:lstStyle/>
          <a:p>
            <a:pPr>
              <a:lnSpc>
                <a:spcPct val="107000"/>
              </a:lnSpc>
              <a:spcAft>
                <a:spcPts val="0"/>
              </a:spcAft>
            </a:pPr>
            <a:r>
              <a:rPr lang="ru-RU" sz="1600" b="1" i="1" dirty="0">
                <a:solidFill>
                  <a:srgbClr val="C00000"/>
                </a:solidFill>
                <a:latin typeface="Arial Black" panose="020B0A04020102020204" pitchFamily="34" charset="0"/>
                <a:ea typeface="Times New Roman" panose="02020603050405020304" pitchFamily="18" charset="0"/>
                <a:cs typeface="Times New Roman" panose="02020603050405020304" pitchFamily="18" charset="0"/>
              </a:rPr>
              <a:t>Выжили вы, бессловесные зрители,</a:t>
            </a:r>
            <a:endParaRPr lang="ru-RU" sz="1600" dirty="0">
              <a:solidFill>
                <a:srgbClr val="C00000"/>
              </a:solidFill>
              <a:latin typeface="Arial Black" panose="020B0A040201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600" b="1" i="1" dirty="0">
                <a:solidFill>
                  <a:srgbClr val="C00000"/>
                </a:solidFill>
                <a:latin typeface="Arial Black" panose="020B0A04020102020204" pitchFamily="34" charset="0"/>
                <a:ea typeface="Times New Roman" panose="02020603050405020304" pitchFamily="18" charset="0"/>
                <a:cs typeface="Times New Roman" panose="02020603050405020304" pitchFamily="18" charset="0"/>
              </a:rPr>
              <a:t>Бури прошли, расточились </a:t>
            </a:r>
            <a:r>
              <a:rPr lang="ru-RU" sz="1600" b="1" i="1" dirty="0" err="1">
                <a:solidFill>
                  <a:srgbClr val="C00000"/>
                </a:solidFill>
                <a:latin typeface="Arial Black" panose="020B0A04020102020204" pitchFamily="34" charset="0"/>
                <a:ea typeface="Times New Roman" panose="02020603050405020304" pitchFamily="18" charset="0"/>
                <a:cs typeface="Times New Roman" panose="02020603050405020304" pitchFamily="18" charset="0"/>
              </a:rPr>
              <a:t>врази</a:t>
            </a:r>
            <a:r>
              <a:rPr lang="ru-RU" sz="1600" b="1" i="1" dirty="0">
                <a:solidFill>
                  <a:srgbClr val="C00000"/>
                </a:solidFill>
                <a:latin typeface="Arial Black" panose="020B0A04020102020204" pitchFamily="34" charset="0"/>
                <a:ea typeface="Times New Roman" panose="02020603050405020304" pitchFamily="18" charset="0"/>
                <a:cs typeface="Times New Roman" panose="02020603050405020304" pitchFamily="18" charset="0"/>
              </a:rPr>
              <a:t>.</a:t>
            </a:r>
            <a:endParaRPr lang="ru-RU" sz="1600" dirty="0">
              <a:solidFill>
                <a:srgbClr val="C00000"/>
              </a:solidFill>
              <a:latin typeface="Arial Black" panose="020B0A040201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600" b="1" i="1" dirty="0">
                <a:solidFill>
                  <a:srgbClr val="C00000"/>
                </a:solidFill>
                <a:latin typeface="Arial Black" panose="020B0A04020102020204" pitchFamily="34" charset="0"/>
                <a:ea typeface="Times New Roman" panose="02020603050405020304" pitchFamily="18" charset="0"/>
                <a:cs typeface="Times New Roman" panose="02020603050405020304" pitchFamily="18" charset="0"/>
              </a:rPr>
              <a:t>Сколько всего за века </a:t>
            </a:r>
            <a:r>
              <a:rPr lang="ru-RU" sz="1600" b="1" i="1" dirty="0" err="1">
                <a:solidFill>
                  <a:srgbClr val="C00000"/>
                </a:solidFill>
                <a:latin typeface="Arial Black" panose="020B0A04020102020204" pitchFamily="34" charset="0"/>
                <a:ea typeface="Times New Roman" panose="02020603050405020304" pitchFamily="18" charset="0"/>
                <a:cs typeface="Times New Roman" panose="02020603050405020304" pitchFamily="18" charset="0"/>
              </a:rPr>
              <a:t>перевидели</a:t>
            </a:r>
            <a:endParaRPr lang="ru-RU" sz="1600" dirty="0">
              <a:solidFill>
                <a:srgbClr val="C00000"/>
              </a:solidFill>
              <a:latin typeface="Arial Black" panose="020B0A040201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600" b="1" i="1" dirty="0">
                <a:solidFill>
                  <a:srgbClr val="C00000"/>
                </a:solidFill>
                <a:latin typeface="Arial Black" panose="020B0A04020102020204" pitchFamily="34" charset="0"/>
                <a:ea typeface="Times New Roman" panose="02020603050405020304" pitchFamily="18" charset="0"/>
                <a:cs typeface="Times New Roman" panose="02020603050405020304" pitchFamily="18" charset="0"/>
              </a:rPr>
              <a:t>Белые церкви, осколки Руси?</a:t>
            </a:r>
            <a:endParaRPr lang="ru-RU" sz="1600"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6819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Arial Black" panose="020B0A04020102020204" pitchFamily="34" charset="0"/>
              </a:rPr>
              <a:t>Храни тебя от черных дней, моя РОССИЯ…</a:t>
            </a:r>
            <a:endParaRPr lang="ru-RU" sz="3200" b="1" dirty="0">
              <a:latin typeface="Arial Black" panose="020B0A04020102020204" pitchFamily="34" charset="0"/>
            </a:endParaRPr>
          </a:p>
        </p:txBody>
      </p:sp>
      <p:sp>
        <p:nvSpPr>
          <p:cNvPr id="3" name="Объект 2"/>
          <p:cNvSpPr>
            <a:spLocks noGrp="1"/>
          </p:cNvSpPr>
          <p:nvPr>
            <p:ph idx="1"/>
          </p:nvPr>
        </p:nvSpPr>
        <p:spPr>
          <a:xfrm>
            <a:off x="604434" y="1346200"/>
            <a:ext cx="10749367" cy="4830763"/>
          </a:xfrm>
        </p:spPr>
        <p:txBody>
          <a:bodyPr>
            <a:normAutofit fontScale="62500" lnSpcReduction="20000"/>
          </a:bodyPr>
          <a:lstStyle/>
          <a:p>
            <a:pPr algn="just"/>
            <a:r>
              <a:rPr lang="ru-RU" sz="2900" i="1" dirty="0">
                <a:solidFill>
                  <a:srgbClr val="0070C0"/>
                </a:solidFill>
                <a:latin typeface="Arial Black" panose="020B0A04020102020204" pitchFamily="34" charset="0"/>
              </a:rPr>
              <a:t>Трезвонят вновь </a:t>
            </a:r>
            <a:r>
              <a:rPr lang="ru-RU" sz="2900" i="1" dirty="0" smtClean="0">
                <a:solidFill>
                  <a:srgbClr val="0070C0"/>
                </a:solidFill>
                <a:latin typeface="Arial Black" panose="020B0A04020102020204" pitchFamily="34" charset="0"/>
              </a:rPr>
              <a:t>колокола,</a:t>
            </a:r>
            <a:r>
              <a:rPr lang="ru-RU" sz="2900" dirty="0">
                <a:solidFill>
                  <a:srgbClr val="0070C0"/>
                </a:solidFill>
                <a:latin typeface="Arial Black" panose="020B0A04020102020204" pitchFamily="34" charset="0"/>
              </a:rPr>
              <a:t> </a:t>
            </a:r>
            <a:r>
              <a:rPr lang="ru-RU" sz="2900" dirty="0" smtClean="0">
                <a:solidFill>
                  <a:srgbClr val="0070C0"/>
                </a:solidFill>
                <a:latin typeface="Arial Black" panose="020B0A04020102020204" pitchFamily="34" charset="0"/>
              </a:rPr>
              <a:t>   </a:t>
            </a:r>
            <a:r>
              <a:rPr lang="ru-RU" sz="2900" i="1" dirty="0" smtClean="0">
                <a:solidFill>
                  <a:srgbClr val="0070C0"/>
                </a:solidFill>
                <a:latin typeface="Arial Black" panose="020B0A04020102020204" pitchFamily="34" charset="0"/>
              </a:rPr>
              <a:t>В </a:t>
            </a:r>
            <a:r>
              <a:rPr lang="ru-RU" sz="2900" i="1" dirty="0">
                <a:solidFill>
                  <a:srgbClr val="0070C0"/>
                </a:solidFill>
                <a:latin typeface="Arial Black" panose="020B0A04020102020204" pitchFamily="34" charset="0"/>
              </a:rPr>
              <a:t>лицо дохнуло древней </a:t>
            </a:r>
            <a:r>
              <a:rPr lang="ru-RU" sz="2900" i="1" dirty="0" smtClean="0">
                <a:solidFill>
                  <a:srgbClr val="0070C0"/>
                </a:solidFill>
                <a:latin typeface="Arial Black" panose="020B0A04020102020204" pitchFamily="34" charset="0"/>
              </a:rPr>
              <a:t>Русью,</a:t>
            </a:r>
            <a:r>
              <a:rPr lang="ru-RU" sz="2900" dirty="0">
                <a:solidFill>
                  <a:srgbClr val="0070C0"/>
                </a:solidFill>
                <a:latin typeface="Arial Black" panose="020B0A04020102020204" pitchFamily="34" charset="0"/>
              </a:rPr>
              <a:t> </a:t>
            </a:r>
            <a:r>
              <a:rPr lang="ru-RU" sz="2900" dirty="0" smtClean="0">
                <a:solidFill>
                  <a:srgbClr val="0070C0"/>
                </a:solidFill>
                <a:latin typeface="Arial Black" panose="020B0A04020102020204" pitchFamily="34" charset="0"/>
              </a:rPr>
              <a:t>   </a:t>
            </a:r>
            <a:r>
              <a:rPr lang="ru-RU" sz="2900" i="1" dirty="0" smtClean="0">
                <a:solidFill>
                  <a:srgbClr val="0070C0"/>
                </a:solidFill>
                <a:latin typeface="Arial Black" panose="020B0A04020102020204" pitchFamily="34" charset="0"/>
              </a:rPr>
              <a:t>И </a:t>
            </a:r>
            <a:r>
              <a:rPr lang="ru-RU" sz="2900" i="1" dirty="0">
                <a:solidFill>
                  <a:srgbClr val="0070C0"/>
                </a:solidFill>
                <a:latin typeface="Arial Black" panose="020B0A04020102020204" pitchFamily="34" charset="0"/>
              </a:rPr>
              <a:t>в мире стало меньше зла.</a:t>
            </a:r>
            <a:endParaRPr lang="ru-RU" sz="2900" dirty="0">
              <a:solidFill>
                <a:srgbClr val="0070C0"/>
              </a:solidFill>
              <a:latin typeface="Arial Black" panose="020B0A04020102020204" pitchFamily="34" charset="0"/>
            </a:endParaRPr>
          </a:p>
          <a:p>
            <a:pPr algn="just"/>
            <a:r>
              <a:rPr lang="ru-RU" sz="2900" i="1" dirty="0">
                <a:solidFill>
                  <a:srgbClr val="0070C0"/>
                </a:solidFill>
                <a:latin typeface="Arial Black" panose="020B0A04020102020204" pitchFamily="34" charset="0"/>
              </a:rPr>
              <a:t>Я слушаю с тоской и </a:t>
            </a:r>
            <a:r>
              <a:rPr lang="ru-RU" sz="2900" i="1" dirty="0" smtClean="0">
                <a:solidFill>
                  <a:srgbClr val="0070C0"/>
                </a:solidFill>
                <a:latin typeface="Arial Black" panose="020B0A04020102020204" pitchFamily="34" charset="0"/>
              </a:rPr>
              <a:t>грустью</a:t>
            </a:r>
            <a:r>
              <a:rPr lang="ru-RU" sz="2900" dirty="0">
                <a:solidFill>
                  <a:srgbClr val="0070C0"/>
                </a:solidFill>
                <a:latin typeface="Arial Black" panose="020B0A04020102020204" pitchFamily="34" charset="0"/>
              </a:rPr>
              <a:t> </a:t>
            </a:r>
            <a:r>
              <a:rPr lang="ru-RU" sz="2900" dirty="0" smtClean="0">
                <a:solidFill>
                  <a:srgbClr val="0070C0"/>
                </a:solidFill>
                <a:latin typeface="Arial Black" panose="020B0A04020102020204" pitchFamily="34" charset="0"/>
              </a:rPr>
              <a:t>     </a:t>
            </a:r>
            <a:r>
              <a:rPr lang="ru-RU" sz="2900" i="1" dirty="0" smtClean="0">
                <a:solidFill>
                  <a:srgbClr val="0070C0"/>
                </a:solidFill>
                <a:latin typeface="Arial Black" panose="020B0A04020102020204" pitchFamily="34" charset="0"/>
              </a:rPr>
              <a:t>Этот </a:t>
            </a:r>
            <a:r>
              <a:rPr lang="ru-RU" sz="2900" i="1" dirty="0">
                <a:solidFill>
                  <a:srgbClr val="0070C0"/>
                </a:solidFill>
                <a:latin typeface="Arial Black" panose="020B0A04020102020204" pitchFamily="34" charset="0"/>
              </a:rPr>
              <a:t>напевный </a:t>
            </a:r>
            <a:r>
              <a:rPr lang="ru-RU" sz="2900" i="1" dirty="0" smtClean="0">
                <a:solidFill>
                  <a:srgbClr val="0070C0"/>
                </a:solidFill>
                <a:latin typeface="Arial Black" panose="020B0A04020102020204" pitchFamily="34" charset="0"/>
              </a:rPr>
              <a:t>перезвон</a:t>
            </a:r>
            <a:r>
              <a:rPr lang="ru-RU" sz="2900" dirty="0">
                <a:solidFill>
                  <a:srgbClr val="0070C0"/>
                </a:solidFill>
                <a:latin typeface="Arial Black" panose="020B0A04020102020204" pitchFamily="34" charset="0"/>
              </a:rPr>
              <a:t> </a:t>
            </a:r>
            <a:r>
              <a:rPr lang="ru-RU" sz="2900" dirty="0" smtClean="0">
                <a:solidFill>
                  <a:srgbClr val="0070C0"/>
                </a:solidFill>
                <a:latin typeface="Arial Black" panose="020B0A04020102020204" pitchFamily="34" charset="0"/>
              </a:rPr>
              <a:t>    </a:t>
            </a:r>
            <a:r>
              <a:rPr lang="ru-RU" sz="2900" i="1" dirty="0" smtClean="0">
                <a:solidFill>
                  <a:srgbClr val="0070C0"/>
                </a:solidFill>
                <a:latin typeface="Arial Black" panose="020B0A04020102020204" pitchFamily="34" charset="0"/>
              </a:rPr>
              <a:t>Колоколов </a:t>
            </a:r>
            <a:r>
              <a:rPr lang="ru-RU" sz="2900" i="1" dirty="0">
                <a:solidFill>
                  <a:srgbClr val="0070C0"/>
                </a:solidFill>
                <a:latin typeface="Arial Black" panose="020B0A04020102020204" pitchFamily="34" charset="0"/>
              </a:rPr>
              <a:t>под колокольней,</a:t>
            </a:r>
            <a:endParaRPr lang="ru-RU" sz="2900" dirty="0">
              <a:solidFill>
                <a:srgbClr val="0070C0"/>
              </a:solidFill>
              <a:latin typeface="Arial Black" panose="020B0A04020102020204" pitchFamily="34" charset="0"/>
            </a:endParaRPr>
          </a:p>
          <a:p>
            <a:pPr algn="just"/>
            <a:r>
              <a:rPr lang="ru-RU" sz="2900" i="1" dirty="0">
                <a:solidFill>
                  <a:srgbClr val="0070C0"/>
                </a:solidFill>
                <a:latin typeface="Arial Black" panose="020B0A04020102020204" pitchFamily="34" charset="0"/>
              </a:rPr>
              <a:t>Волнует душу мою </a:t>
            </a:r>
            <a:r>
              <a:rPr lang="ru-RU" sz="2900" i="1" dirty="0" smtClean="0">
                <a:solidFill>
                  <a:srgbClr val="0070C0"/>
                </a:solidFill>
                <a:latin typeface="Arial Black" panose="020B0A04020102020204" pitchFamily="34" charset="0"/>
              </a:rPr>
              <a:t>он,</a:t>
            </a:r>
            <a:r>
              <a:rPr lang="ru-RU" sz="2900" dirty="0">
                <a:solidFill>
                  <a:srgbClr val="0070C0"/>
                </a:solidFill>
                <a:latin typeface="Arial Black" panose="020B0A04020102020204" pitchFamily="34" charset="0"/>
              </a:rPr>
              <a:t> </a:t>
            </a:r>
            <a:r>
              <a:rPr lang="ru-RU" sz="2900" dirty="0" smtClean="0">
                <a:solidFill>
                  <a:srgbClr val="0070C0"/>
                </a:solidFill>
                <a:latin typeface="Arial Black" panose="020B0A04020102020204" pitchFamily="34" charset="0"/>
              </a:rPr>
              <a:t>   </a:t>
            </a:r>
            <a:r>
              <a:rPr lang="ru-RU" sz="2900" i="1" dirty="0" smtClean="0">
                <a:solidFill>
                  <a:srgbClr val="0070C0"/>
                </a:solidFill>
                <a:latin typeface="Arial Black" panose="020B0A04020102020204" pitchFamily="34" charset="0"/>
              </a:rPr>
              <a:t>Всего </a:t>
            </a:r>
            <a:r>
              <a:rPr lang="ru-RU" sz="2900" i="1" dirty="0">
                <a:solidFill>
                  <a:srgbClr val="0070C0"/>
                </a:solidFill>
                <a:latin typeface="Arial Black" panose="020B0A04020102020204" pitchFamily="34" charset="0"/>
              </a:rPr>
              <a:t>меня собой </a:t>
            </a:r>
            <a:r>
              <a:rPr lang="ru-RU" sz="2900" i="1" dirty="0" smtClean="0">
                <a:solidFill>
                  <a:srgbClr val="0070C0"/>
                </a:solidFill>
                <a:latin typeface="Arial Black" panose="020B0A04020102020204" pitchFamily="34" charset="0"/>
              </a:rPr>
              <a:t>заполнил.</a:t>
            </a:r>
            <a:r>
              <a:rPr lang="ru-RU" sz="2900" dirty="0">
                <a:solidFill>
                  <a:srgbClr val="0070C0"/>
                </a:solidFill>
                <a:latin typeface="Arial Black" panose="020B0A04020102020204" pitchFamily="34" charset="0"/>
              </a:rPr>
              <a:t> </a:t>
            </a:r>
            <a:r>
              <a:rPr lang="ru-RU" sz="2900" dirty="0" smtClean="0">
                <a:solidFill>
                  <a:srgbClr val="0070C0"/>
                </a:solidFill>
                <a:latin typeface="Arial Black" panose="020B0A04020102020204" pitchFamily="34" charset="0"/>
              </a:rPr>
              <a:t> </a:t>
            </a:r>
            <a:r>
              <a:rPr lang="ru-RU" sz="2900" i="1" dirty="0" smtClean="0">
                <a:solidFill>
                  <a:srgbClr val="0070C0"/>
                </a:solidFill>
                <a:latin typeface="Arial Black" panose="020B0A04020102020204" pitchFamily="34" charset="0"/>
              </a:rPr>
              <a:t>Мы</a:t>
            </a:r>
            <a:r>
              <a:rPr lang="ru-RU" sz="2900" i="1" dirty="0">
                <a:solidFill>
                  <a:srgbClr val="0070C0"/>
                </a:solidFill>
                <a:latin typeface="Arial Black" panose="020B0A04020102020204" pitchFamily="34" charset="0"/>
              </a:rPr>
              <a:t>, дети Солнца и Земли,</a:t>
            </a:r>
            <a:endParaRPr lang="ru-RU" sz="2900" dirty="0">
              <a:solidFill>
                <a:srgbClr val="0070C0"/>
              </a:solidFill>
              <a:latin typeface="Arial Black" panose="020B0A04020102020204" pitchFamily="34" charset="0"/>
            </a:endParaRPr>
          </a:p>
          <a:p>
            <a:pPr algn="just"/>
            <a:r>
              <a:rPr lang="ru-RU" sz="2900" i="1" dirty="0">
                <a:solidFill>
                  <a:srgbClr val="0070C0"/>
                </a:solidFill>
                <a:latin typeface="Arial Black" panose="020B0A04020102020204" pitchFamily="34" charset="0"/>
              </a:rPr>
              <a:t>Земля одна, другой не </a:t>
            </a:r>
            <a:r>
              <a:rPr lang="ru-RU" sz="2900" i="1" dirty="0" smtClean="0">
                <a:solidFill>
                  <a:srgbClr val="0070C0"/>
                </a:solidFill>
                <a:latin typeface="Arial Black" panose="020B0A04020102020204" pitchFamily="34" charset="0"/>
              </a:rPr>
              <a:t>будет.</a:t>
            </a:r>
            <a:r>
              <a:rPr lang="ru-RU" sz="2900" dirty="0">
                <a:solidFill>
                  <a:srgbClr val="0070C0"/>
                </a:solidFill>
                <a:latin typeface="Arial Black" panose="020B0A04020102020204" pitchFamily="34" charset="0"/>
              </a:rPr>
              <a:t> </a:t>
            </a:r>
            <a:r>
              <a:rPr lang="ru-RU" sz="2900" dirty="0" smtClean="0">
                <a:solidFill>
                  <a:srgbClr val="0070C0"/>
                </a:solidFill>
                <a:latin typeface="Arial Black" panose="020B0A04020102020204" pitchFamily="34" charset="0"/>
              </a:rPr>
              <a:t> </a:t>
            </a:r>
            <a:r>
              <a:rPr lang="ru-RU" sz="2900" i="1" dirty="0" smtClean="0">
                <a:solidFill>
                  <a:srgbClr val="0070C0"/>
                </a:solidFill>
                <a:latin typeface="Arial Black" panose="020B0A04020102020204" pitchFamily="34" charset="0"/>
              </a:rPr>
              <a:t>Великой </a:t>
            </a:r>
            <a:r>
              <a:rPr lang="ru-RU" sz="2900" i="1" dirty="0">
                <a:solidFill>
                  <a:srgbClr val="0070C0"/>
                </a:solidFill>
                <a:latin typeface="Arial Black" panose="020B0A04020102020204" pitchFamily="34" charset="0"/>
              </a:rPr>
              <a:t>силою </a:t>
            </a:r>
            <a:r>
              <a:rPr lang="ru-RU" sz="2900" i="1" dirty="0" smtClean="0">
                <a:solidFill>
                  <a:srgbClr val="0070C0"/>
                </a:solidFill>
                <a:latin typeface="Arial Black" panose="020B0A04020102020204" pitchFamily="34" charset="0"/>
              </a:rPr>
              <a:t>любви</a:t>
            </a:r>
            <a:r>
              <a:rPr lang="ru-RU" sz="2900" dirty="0">
                <a:solidFill>
                  <a:srgbClr val="0070C0"/>
                </a:solidFill>
                <a:latin typeface="Arial Black" panose="020B0A04020102020204" pitchFamily="34" charset="0"/>
              </a:rPr>
              <a:t> </a:t>
            </a:r>
            <a:r>
              <a:rPr lang="ru-RU" sz="2900" dirty="0" smtClean="0">
                <a:solidFill>
                  <a:srgbClr val="0070C0"/>
                </a:solidFill>
                <a:latin typeface="Arial Black" panose="020B0A04020102020204" pitchFamily="34" charset="0"/>
              </a:rPr>
              <a:t>  </a:t>
            </a:r>
            <a:r>
              <a:rPr lang="ru-RU" sz="2900" i="1" dirty="0" smtClean="0">
                <a:solidFill>
                  <a:srgbClr val="0070C0"/>
                </a:solidFill>
                <a:latin typeface="Arial Black" panose="020B0A04020102020204" pitchFamily="34" charset="0"/>
              </a:rPr>
              <a:t>От </a:t>
            </a:r>
            <a:r>
              <a:rPr lang="ru-RU" sz="2900" i="1" dirty="0">
                <a:solidFill>
                  <a:srgbClr val="0070C0"/>
                </a:solidFill>
                <a:latin typeface="Arial Black" panose="020B0A04020102020204" pitchFamily="34" charset="0"/>
              </a:rPr>
              <a:t>бед её храните, </a:t>
            </a:r>
            <a:r>
              <a:rPr lang="ru-RU" sz="2900" i="1" dirty="0" smtClean="0">
                <a:solidFill>
                  <a:srgbClr val="0070C0"/>
                </a:solidFill>
                <a:latin typeface="Arial Black" panose="020B0A04020102020204" pitchFamily="34" charset="0"/>
              </a:rPr>
              <a:t>люди!</a:t>
            </a:r>
            <a:endParaRPr lang="ru-RU" sz="2900" dirty="0">
              <a:solidFill>
                <a:srgbClr val="0070C0"/>
              </a:solidFill>
              <a:latin typeface="Arial Black" panose="020B0A04020102020204" pitchFamily="34" charset="0"/>
            </a:endParaRPr>
          </a:p>
          <a:p>
            <a:pPr algn="just"/>
            <a:r>
              <a:rPr lang="ru-RU" sz="2900" i="1" dirty="0">
                <a:solidFill>
                  <a:srgbClr val="0070C0"/>
                </a:solidFill>
                <a:latin typeface="Arial Black" panose="020B0A04020102020204" pitchFamily="34" charset="0"/>
              </a:rPr>
              <a:t>Надрывный звон </a:t>
            </a:r>
            <a:r>
              <a:rPr lang="ru-RU" sz="2900" i="1" dirty="0" smtClean="0">
                <a:solidFill>
                  <a:srgbClr val="0070C0"/>
                </a:solidFill>
                <a:latin typeface="Arial Black" panose="020B0A04020102020204" pitchFamily="34" charset="0"/>
              </a:rPr>
              <a:t>колоколов,</a:t>
            </a:r>
            <a:r>
              <a:rPr lang="ru-RU" sz="2900" dirty="0">
                <a:solidFill>
                  <a:srgbClr val="0070C0"/>
                </a:solidFill>
                <a:latin typeface="Arial Black" panose="020B0A04020102020204" pitchFamily="34" charset="0"/>
              </a:rPr>
              <a:t> </a:t>
            </a:r>
            <a:r>
              <a:rPr lang="ru-RU" sz="2900" dirty="0" smtClean="0">
                <a:solidFill>
                  <a:srgbClr val="0070C0"/>
                </a:solidFill>
                <a:latin typeface="Arial Black" panose="020B0A04020102020204" pitchFamily="34" charset="0"/>
              </a:rPr>
              <a:t>  </a:t>
            </a:r>
            <a:r>
              <a:rPr lang="ru-RU" sz="2900" i="1" dirty="0" smtClean="0">
                <a:solidFill>
                  <a:srgbClr val="0070C0"/>
                </a:solidFill>
                <a:latin typeface="Arial Black" panose="020B0A04020102020204" pitchFamily="34" charset="0"/>
              </a:rPr>
              <a:t>Плывущий </a:t>
            </a:r>
            <a:r>
              <a:rPr lang="ru-RU" sz="2900" i="1" dirty="0">
                <a:solidFill>
                  <a:srgbClr val="0070C0"/>
                </a:solidFill>
                <a:latin typeface="Arial Black" panose="020B0A04020102020204" pitchFamily="34" charset="0"/>
              </a:rPr>
              <a:t>из морозной </a:t>
            </a:r>
            <a:r>
              <a:rPr lang="ru-RU" sz="2900" i="1" dirty="0" smtClean="0">
                <a:solidFill>
                  <a:srgbClr val="0070C0"/>
                </a:solidFill>
                <a:latin typeface="Arial Black" panose="020B0A04020102020204" pitchFamily="34" charset="0"/>
              </a:rPr>
              <a:t>сини,</a:t>
            </a:r>
            <a:r>
              <a:rPr lang="ru-RU" sz="2900" dirty="0">
                <a:solidFill>
                  <a:srgbClr val="0070C0"/>
                </a:solidFill>
                <a:latin typeface="Arial Black" panose="020B0A04020102020204" pitchFamily="34" charset="0"/>
              </a:rPr>
              <a:t> </a:t>
            </a:r>
            <a:r>
              <a:rPr lang="ru-RU" sz="2900" i="1" dirty="0" smtClean="0">
                <a:solidFill>
                  <a:srgbClr val="0070C0"/>
                </a:solidFill>
                <a:latin typeface="Arial Black" panose="020B0A04020102020204" pitchFamily="34" charset="0"/>
              </a:rPr>
              <a:t>Во </a:t>
            </a:r>
            <a:r>
              <a:rPr lang="ru-RU" sz="2900" i="1" dirty="0">
                <a:solidFill>
                  <a:srgbClr val="0070C0"/>
                </a:solidFill>
                <a:latin typeface="Arial Black" panose="020B0A04020102020204" pitchFamily="34" charset="0"/>
              </a:rPr>
              <a:t>все века, без всяких </a:t>
            </a:r>
            <a:r>
              <a:rPr lang="ru-RU" sz="2900" i="1" dirty="0" smtClean="0">
                <a:solidFill>
                  <a:srgbClr val="0070C0"/>
                </a:solidFill>
                <a:latin typeface="Arial Black" panose="020B0A04020102020204" pitchFamily="34" charset="0"/>
              </a:rPr>
              <a:t>слов</a:t>
            </a:r>
            <a:r>
              <a:rPr lang="ru-RU" sz="2900" dirty="0">
                <a:solidFill>
                  <a:srgbClr val="0070C0"/>
                </a:solidFill>
                <a:latin typeface="Arial Black" panose="020B0A04020102020204" pitchFamily="34" charset="0"/>
              </a:rPr>
              <a:t> </a:t>
            </a:r>
            <a:r>
              <a:rPr lang="ru-RU" sz="2900" dirty="0" smtClean="0">
                <a:solidFill>
                  <a:srgbClr val="0070C0"/>
                </a:solidFill>
                <a:latin typeface="Arial Black" panose="020B0A04020102020204" pitchFamily="34" charset="0"/>
              </a:rPr>
              <a:t>  </a:t>
            </a:r>
            <a:r>
              <a:rPr lang="ru-RU" sz="2900" i="1" dirty="0" smtClean="0">
                <a:solidFill>
                  <a:srgbClr val="0070C0"/>
                </a:solidFill>
                <a:latin typeface="Arial Black" panose="020B0A04020102020204" pitchFamily="34" charset="0"/>
              </a:rPr>
              <a:t>Понятен </a:t>
            </a:r>
            <a:r>
              <a:rPr lang="ru-RU" sz="3800" i="1" dirty="0">
                <a:solidFill>
                  <a:srgbClr val="C00000"/>
                </a:solidFill>
                <a:latin typeface="Arial Black" panose="020B0A04020102020204" pitchFamily="34" charset="0"/>
              </a:rPr>
              <a:t>матери - России.</a:t>
            </a:r>
            <a:endParaRPr lang="ru-RU" sz="3800" dirty="0">
              <a:solidFill>
                <a:srgbClr val="C00000"/>
              </a:solidFill>
              <a:latin typeface="Arial Black" panose="020B0A04020102020204" pitchFamily="34" charset="0"/>
            </a:endParaRPr>
          </a:p>
          <a:p>
            <a:endParaRPr lang="ru-RU" dirty="0"/>
          </a:p>
        </p:txBody>
      </p:sp>
    </p:spTree>
    <p:extLst>
      <p:ext uri="{BB962C8B-B14F-4D97-AF65-F5344CB8AC3E}">
        <p14:creationId xmlns:p14="http://schemas.microsoft.com/office/powerpoint/2010/main" val="2449517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0200" y="266700"/>
            <a:ext cx="11455400" cy="942168"/>
          </a:xfrm>
        </p:spPr>
        <p:txBody>
          <a:bodyPr/>
          <a:lstStyle/>
          <a:p>
            <a:r>
              <a:rPr lang="ru-RU" b="1" dirty="0" smtClean="0">
                <a:latin typeface="Arial Black" panose="020B0A04020102020204" pitchFamily="34" charset="0"/>
              </a:rPr>
              <a:t>План построения сочинения-рассуждения</a:t>
            </a:r>
            <a:endParaRPr lang="ru-RU" b="1" dirty="0">
              <a:latin typeface="Arial Black" panose="020B0A04020102020204" pitchFamily="34" charset="0"/>
            </a:endParaRPr>
          </a:p>
        </p:txBody>
      </p:sp>
      <p:sp>
        <p:nvSpPr>
          <p:cNvPr id="3" name="Объект 2"/>
          <p:cNvSpPr>
            <a:spLocks noGrp="1"/>
          </p:cNvSpPr>
          <p:nvPr>
            <p:ph idx="1"/>
          </p:nvPr>
        </p:nvSpPr>
        <p:spPr>
          <a:xfrm>
            <a:off x="838201" y="1825625"/>
            <a:ext cx="5295899" cy="4351338"/>
          </a:xfrm>
        </p:spPr>
        <p:txBody>
          <a:bodyPr/>
          <a:lstStyle/>
          <a:p>
            <a:pPr lvl="0"/>
            <a:r>
              <a:rPr lang="ru-RU" dirty="0" smtClean="0">
                <a:solidFill>
                  <a:srgbClr val="0070C0"/>
                </a:solidFill>
                <a:latin typeface="Arial Black" panose="020B0A04020102020204" pitchFamily="34" charset="0"/>
              </a:rPr>
              <a:t>- Вступление</a:t>
            </a:r>
            <a:endParaRPr lang="ru-RU" dirty="0">
              <a:solidFill>
                <a:srgbClr val="0070C0"/>
              </a:solidFill>
              <a:latin typeface="Arial Black" panose="020B0A04020102020204" pitchFamily="34" charset="0"/>
            </a:endParaRPr>
          </a:p>
          <a:p>
            <a:pPr lvl="0"/>
            <a:r>
              <a:rPr lang="ru-RU" dirty="0" smtClean="0">
                <a:solidFill>
                  <a:srgbClr val="0070C0"/>
                </a:solidFill>
                <a:latin typeface="Arial Black" panose="020B0A04020102020204" pitchFamily="34" charset="0"/>
              </a:rPr>
              <a:t>- Проблема </a:t>
            </a:r>
            <a:r>
              <a:rPr lang="ru-RU" dirty="0">
                <a:solidFill>
                  <a:srgbClr val="0070C0"/>
                </a:solidFill>
                <a:latin typeface="Arial Black" panose="020B0A04020102020204" pitchFamily="34" charset="0"/>
              </a:rPr>
              <a:t>(определение и комментарий)</a:t>
            </a:r>
          </a:p>
          <a:p>
            <a:pPr lvl="0"/>
            <a:r>
              <a:rPr lang="ru-RU" dirty="0" smtClean="0">
                <a:solidFill>
                  <a:srgbClr val="0070C0"/>
                </a:solidFill>
                <a:latin typeface="Arial Black" panose="020B0A04020102020204" pitchFamily="34" charset="0"/>
              </a:rPr>
              <a:t>- Авторская </a:t>
            </a:r>
            <a:r>
              <a:rPr lang="ru-RU" dirty="0">
                <a:solidFill>
                  <a:srgbClr val="0070C0"/>
                </a:solidFill>
                <a:latin typeface="Arial Black" panose="020B0A04020102020204" pitchFamily="34" charset="0"/>
              </a:rPr>
              <a:t>позиция</a:t>
            </a:r>
          </a:p>
          <a:p>
            <a:pPr lvl="0"/>
            <a:r>
              <a:rPr lang="ru-RU" dirty="0" smtClean="0">
                <a:solidFill>
                  <a:srgbClr val="0070C0"/>
                </a:solidFill>
                <a:latin typeface="Arial Black" panose="020B0A04020102020204" pitchFamily="34" charset="0"/>
              </a:rPr>
              <a:t>- Собственное </a:t>
            </a:r>
            <a:r>
              <a:rPr lang="ru-RU" dirty="0">
                <a:solidFill>
                  <a:srgbClr val="0070C0"/>
                </a:solidFill>
                <a:latin typeface="Arial Black" panose="020B0A04020102020204" pitchFamily="34" charset="0"/>
              </a:rPr>
              <a:t>мнение</a:t>
            </a:r>
          </a:p>
          <a:p>
            <a:pPr lvl="0"/>
            <a:r>
              <a:rPr lang="ru-RU" dirty="0" smtClean="0">
                <a:solidFill>
                  <a:srgbClr val="0070C0"/>
                </a:solidFill>
                <a:latin typeface="Arial Black" panose="020B0A04020102020204" pitchFamily="34" charset="0"/>
              </a:rPr>
              <a:t>- Аргументы</a:t>
            </a:r>
            <a:endParaRPr lang="ru-RU" dirty="0">
              <a:solidFill>
                <a:srgbClr val="0070C0"/>
              </a:solidFill>
              <a:latin typeface="Arial Black" panose="020B0A04020102020204" pitchFamily="34" charset="0"/>
            </a:endParaRPr>
          </a:p>
          <a:p>
            <a:pPr lvl="0"/>
            <a:r>
              <a:rPr lang="ru-RU" dirty="0" smtClean="0">
                <a:solidFill>
                  <a:srgbClr val="0070C0"/>
                </a:solidFill>
                <a:latin typeface="Arial Black" panose="020B0A04020102020204" pitchFamily="34" charset="0"/>
              </a:rPr>
              <a:t>- Заключение</a:t>
            </a:r>
            <a:r>
              <a:rPr lang="ru-RU" dirty="0">
                <a:solidFill>
                  <a:srgbClr val="0070C0"/>
                </a:solidFill>
                <a:latin typeface="Arial Black" panose="020B0A04020102020204" pitchFamily="34" charset="0"/>
              </a:rPr>
              <a:t>.</a:t>
            </a:r>
          </a:p>
          <a:p>
            <a:endParaRPr lang="ru-RU" dirty="0"/>
          </a:p>
        </p:txBody>
      </p:sp>
      <p:pic>
        <p:nvPicPr>
          <p:cNvPr id="10242" name="Picture 2" descr="http://static2.ozone.ru/multimedia/books_covers/c300/10109276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1381919"/>
            <a:ext cx="3387725"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039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a:t/>
            </a:r>
            <a:br>
              <a:rPr lang="ru-RU" dirty="0"/>
            </a:br>
            <a:r>
              <a:rPr lang="ru-RU" sz="2200" dirty="0">
                <a:latin typeface="Arial Black" panose="020B0A04020102020204" pitchFamily="34" charset="0"/>
              </a:rPr>
              <a:t>Проблема – сложный теоретический или практический вопрос, требующий решения, исследования</a:t>
            </a:r>
            <a:r>
              <a:rPr lang="ru-RU" sz="2200" dirty="0" smtClean="0">
                <a:latin typeface="Arial Black" panose="020B0A04020102020204" pitchFamily="34" charset="0"/>
              </a:rPr>
              <a:t>. (Словарь </a:t>
            </a:r>
            <a:r>
              <a:rPr lang="ru-RU" sz="2200" dirty="0" err="1" smtClean="0">
                <a:latin typeface="Arial Black" panose="020B0A04020102020204" pitchFamily="34" charset="0"/>
              </a:rPr>
              <a:t>С.И.Ожегова</a:t>
            </a:r>
            <a:r>
              <a:rPr lang="ru-RU" sz="2200" dirty="0" smtClean="0">
                <a:latin typeface="Arial Black" panose="020B0A04020102020204" pitchFamily="34" charset="0"/>
              </a:rPr>
              <a:t>)</a:t>
            </a:r>
            <a:r>
              <a:rPr lang="ru-RU" sz="2200" dirty="0">
                <a:latin typeface="Arial Black" panose="020B0A04020102020204" pitchFamily="34" charset="0"/>
              </a:rPr>
              <a:t/>
            </a:r>
            <a:br>
              <a:rPr lang="ru-RU" sz="2200" dirty="0">
                <a:latin typeface="Arial Black" panose="020B0A04020102020204" pitchFamily="34" charset="0"/>
              </a:rPr>
            </a:br>
            <a:endParaRPr lang="ru-RU" sz="2200" dirty="0">
              <a:latin typeface="Arial Black" panose="020B0A04020102020204" pitchFamily="34" charset="0"/>
            </a:endParaRPr>
          </a:p>
        </p:txBody>
      </p:sp>
      <p:sp>
        <p:nvSpPr>
          <p:cNvPr id="4" name="Объект 3"/>
          <p:cNvSpPr>
            <a:spLocks noGrp="1"/>
          </p:cNvSpPr>
          <p:nvPr>
            <p:ph idx="1"/>
          </p:nvPr>
        </p:nvSpPr>
        <p:spPr>
          <a:xfrm>
            <a:off x="330200" y="1485900"/>
            <a:ext cx="11366499" cy="5080000"/>
          </a:xfrm>
        </p:spPr>
        <p:txBody>
          <a:bodyPr>
            <a:normAutofit fontScale="47500" lnSpcReduction="20000"/>
          </a:bodyPr>
          <a:lstStyle/>
          <a:p>
            <a:pPr lvl="0" algn="just"/>
            <a:r>
              <a:rPr lang="ru-RU" sz="2500" dirty="0">
                <a:solidFill>
                  <a:schemeClr val="tx1"/>
                </a:solidFill>
                <a:latin typeface="Arial Black" panose="020B0A04020102020204" pitchFamily="34" charset="0"/>
              </a:rPr>
              <a:t>Какие проблемы ставит перед нами В Солоухин?</a:t>
            </a:r>
          </a:p>
          <a:p>
            <a:pPr lvl="0" algn="just"/>
            <a:r>
              <a:rPr lang="ru-RU" sz="2500" u="sng" dirty="0" smtClean="0">
                <a:solidFill>
                  <a:srgbClr val="0070C0"/>
                </a:solidFill>
                <a:latin typeface="Arial Black" panose="020B0A04020102020204" pitchFamily="34" charset="0"/>
              </a:rPr>
              <a:t>- Разрушение </a:t>
            </a:r>
            <a:r>
              <a:rPr lang="ru-RU" sz="2500" u="sng" dirty="0">
                <a:solidFill>
                  <a:srgbClr val="0070C0"/>
                </a:solidFill>
                <a:latin typeface="Arial Black" panose="020B0A04020102020204" pitchFamily="34" charset="0"/>
              </a:rPr>
              <a:t>исторических памятников, как утрата связей с прошлым</a:t>
            </a:r>
            <a:r>
              <a:rPr lang="ru-RU" sz="2500" dirty="0">
                <a:solidFill>
                  <a:srgbClr val="0070C0"/>
                </a:solidFill>
                <a:latin typeface="Arial Black" panose="020B0A04020102020204" pitchFamily="34" charset="0"/>
              </a:rPr>
              <a:t> («Прошлое – лучший пророк для будущего» Д Байрон)</a:t>
            </a:r>
          </a:p>
          <a:p>
            <a:pPr lvl="0" algn="just"/>
            <a:r>
              <a:rPr lang="ru-RU" sz="2500" dirty="0" smtClean="0">
                <a:solidFill>
                  <a:srgbClr val="0070C0"/>
                </a:solidFill>
                <a:latin typeface="Arial Black" panose="020B0A04020102020204" pitchFamily="34" charset="0"/>
              </a:rPr>
              <a:t>- Судьба </a:t>
            </a:r>
            <a:r>
              <a:rPr lang="ru-RU" sz="2500" dirty="0">
                <a:solidFill>
                  <a:srgbClr val="0070C0"/>
                </a:solidFill>
                <a:latin typeface="Arial Black" panose="020B0A04020102020204" pitchFamily="34" charset="0"/>
              </a:rPr>
              <a:t>красоты в мире равнодушных и безответственных людей</a:t>
            </a:r>
          </a:p>
          <a:p>
            <a:pPr lvl="0" algn="just"/>
            <a:r>
              <a:rPr lang="ru-RU" sz="2500" dirty="0" smtClean="0">
                <a:solidFill>
                  <a:srgbClr val="0070C0"/>
                </a:solidFill>
                <a:latin typeface="Arial Black" panose="020B0A04020102020204" pitchFamily="34" charset="0"/>
              </a:rPr>
              <a:t>- Ответственность </a:t>
            </a:r>
            <a:r>
              <a:rPr lang="ru-RU" sz="2500" dirty="0">
                <a:solidFill>
                  <a:srgbClr val="0070C0"/>
                </a:solidFill>
                <a:latin typeface="Arial Black" panose="020B0A04020102020204" pitchFamily="34" charset="0"/>
              </a:rPr>
              <a:t>человека за сохранение культурного наследия.</a:t>
            </a:r>
          </a:p>
          <a:p>
            <a:pPr lvl="0" algn="just"/>
            <a:r>
              <a:rPr lang="ru-RU" sz="2500" dirty="0" smtClean="0">
                <a:solidFill>
                  <a:srgbClr val="0070C0"/>
                </a:solidFill>
                <a:latin typeface="Arial Black" panose="020B0A04020102020204" pitchFamily="34" charset="0"/>
              </a:rPr>
              <a:t>- Уникальность </a:t>
            </a:r>
            <a:r>
              <a:rPr lang="ru-RU" sz="2500" dirty="0">
                <a:solidFill>
                  <a:srgbClr val="0070C0"/>
                </a:solidFill>
                <a:latin typeface="Arial Black" panose="020B0A04020102020204" pitchFamily="34" charset="0"/>
              </a:rPr>
              <a:t>архитектуры Москвы.</a:t>
            </a:r>
          </a:p>
          <a:p>
            <a:pPr marL="342900" lvl="0" indent="-342900" algn="just">
              <a:buFontTx/>
              <a:buChar char="-"/>
            </a:pPr>
            <a:r>
              <a:rPr lang="ru-RU" sz="2500" dirty="0" smtClean="0">
                <a:solidFill>
                  <a:schemeClr val="tx1"/>
                </a:solidFill>
                <a:latin typeface="Arial Black" panose="020B0A04020102020204" pitchFamily="34" charset="0"/>
              </a:rPr>
              <a:t>Какая </a:t>
            </a:r>
            <a:r>
              <a:rPr lang="ru-RU" sz="2500" dirty="0">
                <a:solidFill>
                  <a:schemeClr val="tx1"/>
                </a:solidFill>
                <a:latin typeface="Arial Black" panose="020B0A04020102020204" pitchFamily="34" charset="0"/>
              </a:rPr>
              <a:t>из них в нашем тексте выражена наиболее ярко ? </a:t>
            </a:r>
            <a:endParaRPr lang="ru-RU" sz="2500" dirty="0" smtClean="0">
              <a:solidFill>
                <a:schemeClr val="tx1"/>
              </a:solidFill>
              <a:latin typeface="Arial Black" panose="020B0A04020102020204" pitchFamily="34" charset="0"/>
            </a:endParaRPr>
          </a:p>
          <a:p>
            <a:pPr marL="342900" lvl="0" indent="-342900" algn="just">
              <a:buFontTx/>
              <a:buChar char="-"/>
            </a:pPr>
            <a:r>
              <a:rPr lang="ru-RU" sz="2500" dirty="0" smtClean="0">
                <a:solidFill>
                  <a:schemeClr val="tx1"/>
                </a:solidFill>
                <a:latin typeface="Arial Black" panose="020B0A04020102020204" pitchFamily="34" charset="0"/>
              </a:rPr>
              <a:t>Какова </a:t>
            </a:r>
            <a:r>
              <a:rPr lang="ru-RU" sz="2500" dirty="0">
                <a:solidFill>
                  <a:schemeClr val="tx1"/>
                </a:solidFill>
                <a:latin typeface="Arial Black" panose="020B0A04020102020204" pitchFamily="34" charset="0"/>
              </a:rPr>
              <a:t>позиция автора по этой проблеме? Не забудьте подтвердить ее цитатой. (Разрушая старину…) Запишите. Прочитайте.</a:t>
            </a:r>
          </a:p>
          <a:p>
            <a:pPr lvl="0" algn="just"/>
            <a:r>
              <a:rPr lang="ru-RU" sz="2500" dirty="0">
                <a:solidFill>
                  <a:schemeClr val="tx1"/>
                </a:solidFill>
                <a:latin typeface="Arial Black" panose="020B0A04020102020204" pitchFamily="34" charset="0"/>
              </a:rPr>
              <a:t>Следующим должно прозвучать ваше мнение по поднятой проблеме. Вы можете согласиться или не согласиться с позицией автора, но сформулировать свою точку зрения вы должны корректно, показывая уважительное отношение к автору текста. Запишите его.</a:t>
            </a:r>
          </a:p>
          <a:p>
            <a:endParaRPr lang="ru-RU" dirty="0"/>
          </a:p>
        </p:txBody>
      </p:sp>
    </p:spTree>
    <p:extLst>
      <p:ext uri="{BB962C8B-B14F-4D97-AF65-F5344CB8AC3E}">
        <p14:creationId xmlns:p14="http://schemas.microsoft.com/office/powerpoint/2010/main" val="438728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latin typeface="Arial Black" panose="020B0A04020102020204" pitchFamily="34" charset="0"/>
              </a:rPr>
              <a:t>Аргументы – это доказательства, приводимые в поддержку тезиса факта, примеры, утверждения, объяснения</a:t>
            </a:r>
          </a:p>
        </p:txBody>
      </p:sp>
      <p:sp>
        <p:nvSpPr>
          <p:cNvPr id="3" name="Объект 2"/>
          <p:cNvSpPr>
            <a:spLocks noGrp="1"/>
          </p:cNvSpPr>
          <p:nvPr>
            <p:ph idx="1"/>
          </p:nvPr>
        </p:nvSpPr>
        <p:spPr>
          <a:xfrm>
            <a:off x="736600" y="1825625"/>
            <a:ext cx="5511799" cy="4351338"/>
          </a:xfrm>
        </p:spPr>
        <p:txBody>
          <a:bodyPr>
            <a:normAutofit fontScale="77500" lnSpcReduction="20000"/>
          </a:bodyPr>
          <a:lstStyle/>
          <a:p>
            <a:pPr lvl="0" algn="just"/>
            <a:r>
              <a:rPr lang="ru-RU" sz="1900" dirty="0">
                <a:solidFill>
                  <a:schemeClr val="tx1"/>
                </a:solidFill>
                <a:latin typeface="Arial Black" panose="020B0A04020102020204" pitchFamily="34" charset="0"/>
              </a:rPr>
              <a:t>Обратимся к нашему тексту. Приведите аргументы из своего жизненного опыта.</a:t>
            </a:r>
          </a:p>
          <a:p>
            <a:pPr lvl="0" algn="just"/>
            <a:r>
              <a:rPr lang="ru-RU" sz="1900" dirty="0">
                <a:solidFill>
                  <a:schemeClr val="tx1"/>
                </a:solidFill>
                <a:latin typeface="Arial Black" panose="020B0A04020102020204" pitchFamily="34" charset="0"/>
              </a:rPr>
              <a:t>А какие литературные аргументы вы смогли бы привести?</a:t>
            </a:r>
          </a:p>
          <a:p>
            <a:pPr lvl="0" algn="just"/>
            <a:r>
              <a:rPr lang="ru-RU" sz="1900" dirty="0">
                <a:solidFill>
                  <a:schemeClr val="tx1"/>
                </a:solidFill>
                <a:latin typeface="Arial Black" panose="020B0A04020102020204" pitchFamily="34" charset="0"/>
              </a:rPr>
              <a:t>Мы работали над центральной частью сочинения, но он не будет полным без эмоционального вступления и заключения.</a:t>
            </a:r>
          </a:p>
          <a:p>
            <a:pPr lvl="0" algn="just"/>
            <a:r>
              <a:rPr lang="ru-RU" sz="1900" dirty="0">
                <a:solidFill>
                  <a:schemeClr val="tx1"/>
                </a:solidFill>
                <a:latin typeface="Arial Black" panose="020B0A04020102020204" pitchFamily="34" charset="0"/>
              </a:rPr>
              <a:t>Вы знаете, что эти две части должны образовывать кольцевую композицию (то есть перекликаться)</a:t>
            </a:r>
          </a:p>
          <a:p>
            <a:r>
              <a:rPr lang="ru-RU" dirty="0"/>
              <a:t> </a:t>
            </a:r>
          </a:p>
          <a:p>
            <a:endParaRPr lang="ru-RU" dirty="0"/>
          </a:p>
        </p:txBody>
      </p:sp>
      <p:sp>
        <p:nvSpPr>
          <p:cNvPr id="4" name="Прямоугольник 3"/>
          <p:cNvSpPr/>
          <p:nvPr/>
        </p:nvSpPr>
        <p:spPr>
          <a:xfrm>
            <a:off x="7086600" y="1917700"/>
            <a:ext cx="4546600" cy="3789755"/>
          </a:xfrm>
          <a:prstGeom prst="rect">
            <a:avLst/>
          </a:prstGeom>
        </p:spPr>
        <p:txBody>
          <a:bodyPr wrap="square">
            <a:spAutoFit/>
          </a:bodyPr>
          <a:lstStyle/>
          <a:p>
            <a:pPr>
              <a:lnSpc>
                <a:spcPct val="107000"/>
              </a:lnSpc>
              <a:spcAft>
                <a:spcPts val="0"/>
              </a:spcAft>
            </a:pPr>
            <a:r>
              <a:rPr lang="ru-RU"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Работа </a:t>
            </a:r>
            <a:r>
              <a:rPr lang="ru-RU"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в парах.</a:t>
            </a:r>
            <a:endParaRPr lang="ru-RU" sz="1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ru-RU"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А теперь, работая в парах, обсудите, какое вступление и заключение вы могли бы предложить к нашему сочинению.</a:t>
            </a:r>
            <a:endParaRPr lang="ru-RU" sz="1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Рефлексия</a:t>
            </a:r>
            <a:endParaRPr lang="ru-RU" sz="1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Сегодня я узнал…</a:t>
            </a:r>
            <a:endParaRPr lang="ru-RU" sz="1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Было интересно…</a:t>
            </a:r>
            <a:endParaRPr lang="ru-RU" sz="1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Было трудно…</a:t>
            </a:r>
            <a:endParaRPr lang="ru-RU" sz="1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Я понял, что…</a:t>
            </a:r>
            <a:endParaRPr lang="ru-RU" sz="1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Я почувствовал, что…</a:t>
            </a:r>
            <a:endParaRPr lang="ru-RU" sz="1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Мне захотелось…</a:t>
            </a:r>
            <a:endParaRPr lang="ru-RU" sz="1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ts val="1100"/>
              </a:lnSpc>
              <a:spcAft>
                <a:spcPts val="0"/>
              </a:spcAft>
            </a:pPr>
            <a:r>
              <a:rPr lang="ru-RU"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3067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b="1" dirty="0">
                <a:latin typeface="Times New Roman" panose="02020603050405020304" pitchFamily="18" charset="0"/>
                <a:cs typeface="Times New Roman" panose="02020603050405020304" pitchFamily="18" charset="0"/>
              </a:rPr>
              <a:t>На пороге вашей самостоятельной жизни я желаю вам идти только теми дорогами, которые ведут к храму - храму добра, правды, красоты и истины. Но выбор остается за вами.</a:t>
            </a:r>
            <a:br>
              <a:rPr lang="ru-RU" sz="1800" b="1" dirty="0">
                <a:latin typeface="Times New Roman" panose="02020603050405020304" pitchFamily="18" charset="0"/>
                <a:cs typeface="Times New Roman" panose="02020603050405020304" pitchFamily="18" charset="0"/>
              </a:rPr>
            </a:br>
            <a:endParaRPr lang="ru-RU" sz="18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98500" y="1625600"/>
            <a:ext cx="4178300" cy="5398401"/>
          </a:xfrm>
          <a:prstGeom prst="rect">
            <a:avLst/>
          </a:prstGeom>
        </p:spPr>
        <p:txBody>
          <a:bodyPr wrap="square">
            <a:spAutoFit/>
          </a:bodyPr>
          <a:lstStyle/>
          <a:p>
            <a:pPr>
              <a:lnSpc>
                <a:spcPct val="107000"/>
              </a:lnSpc>
              <a:spcAft>
                <a:spcPts val="0"/>
              </a:spcAft>
            </a:pPr>
            <a:r>
              <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Лишите дерево корней,</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 вы увидите мгновенно,</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Как гибнет красота ветвей</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 чахнет лист, сухой и бренный.</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ts val="1100"/>
              </a:lnSpc>
              <a:spcAft>
                <a:spcPts val="0"/>
              </a:spcAft>
            </a:pPr>
            <a:r>
              <a:rPr lang="ru-RU" sz="1400"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Как разливается печаль</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 пустота душою правит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 чтим мы дедовских начал,</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Живём бездумно и без правил.</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ts val="1100"/>
              </a:lnSpc>
              <a:spcAft>
                <a:spcPts val="0"/>
              </a:spcAft>
            </a:pPr>
            <a:r>
              <a:rPr lang="ru-RU" sz="1400"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Мы позволяем тех забыть.</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Кто красоту взрастил когда-то,</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 всё стремимся лучше быть</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Среди разрухи и дебатов.</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ts val="1100"/>
              </a:lnSpc>
              <a:spcAft>
                <a:spcPts val="0"/>
              </a:spcAft>
            </a:pPr>
            <a:r>
              <a:rPr lang="ru-RU" sz="1400"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 красота... она скромна,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Она века переживает...</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Остановись же, та рука,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Что вечное уничтожает</a:t>
            </a:r>
            <a:r>
              <a:rPr lang="ru-RU"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 Минеева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ts val="1100"/>
              </a:lnSpc>
              <a:spcAft>
                <a:spcPts val="0"/>
              </a:spcAft>
            </a:pPr>
            <a:r>
              <a:rPr lang="ru-RU"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0549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384800" y="812800"/>
            <a:ext cx="6413500" cy="5219700"/>
          </a:xfrm>
          <a:prstGeom prst="rect">
            <a:avLst/>
          </a:prstGeom>
        </p:spPr>
      </p:pic>
      <p:pic>
        <p:nvPicPr>
          <p:cNvPr id="6"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9605" y="2971034"/>
            <a:ext cx="4657945" cy="2794766"/>
          </a:xfrm>
        </p:spPr>
      </p:pic>
    </p:spTree>
    <p:extLst>
      <p:ext uri="{BB962C8B-B14F-4D97-AF65-F5344CB8AC3E}">
        <p14:creationId xmlns:p14="http://schemas.microsoft.com/office/powerpoint/2010/main" val="906554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4434" y="203200"/>
            <a:ext cx="10749367" cy="1005668"/>
          </a:xfrm>
        </p:spPr>
        <p:txBody>
          <a:bodyPr>
            <a:normAutofit fontScale="90000"/>
          </a:bodyPr>
          <a:lstStyle/>
          <a:p>
            <a:r>
              <a:rPr lang="ru-RU" dirty="0">
                <a:latin typeface="Arial Black" panose="020B0A04020102020204" pitchFamily="34" charset="0"/>
              </a:rPr>
              <a:t>То ли ещё будет, ой-ой-ой!</a:t>
            </a:r>
            <a:br>
              <a:rPr lang="ru-RU" dirty="0">
                <a:latin typeface="Arial Black" panose="020B0A04020102020204" pitchFamily="34" charset="0"/>
              </a:rPr>
            </a:br>
            <a:endParaRPr lang="ru-RU" dirty="0">
              <a:latin typeface="Arial Black" panose="020B0A04020102020204" pitchFamily="34" charset="0"/>
            </a:endParaRPr>
          </a:p>
        </p:txBody>
      </p:sp>
      <p:sp>
        <p:nvSpPr>
          <p:cNvPr id="3" name="Объект 2"/>
          <p:cNvSpPr>
            <a:spLocks noGrp="1"/>
          </p:cNvSpPr>
          <p:nvPr>
            <p:ph idx="1"/>
          </p:nvPr>
        </p:nvSpPr>
        <p:spPr>
          <a:xfrm>
            <a:off x="5041900" y="1825625"/>
            <a:ext cx="6464300" cy="4537075"/>
          </a:xfrm>
        </p:spPr>
        <p:txBody>
          <a:bodyPr>
            <a:noAutofit/>
          </a:bodyPr>
          <a:lstStyle/>
          <a:p>
            <a:r>
              <a:rPr lang="ru-RU" sz="3600" dirty="0" smtClean="0">
                <a:solidFill>
                  <a:srgbClr val="0070C0"/>
                </a:solidFill>
                <a:latin typeface="Arial Black" panose="020B0A04020102020204" pitchFamily="34" charset="0"/>
              </a:rPr>
              <a:t>А </a:t>
            </a:r>
            <a:r>
              <a:rPr lang="ru-RU" sz="3600" dirty="0">
                <a:solidFill>
                  <a:srgbClr val="0070C0"/>
                </a:solidFill>
                <a:latin typeface="Arial Black" panose="020B0A04020102020204" pitchFamily="34" charset="0"/>
              </a:rPr>
              <a:t>у нас стряслась беда: сочиненье скоро.</a:t>
            </a:r>
            <a:br>
              <a:rPr lang="ru-RU" sz="3600" dirty="0">
                <a:solidFill>
                  <a:srgbClr val="0070C0"/>
                </a:solidFill>
                <a:latin typeface="Arial Black" panose="020B0A04020102020204" pitchFamily="34" charset="0"/>
              </a:rPr>
            </a:br>
            <a:r>
              <a:rPr lang="ru-RU" sz="3600" dirty="0">
                <a:solidFill>
                  <a:srgbClr val="0070C0"/>
                </a:solidFill>
                <a:latin typeface="Arial Black" panose="020B0A04020102020204" pitchFamily="34" charset="0"/>
              </a:rPr>
              <a:t>Лев Толстой в мои года не писал </a:t>
            </a:r>
            <a:r>
              <a:rPr lang="ru-RU" sz="3600" dirty="0" smtClean="0">
                <a:solidFill>
                  <a:srgbClr val="0070C0"/>
                </a:solidFill>
                <a:latin typeface="Arial Black" panose="020B0A04020102020204" pitchFamily="34" charset="0"/>
              </a:rPr>
              <a:t>такого…</a:t>
            </a:r>
            <a:r>
              <a:rPr lang="ru-RU" sz="3600" dirty="0">
                <a:solidFill>
                  <a:srgbClr val="0070C0"/>
                </a:solidFill>
                <a:latin typeface="Arial Black" panose="020B0A04020102020204" pitchFamily="34" charset="0"/>
              </a:rPr>
              <a:t/>
            </a:r>
            <a:br>
              <a:rPr lang="ru-RU" sz="3600" dirty="0">
                <a:solidFill>
                  <a:srgbClr val="0070C0"/>
                </a:solidFill>
                <a:latin typeface="Arial Black" panose="020B0A04020102020204" pitchFamily="34" charset="0"/>
              </a:rPr>
            </a:br>
            <a:endParaRPr lang="ru-RU" sz="36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8974" y="2214661"/>
            <a:ext cx="4930765" cy="3365313"/>
          </a:xfrm>
          <a:prstGeom prst="rect">
            <a:avLst/>
          </a:prstGeom>
        </p:spPr>
      </p:pic>
    </p:spTree>
    <p:extLst>
      <p:ext uri="{BB962C8B-B14F-4D97-AF65-F5344CB8AC3E}">
        <p14:creationId xmlns:p14="http://schemas.microsoft.com/office/powerpoint/2010/main" val="928119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23733" y="0"/>
            <a:ext cx="8056956" cy="1208868"/>
          </a:xfrm>
        </p:spPr>
        <p:txBody>
          <a:bodyPr>
            <a:normAutofit fontScale="90000"/>
          </a:bodyPr>
          <a:lstStyle/>
          <a:p>
            <a:pPr algn="l" defTabSz="914400">
              <a:spcBef>
                <a:spcPts val="0"/>
              </a:spcBef>
              <a:buNone/>
            </a:pPr>
            <a:r>
              <a:rPr lang="ru-RU" sz="3600" b="1" i="0" dirty="0" smtClean="0">
                <a:solidFill>
                  <a:schemeClr val="bg1"/>
                </a:solidFill>
                <a:latin typeface="Arial Black" panose="020B0A04020102020204" pitchFamily="34" charset="0"/>
              </a:rPr>
              <a:t>Реплика русского писателя Александра </a:t>
            </a:r>
            <a:r>
              <a:rPr lang="ru-RU" sz="3600" b="1" i="0" dirty="0" err="1" smtClean="0">
                <a:solidFill>
                  <a:schemeClr val="bg1"/>
                </a:solidFill>
                <a:latin typeface="Arial Black" panose="020B0A04020102020204" pitchFamily="34" charset="0"/>
              </a:rPr>
              <a:t>Проханова</a:t>
            </a:r>
            <a:r>
              <a:rPr lang="ru-RU" sz="3600" b="1" i="0" dirty="0" smtClean="0">
                <a:solidFill>
                  <a:schemeClr val="bg1"/>
                </a:solidFill>
                <a:latin typeface="Arial Black" panose="020B0A04020102020204" pitchFamily="34" charset="0"/>
              </a:rPr>
              <a:t> о России</a:t>
            </a:r>
            <a:endParaRPr lang="ru-RU" sz="3600" b="1" i="0" dirty="0">
              <a:solidFill>
                <a:schemeClr val="bg1"/>
              </a:solidFill>
              <a:latin typeface="Arial Black" panose="020B0A04020102020204" pitchFamily="34" charset="0"/>
            </a:endParaRPr>
          </a:p>
        </p:txBody>
      </p:sp>
      <p:sp>
        <p:nvSpPr>
          <p:cNvPr id="3" name="Объект 2"/>
          <p:cNvSpPr>
            <a:spLocks noGrp="1"/>
          </p:cNvSpPr>
          <p:nvPr>
            <p:ph idx="1"/>
          </p:nvPr>
        </p:nvSpPr>
        <p:spPr>
          <a:xfrm>
            <a:off x="838200" y="1825624"/>
            <a:ext cx="4876800" cy="4447762"/>
          </a:xfrm>
        </p:spPr>
        <p:txBody>
          <a:bodyPr>
            <a:normAutofit/>
          </a:bodyPr>
          <a:lstStyle/>
          <a:p>
            <a:pPr marL="0" indent="0" algn="l" defTabSz="914400">
              <a:lnSpc>
                <a:spcPct val="150000"/>
              </a:lnSpc>
              <a:spcBef>
                <a:spcPts val="0"/>
              </a:spcBef>
              <a:buNone/>
            </a:pPr>
            <a:endParaRPr lang="ru-RU" dirty="0" smtClean="0"/>
          </a:p>
          <a:p>
            <a:pPr marL="0" indent="0" algn="l" defTabSz="914400">
              <a:lnSpc>
                <a:spcPct val="150000"/>
              </a:lnSpc>
              <a:spcBef>
                <a:spcPts val="0"/>
              </a:spcBef>
              <a:buNone/>
            </a:pPr>
            <a:endParaRPr lang="ru-RU" dirty="0" smtClean="0"/>
          </a:p>
        </p:txBody>
      </p:sp>
      <p:sp>
        <p:nvSpPr>
          <p:cNvPr id="7" name="Прямоугольник 6"/>
          <p:cNvSpPr/>
          <p:nvPr/>
        </p:nvSpPr>
        <p:spPr>
          <a:xfrm>
            <a:off x="406400" y="1825624"/>
            <a:ext cx="6705600" cy="4524315"/>
          </a:xfrm>
          <a:prstGeom prst="rect">
            <a:avLst/>
          </a:prstGeom>
        </p:spPr>
        <p:txBody>
          <a:bodyPr wrap="square">
            <a:spAutoFit/>
          </a:bodyPr>
          <a:lstStyle/>
          <a:p>
            <a:pPr algn="just"/>
            <a:r>
              <a:rPr lang="ru-RU" dirty="0" smtClean="0">
                <a:solidFill>
                  <a:srgbClr val="C00000"/>
                </a:solidFill>
                <a:latin typeface="Arial Black" panose="020B0A04020102020204" pitchFamily="34" charset="0"/>
              </a:rPr>
              <a:t>	В </a:t>
            </a:r>
            <a:r>
              <a:rPr lang="ru-RU" dirty="0">
                <a:solidFill>
                  <a:srgbClr val="C00000"/>
                </a:solidFill>
                <a:latin typeface="Arial Black" panose="020B0A04020102020204" pitchFamily="34" charset="0"/>
              </a:rPr>
              <a:t>минуты редкой душевной тишины я спрашиваю себя, что для меня Россия, и что я для нее? Я родился на этой земле, я состою из песчинок этой </a:t>
            </a:r>
            <a:r>
              <a:rPr lang="ru-RU" dirty="0" smtClean="0">
                <a:solidFill>
                  <a:srgbClr val="C00000"/>
                </a:solidFill>
                <a:latin typeface="Arial Black" panose="020B0A04020102020204" pitchFamily="34" charset="0"/>
              </a:rPr>
              <a:t>земли, </a:t>
            </a:r>
            <a:r>
              <a:rPr lang="ru-RU" dirty="0">
                <a:solidFill>
                  <a:srgbClr val="C00000"/>
                </a:solidFill>
                <a:latin typeface="Arial Black" panose="020B0A04020102020204" pitchFamily="34" charset="0"/>
              </a:rPr>
              <a:t>из капель росы, из ее лучей, из цветочной пыльцы. Россия сотворила меня, как Господь сотворил Адама, и вдохнула в меня свою жизнь и свой дух.</a:t>
            </a:r>
          </a:p>
          <a:p>
            <a:pPr algn="just"/>
            <a:r>
              <a:rPr lang="ru-RU" dirty="0" smtClean="0">
                <a:solidFill>
                  <a:srgbClr val="C00000"/>
                </a:solidFill>
                <a:latin typeface="Arial Black" panose="020B0A04020102020204" pitchFamily="34" charset="0"/>
              </a:rPr>
              <a:t>	Россия </a:t>
            </a:r>
            <a:r>
              <a:rPr lang="ru-RU" dirty="0">
                <a:solidFill>
                  <a:srgbClr val="C00000"/>
                </a:solidFill>
                <a:latin typeface="Arial Black" panose="020B0A04020102020204" pitchFamily="34" charset="0"/>
              </a:rPr>
              <a:t>для меня — это сверкающие ночные январские звезды и дивные дневные ослепительные снега от горизонта до горизонта</a:t>
            </a:r>
            <a:r>
              <a:rPr lang="ru-RU" dirty="0" smtClean="0">
                <a:solidFill>
                  <a:srgbClr val="C00000"/>
                </a:solidFill>
                <a:latin typeface="Arial Black" panose="020B0A04020102020204" pitchFamily="34" charset="0"/>
              </a:rPr>
              <a:t>.</a:t>
            </a:r>
          </a:p>
          <a:p>
            <a:pPr algn="just"/>
            <a:r>
              <a:rPr lang="ru-RU" dirty="0">
                <a:solidFill>
                  <a:srgbClr val="C00000"/>
                </a:solidFill>
                <a:latin typeface="Arial Black" panose="020B0A04020102020204" pitchFamily="34" charset="0"/>
              </a:rPr>
              <a:t>	</a:t>
            </a:r>
            <a:r>
              <a:rPr lang="ru-RU" dirty="0" smtClean="0">
                <a:solidFill>
                  <a:srgbClr val="C00000"/>
                </a:solidFill>
                <a:latin typeface="Arial Black" panose="020B0A04020102020204" pitchFamily="34" charset="0"/>
              </a:rPr>
              <a:t> </a:t>
            </a:r>
            <a:r>
              <a:rPr lang="ru-RU" dirty="0">
                <a:solidFill>
                  <a:srgbClr val="C00000"/>
                </a:solidFill>
                <a:latin typeface="Arial Black" panose="020B0A04020102020204" pitchFamily="34" charset="0"/>
              </a:rPr>
              <a:t>Россия для меня — это ветреные дубравы, наполненные дождем рощи, овраги, бушующие во время весеннего половодья. Это лесные цветы, то голубые, то алые, то белые</a:t>
            </a:r>
            <a:r>
              <a:rPr lang="ru-RU" dirty="0" smtClean="0">
                <a:solidFill>
                  <a:srgbClr val="C00000"/>
                </a:solidFill>
                <a:latin typeface="Arial Black" panose="020B0A04020102020204" pitchFamily="34" charset="0"/>
              </a:rPr>
              <a:t>.</a:t>
            </a:r>
          </a:p>
          <a:p>
            <a:pPr algn="just"/>
            <a:r>
              <a:rPr lang="ru-RU" dirty="0">
                <a:solidFill>
                  <a:srgbClr val="C00000"/>
                </a:solidFill>
                <a:latin typeface="Arial Black" panose="020B0A04020102020204" pitchFamily="34" charset="0"/>
              </a:rPr>
              <a:t>	</a:t>
            </a:r>
            <a:r>
              <a:rPr lang="ru-RU" dirty="0" smtClean="0">
                <a:solidFill>
                  <a:srgbClr val="C00000"/>
                </a:solidFill>
                <a:latin typeface="Arial Black" panose="020B0A04020102020204" pitchFamily="34" charset="0"/>
              </a:rPr>
              <a:t> </a:t>
            </a:r>
            <a:r>
              <a:rPr lang="ru-RU" dirty="0">
                <a:solidFill>
                  <a:srgbClr val="C00000"/>
                </a:solidFill>
                <a:latin typeface="Arial Black" panose="020B0A04020102020204" pitchFamily="34" charset="0"/>
              </a:rPr>
              <a:t>Россия для меня — это бесконечные разливы рек и летящие по небу летние облака.</a:t>
            </a:r>
            <a:endParaRPr lang="ru-RU" b="0" i="0" dirty="0">
              <a:solidFill>
                <a:srgbClr val="C00000"/>
              </a:solidFill>
              <a:effectLst/>
              <a:latin typeface="Arial Black" panose="020B0A04020102020204" pitchFamily="34" charset="0"/>
            </a:endParaRPr>
          </a:p>
        </p:txBody>
      </p:sp>
      <p:pic>
        <p:nvPicPr>
          <p:cNvPr id="4098" name="Picture 2" descr="http://im1-tub-ru.yandex.net/i?id=0c2f18ea3a1ff4fbd180460a485b96e1-140-144&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68" y="0"/>
            <a:ext cx="2938780" cy="1651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m3-tub-ru.yandex.net/i?id=d412b5b0a153b8bc5d76f45c52a0ca95-97-144&amp;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9800" y="1443841"/>
            <a:ext cx="3311957" cy="212540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im1-tub-ru.yandex.net/i?id=5caa4775c248aab5faf6fbc03e1ddeea-66-144&amp;n=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800" y="4148097"/>
            <a:ext cx="3311957" cy="248396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im1-tub-ru.yandex.net/i?id=0dc6c0484518c9616fd0d5b356ca2c39-77-144&amp;n=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7700" y="2809233"/>
            <a:ext cx="2654300" cy="2347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733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800" y="-1"/>
            <a:ext cx="10541001" cy="1320801"/>
          </a:xfrm>
        </p:spPr>
        <p:txBody>
          <a:bodyPr>
            <a:normAutofit fontScale="90000"/>
          </a:bodyPr>
          <a:lstStyle/>
          <a:p>
            <a:pPr>
              <a:spcBef>
                <a:spcPts val="0"/>
              </a:spcBef>
            </a:pPr>
            <a:r>
              <a:rPr lang="ru-RU" sz="2800" b="1" i="1" dirty="0" smtClean="0">
                <a:latin typeface="Arial Black" panose="020B0A04020102020204" pitchFamily="34" charset="0"/>
              </a:rPr>
              <a:t>Мой </a:t>
            </a:r>
            <a:r>
              <a:rPr lang="ru-RU" sz="2800" b="1" i="1" dirty="0">
                <a:latin typeface="Arial Black" panose="020B0A04020102020204" pitchFamily="34" charset="0"/>
              </a:rPr>
              <a:t>верный друг! Мой враг коварный!</a:t>
            </a:r>
            <a:br>
              <a:rPr lang="ru-RU" sz="2800" b="1" i="1" dirty="0">
                <a:latin typeface="Arial Black" panose="020B0A04020102020204" pitchFamily="34" charset="0"/>
              </a:rPr>
            </a:br>
            <a:r>
              <a:rPr lang="ru-RU" sz="2800" b="1" i="1" dirty="0">
                <a:latin typeface="Arial Black" panose="020B0A04020102020204" pitchFamily="34" charset="0"/>
              </a:rPr>
              <a:t>Мой царь! Мой раб! Родной </a:t>
            </a:r>
            <a:r>
              <a:rPr lang="ru-RU" sz="2800" b="1" i="1" dirty="0" smtClean="0">
                <a:latin typeface="Arial Black" panose="020B0A04020102020204" pitchFamily="34" charset="0"/>
              </a:rPr>
              <a:t>язык!</a:t>
            </a:r>
            <a:r>
              <a:rPr lang="ru-RU" sz="2800" b="1" i="1" dirty="0">
                <a:latin typeface="Arial Black" panose="020B0A04020102020204" pitchFamily="34" charset="0"/>
              </a:rPr>
              <a:t> </a:t>
            </a:r>
            <a:r>
              <a:rPr lang="ru-RU" sz="2800" b="1" i="1" dirty="0" smtClean="0">
                <a:latin typeface="Arial Black" panose="020B0A04020102020204" pitchFamily="34" charset="0"/>
              </a:rPr>
              <a:t>  </a:t>
            </a:r>
            <a:br>
              <a:rPr lang="ru-RU" sz="2800" b="1" i="1" dirty="0" smtClean="0">
                <a:latin typeface="Arial Black" panose="020B0A04020102020204" pitchFamily="34" charset="0"/>
              </a:rPr>
            </a:br>
            <a:r>
              <a:rPr lang="ru-RU" sz="2800" b="1" i="1" dirty="0" smtClean="0">
                <a:latin typeface="Arial Black" panose="020B0A04020102020204" pitchFamily="34" charset="0"/>
              </a:rPr>
              <a:t>							</a:t>
            </a:r>
            <a:r>
              <a:rPr lang="ru-RU" sz="2800" b="1" i="1" dirty="0" err="1" smtClean="0">
                <a:latin typeface="Arial Black" panose="020B0A04020102020204" pitchFamily="34" charset="0"/>
              </a:rPr>
              <a:t>В.Брюсов</a:t>
            </a:r>
            <a:endParaRPr lang="ru-RU" sz="2800" b="1" i="1" dirty="0">
              <a:solidFill>
                <a:schemeClr val="bg1"/>
              </a:solidFill>
              <a:latin typeface="Arial Black" panose="020B0A04020102020204" pitchFamily="34" charset="0"/>
            </a:endParaRPr>
          </a:p>
        </p:txBody>
      </p:sp>
      <p:sp>
        <p:nvSpPr>
          <p:cNvPr id="3" name="Объект 2"/>
          <p:cNvSpPr>
            <a:spLocks noGrp="1"/>
          </p:cNvSpPr>
          <p:nvPr>
            <p:ph idx="1"/>
          </p:nvPr>
        </p:nvSpPr>
        <p:spPr>
          <a:xfrm>
            <a:off x="368300" y="1447800"/>
            <a:ext cx="7895167" cy="5308600"/>
          </a:xfrm>
        </p:spPr>
        <p:txBody>
          <a:bodyPr>
            <a:noAutofit/>
          </a:bodyPr>
          <a:lstStyle/>
          <a:p>
            <a:pPr algn="just">
              <a:spcBef>
                <a:spcPts val="0"/>
              </a:spcBef>
            </a:pPr>
            <a:r>
              <a:rPr lang="ru-RU" dirty="0" smtClean="0">
                <a:latin typeface="Arial Black" panose="020B0A04020102020204" pitchFamily="34" charset="0"/>
              </a:rPr>
              <a:t>	</a:t>
            </a:r>
            <a:r>
              <a:rPr lang="ru-RU" dirty="0" smtClean="0">
                <a:solidFill>
                  <a:srgbClr val="C00000"/>
                </a:solidFill>
                <a:latin typeface="Arial Black" panose="020B0A04020102020204" pitchFamily="34" charset="0"/>
              </a:rPr>
              <a:t>Россия </a:t>
            </a:r>
            <a:r>
              <a:rPr lang="ru-RU" dirty="0">
                <a:solidFill>
                  <a:srgbClr val="C00000"/>
                </a:solidFill>
                <a:latin typeface="Arial Black" panose="020B0A04020102020204" pitchFamily="34" charset="0"/>
              </a:rPr>
              <a:t>для меня – язык, которым я в раннем детстве научился произносить имена родивших меня отца и матери. На этом языке я читал моим маленьким детям русские сказки, на этом языке я молился и молюсь. Этот язык позволил мне пережить высочайшие наслаждения, читая стихи Мандельштама и Гумилева, Пушкина и Лермонтова. Я по-прежнему обожаю открывать страницы Толстого, Достоевского, Бунина и замирать от восторга, от восторга того, что есть на свете такой божественный русский язык. </a:t>
            </a:r>
            <a:endParaRPr lang="ru-RU" dirty="0" smtClean="0">
              <a:solidFill>
                <a:srgbClr val="C00000"/>
              </a:solidFill>
              <a:latin typeface="Arial Black" panose="020B0A04020102020204" pitchFamily="34" charset="0"/>
            </a:endParaRPr>
          </a:p>
          <a:p>
            <a:pPr algn="just">
              <a:spcBef>
                <a:spcPts val="0"/>
              </a:spcBef>
            </a:pPr>
            <a:r>
              <a:rPr lang="ru-RU" dirty="0">
                <a:solidFill>
                  <a:srgbClr val="C00000"/>
                </a:solidFill>
                <a:latin typeface="Arial Black" panose="020B0A04020102020204" pitchFamily="34" charset="0"/>
              </a:rPr>
              <a:t>	</a:t>
            </a:r>
            <a:r>
              <a:rPr lang="ru-RU" dirty="0" smtClean="0">
                <a:solidFill>
                  <a:srgbClr val="C00000"/>
                </a:solidFill>
                <a:latin typeface="Arial Black" panose="020B0A04020102020204" pitchFamily="34" charset="0"/>
              </a:rPr>
              <a:t>Россия </a:t>
            </a:r>
            <a:r>
              <a:rPr lang="ru-RU" dirty="0">
                <a:solidFill>
                  <a:srgbClr val="C00000"/>
                </a:solidFill>
                <a:latin typeface="Arial Black" panose="020B0A04020102020204" pitchFamily="34" charset="0"/>
              </a:rPr>
              <a:t>для меня — это русская история, это история моего рода и моего народа, который, чем дальше удаляясь от моего сегодняшнего дня, все больше и больше сливается во что-то огромное, бесконечное, дорогое мне, готовое меня принять к себе в свои объятья, когда я исчезну из этой земли.</a:t>
            </a:r>
            <a:endParaRPr lang="ru-RU" dirty="0" smtClean="0">
              <a:solidFill>
                <a:srgbClr val="C00000"/>
              </a:solidFill>
              <a:latin typeface="Arial Black" panose="020B0A04020102020204" pitchFamily="34" charset="0"/>
            </a:endParaRPr>
          </a:p>
          <a:p>
            <a:pPr marL="0" indent="0" algn="just" defTabSz="914400">
              <a:lnSpc>
                <a:spcPct val="150000"/>
              </a:lnSpc>
              <a:spcBef>
                <a:spcPts val="0"/>
              </a:spcBef>
              <a:buNone/>
            </a:pPr>
            <a:endParaRPr lang="ru-RU" dirty="0" smtClean="0"/>
          </a:p>
        </p:txBody>
      </p:sp>
      <p:pic>
        <p:nvPicPr>
          <p:cNvPr id="2050" name="Picture 2" descr="http://im0-tub-ru.yandex.net/i?id=cf4027c12c557f79a4ada54bebbb4ede-47-144&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3468" y="2173989"/>
            <a:ext cx="3759200" cy="302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1392" y="527642"/>
            <a:ext cx="10749367" cy="1208868"/>
          </a:xfrm>
        </p:spPr>
        <p:txBody>
          <a:bodyPr/>
          <a:lstStyle/>
          <a:p>
            <a:pPr algn="l" defTabSz="914400">
              <a:spcBef>
                <a:spcPts val="0"/>
              </a:spcBef>
              <a:buNone/>
            </a:pPr>
            <a:r>
              <a:rPr lang="ru-RU" sz="3600" b="0" i="0" dirty="0" smtClean="0">
                <a:solidFill>
                  <a:schemeClr val="bg1"/>
                </a:solidFill>
                <a:latin typeface="Segoe UI Light"/>
                <a:ea typeface="+mj-ea"/>
                <a:cs typeface="+mj-cs"/>
              </a:rPr>
              <a:t>Работайте вместе с другими людьми</a:t>
            </a:r>
            <a:endParaRPr lang="ru-RU" sz="3600" b="0" i="0" dirty="0">
              <a:solidFill>
                <a:schemeClr val="bg1"/>
              </a:solidFill>
              <a:latin typeface="Segoe UI Light"/>
              <a:ea typeface="+mj-ea"/>
              <a:cs typeface="+mj-cs"/>
            </a:endParaRPr>
          </a:p>
        </p:txBody>
      </p:sp>
      <p:sp>
        <p:nvSpPr>
          <p:cNvPr id="3" name="Объект 2"/>
          <p:cNvSpPr>
            <a:spLocks noGrp="1"/>
          </p:cNvSpPr>
          <p:nvPr>
            <p:ph idx="1"/>
          </p:nvPr>
        </p:nvSpPr>
        <p:spPr>
          <a:xfrm>
            <a:off x="372533" y="1825624"/>
            <a:ext cx="6807200" cy="4397375"/>
          </a:xfrm>
        </p:spPr>
        <p:txBody>
          <a:bodyPr>
            <a:normAutofit/>
          </a:bodyPr>
          <a:lstStyle/>
          <a:p>
            <a:pPr algn="just">
              <a:spcBef>
                <a:spcPts val="576"/>
              </a:spcBef>
            </a:pPr>
            <a:r>
              <a:rPr lang="ru-RU" b="1" i="1" dirty="0" smtClean="0">
                <a:solidFill>
                  <a:srgbClr val="C00000"/>
                </a:solidFill>
                <a:latin typeface="Arial Black" panose="020B0A04020102020204" pitchFamily="34" charset="0"/>
              </a:rPr>
              <a:t>	</a:t>
            </a:r>
            <a:r>
              <a:rPr lang="ru-RU" b="1" dirty="0" smtClean="0">
                <a:solidFill>
                  <a:srgbClr val="C00000"/>
                </a:solidFill>
                <a:latin typeface="Arial Black" panose="020B0A04020102020204" pitchFamily="34" charset="0"/>
              </a:rPr>
              <a:t>Россия </a:t>
            </a:r>
            <a:r>
              <a:rPr lang="ru-RU" b="1" dirty="0">
                <a:solidFill>
                  <a:srgbClr val="C00000"/>
                </a:solidFill>
                <a:latin typeface="Arial Black" panose="020B0A04020102020204" pitchFamily="34" charset="0"/>
              </a:rPr>
              <a:t>для меня — это моя вера. Я молюсь на языке России. Она, Россия, открывает мне небесную лазурь, из которой я узнаю, что смерти нет, что все мы бессмертны и в мире торжествует любовь. Россия для меня — это Волга. Волга, на берегах которой сошлись множество народов — русские, чуваши, татары, казахи, люди степи, финны, </a:t>
            </a:r>
            <a:r>
              <a:rPr lang="ru-RU" b="1" dirty="0" err="1">
                <a:solidFill>
                  <a:srgbClr val="C00000"/>
                </a:solidFill>
                <a:latin typeface="Arial Black" panose="020B0A04020102020204" pitchFamily="34" charset="0"/>
              </a:rPr>
              <a:t>угры</a:t>
            </a:r>
            <a:r>
              <a:rPr lang="ru-RU" b="1" dirty="0">
                <a:solidFill>
                  <a:srgbClr val="C00000"/>
                </a:solidFill>
                <a:latin typeface="Arial Black" panose="020B0A04020102020204" pitchFamily="34" charset="0"/>
              </a:rPr>
              <a:t>, мусульмане, православные. Народы, которые пришли на этот восхитительный водопой к священной русской реке и сложились в удивительную державу между трех океанов, державу, которая демонстрирует гармонию и красоту.</a:t>
            </a:r>
            <a:r>
              <a:rPr lang="ru-RU" dirty="0"/>
              <a:t> </a:t>
            </a:r>
            <a:endParaRPr lang="ru-RU" sz="1600" b="0" dirty="0">
              <a:solidFill>
                <a:schemeClr val="bg1">
                  <a:lumMod val="50000"/>
                </a:schemeClr>
              </a:solidFill>
              <a:latin typeface="Segoe UI"/>
            </a:endParaRPr>
          </a:p>
        </p:txBody>
      </p:sp>
      <p:pic>
        <p:nvPicPr>
          <p:cNvPr id="1026" name="Picture 2" descr="http://im0-tub-ru.yandex.net/i?id=8af8a72c11f70d06aae5740bd81158f0-138-144&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1" y="2366433"/>
            <a:ext cx="4682680" cy="42248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2-tub-ru.yandex.net/i?id=8efa7c91f1fe79b9dda79107225c4112-142-144&amp;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3000" y="174751"/>
            <a:ext cx="2830801" cy="21916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1-tub-ru.yandex.net/i?id=4d7a5ceb6129a2ee3d4dd2c8904ccfa3-33-144&amp;n=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533" y="-158158"/>
            <a:ext cx="3347247" cy="189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532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9400" y="0"/>
            <a:ext cx="5384800" cy="6565916"/>
          </a:xfrm>
        </p:spPr>
        <p:txBody>
          <a:bodyPr/>
          <a:lstStyle/>
          <a:p>
            <a:pPr algn="just">
              <a:spcBef>
                <a:spcPts val="0"/>
              </a:spcBef>
            </a:pPr>
            <a:r>
              <a:rPr lang="ru-RU" sz="1800" dirty="0" smtClean="0">
                <a:latin typeface="Arial Black" panose="020B0A04020102020204" pitchFamily="34" charset="0"/>
              </a:rPr>
              <a:t>	Я </a:t>
            </a:r>
            <a:r>
              <a:rPr lang="ru-RU" sz="1800" dirty="0">
                <a:latin typeface="Arial Black" panose="020B0A04020102020204" pitchFamily="34" charset="0"/>
              </a:rPr>
              <a:t>пережил вместе с моей Родиной страшные чудовищные дни, когда они погибала, когда я кричал от боли, кричал вместе с ней. Я видел, как она умирает, и чувствовал, что умираю я. И мы умерли, она и я. И мы легли во гроб. И казалось, что эта смерть бесконечна. Но постепенно, повинуясь таинственным законам русской истории, мы стали открывать глаза, сначала она, потом я. И мы встали из гроба. И теперь я с восхищением посещаю университеты, где много превосходных, дивных, красивых юношей и барышень. Я посещаю заводы, где строят замечательные машины, современные самолеты и космические аппараты. Я выхожу в поля, которые десять лет лежали как пустошь, были не паханы, на них вырастали березы, и они зарастали диким лесом. Теперь они распаханы и на них зеленеют побеги</a:t>
            </a:r>
            <a:r>
              <a:rPr lang="ru-RU" sz="1600" dirty="0">
                <a:latin typeface="Arial Black" panose="020B0A04020102020204" pitchFamily="34" charset="0"/>
              </a:rPr>
              <a:t>. </a:t>
            </a:r>
            <a:endParaRPr lang="ru-RU" sz="1600" b="0" i="0" dirty="0">
              <a:solidFill>
                <a:srgbClr val="D24726"/>
              </a:solidFill>
              <a:latin typeface="Arial Black" panose="020B0A04020102020204" pitchFamily="34" charset="0"/>
            </a:endParaRPr>
          </a:p>
        </p:txBody>
      </p:sp>
      <p:sp>
        <p:nvSpPr>
          <p:cNvPr id="8" name="Полилиния 7">
            <a:hlinkClick r:id="rId3" tooltip="Дополнительные сведения"/>
          </p:cNvPr>
          <p:cNvSpPr/>
          <p:nvPr/>
        </p:nvSpPr>
        <p:spPr>
          <a:xfrm>
            <a:off x="11557038" y="6134153"/>
            <a:ext cx="431763" cy="431763"/>
          </a:xfrm>
          <a:custGeom>
            <a:avLst/>
            <a:gdLst>
              <a:gd name="connsiteX0" fmla="*/ 283692 w 643468"/>
              <a:gd name="connsiteY0" fmla="*/ 156886 h 643468"/>
              <a:gd name="connsiteX1" fmla="*/ 315574 w 643468"/>
              <a:gd name="connsiteY1" fmla="*/ 156886 h 643468"/>
              <a:gd name="connsiteX2" fmla="*/ 486582 w 643468"/>
              <a:gd name="connsiteY2" fmla="*/ 321734 h 643468"/>
              <a:gd name="connsiteX3" fmla="*/ 315574 w 643468"/>
              <a:gd name="connsiteY3" fmla="*/ 486582 h 643468"/>
              <a:gd name="connsiteX4" fmla="*/ 283692 w 643468"/>
              <a:gd name="connsiteY4" fmla="*/ 486582 h 643468"/>
              <a:gd name="connsiteX5" fmla="*/ 441545 w 643468"/>
              <a:gd name="connsiteY5" fmla="*/ 334415 h 643468"/>
              <a:gd name="connsiteX6" fmla="*/ 156887 w 643468"/>
              <a:gd name="connsiteY6" fmla="*/ 334415 h 643468"/>
              <a:gd name="connsiteX7" fmla="*/ 156887 w 643468"/>
              <a:gd name="connsiteY7" fmla="*/ 309054 h 643468"/>
              <a:gd name="connsiteX8" fmla="*/ 441545 w 643468"/>
              <a:gd name="connsiteY8" fmla="*/ 309054 h 643468"/>
              <a:gd name="connsiteX9" fmla="*/ 321733 w 643468"/>
              <a:gd name="connsiteY9" fmla="*/ 16937 h 643468"/>
              <a:gd name="connsiteX10" fmla="*/ 16936 w 643468"/>
              <a:gd name="connsiteY10" fmla="*/ 321734 h 643468"/>
              <a:gd name="connsiteX11" fmla="*/ 321733 w 643468"/>
              <a:gd name="connsiteY11" fmla="*/ 626531 h 643468"/>
              <a:gd name="connsiteX12" fmla="*/ 626530 w 643468"/>
              <a:gd name="connsiteY12" fmla="*/ 321734 h 643468"/>
              <a:gd name="connsiteX13" fmla="*/ 321733 w 643468"/>
              <a:gd name="connsiteY13" fmla="*/ 16937 h 643468"/>
              <a:gd name="connsiteX14" fmla="*/ 321734 w 643468"/>
              <a:gd name="connsiteY14" fmla="*/ 0 h 643468"/>
              <a:gd name="connsiteX15" fmla="*/ 643468 w 643468"/>
              <a:gd name="connsiteY15" fmla="*/ 321734 h 643468"/>
              <a:gd name="connsiteX16" fmla="*/ 321734 w 643468"/>
              <a:gd name="connsiteY16" fmla="*/ 643468 h 643468"/>
              <a:gd name="connsiteX17" fmla="*/ 0 w 643468"/>
              <a:gd name="connsiteY17" fmla="*/ 321734 h 643468"/>
              <a:gd name="connsiteX18" fmla="*/ 321734 w 643468"/>
              <a:gd name="connsiteY18" fmla="*/ 0 h 64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3468" h="643468">
                <a:moveTo>
                  <a:pt x="283692" y="156886"/>
                </a:moveTo>
                <a:lnTo>
                  <a:pt x="315574" y="156886"/>
                </a:lnTo>
                <a:lnTo>
                  <a:pt x="486582" y="321734"/>
                </a:lnTo>
                <a:lnTo>
                  <a:pt x="315574" y="486582"/>
                </a:lnTo>
                <a:lnTo>
                  <a:pt x="283692" y="486582"/>
                </a:lnTo>
                <a:lnTo>
                  <a:pt x="441545" y="334415"/>
                </a:lnTo>
                <a:lnTo>
                  <a:pt x="156887" y="334415"/>
                </a:lnTo>
                <a:lnTo>
                  <a:pt x="156887" y="309054"/>
                </a:lnTo>
                <a:lnTo>
                  <a:pt x="441545" y="309054"/>
                </a:lnTo>
                <a:close/>
                <a:moveTo>
                  <a:pt x="321733" y="16937"/>
                </a:moveTo>
                <a:cubicBezTo>
                  <a:pt x="153398" y="16937"/>
                  <a:pt x="16936" y="153399"/>
                  <a:pt x="16936" y="321734"/>
                </a:cubicBezTo>
                <a:cubicBezTo>
                  <a:pt x="16936" y="490069"/>
                  <a:pt x="153398" y="626531"/>
                  <a:pt x="321733" y="626531"/>
                </a:cubicBezTo>
                <a:cubicBezTo>
                  <a:pt x="490068" y="626531"/>
                  <a:pt x="626530" y="490069"/>
                  <a:pt x="626530" y="321734"/>
                </a:cubicBezTo>
                <a:cubicBezTo>
                  <a:pt x="626530" y="153399"/>
                  <a:pt x="490068" y="16937"/>
                  <a:pt x="321733" y="16937"/>
                </a:cubicBezTo>
                <a:close/>
                <a:moveTo>
                  <a:pt x="321734" y="0"/>
                </a:moveTo>
                <a:cubicBezTo>
                  <a:pt x="499423" y="0"/>
                  <a:pt x="643468" y="144045"/>
                  <a:pt x="643468" y="321734"/>
                </a:cubicBezTo>
                <a:cubicBezTo>
                  <a:pt x="643468" y="499423"/>
                  <a:pt x="499423" y="643468"/>
                  <a:pt x="321734" y="643468"/>
                </a:cubicBezTo>
                <a:cubicBezTo>
                  <a:pt x="144045" y="643468"/>
                  <a:pt x="0" y="499423"/>
                  <a:pt x="0" y="321734"/>
                </a:cubicBezTo>
                <a:cubicBezTo>
                  <a:pt x="0" y="144045"/>
                  <a:pt x="144045" y="0"/>
                  <a:pt x="321734" y="0"/>
                </a:cubicBezTo>
                <a:close/>
              </a:path>
            </a:pathLst>
          </a:custGeom>
          <a:solidFill>
            <a:srgbClr val="DD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pic>
        <p:nvPicPr>
          <p:cNvPr id="3074" name="Picture 2" descr="http://im2-tub-ru.yandex.net/i?id=fc0b72a5b06b2e532b1eade0f25faf8b-60-144&amp;n=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6459" y="3263901"/>
            <a:ext cx="5612342" cy="34163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3-tub-ru.yandex.net/i?id=618c0decd926d2dd8afbf34a4abe6548-09-144&amp;n=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0171" y="482601"/>
            <a:ext cx="37084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502127"/>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4434" y="-304800"/>
            <a:ext cx="10749367" cy="1513668"/>
          </a:xfrm>
        </p:spPr>
        <p:txBody>
          <a:bodyPr>
            <a:normAutofit fontScale="90000"/>
          </a:bodyPr>
          <a:lstStyle/>
          <a:p>
            <a:r>
              <a:rPr lang="ru-RU" b="1" i="1" dirty="0" smtClean="0">
                <a:latin typeface="Arial Black" panose="020B0A04020102020204" pitchFamily="34" charset="0"/>
              </a:rPr>
              <a:t/>
            </a:r>
            <a:br>
              <a:rPr lang="ru-RU" b="1" i="1" dirty="0" smtClean="0">
                <a:latin typeface="Arial Black" panose="020B0A04020102020204" pitchFamily="34" charset="0"/>
              </a:rPr>
            </a:br>
            <a:r>
              <a:rPr lang="ru-RU" b="1" i="1" dirty="0" smtClean="0">
                <a:latin typeface="Arial Black" panose="020B0A04020102020204" pitchFamily="34" charset="0"/>
              </a:rPr>
              <a:t/>
            </a:r>
            <a:br>
              <a:rPr lang="ru-RU" b="1" i="1" dirty="0" smtClean="0">
                <a:latin typeface="Arial Black" panose="020B0A04020102020204" pitchFamily="34" charset="0"/>
              </a:rPr>
            </a:br>
            <a:r>
              <a:rPr lang="ru-RU" b="1" i="1" dirty="0">
                <a:latin typeface="Arial Black" panose="020B0A04020102020204" pitchFamily="34" charset="0"/>
              </a:rPr>
              <a:t/>
            </a:r>
            <a:br>
              <a:rPr lang="ru-RU" b="1" i="1" dirty="0">
                <a:latin typeface="Arial Black" panose="020B0A04020102020204" pitchFamily="34" charset="0"/>
              </a:rPr>
            </a:br>
            <a:r>
              <a:rPr lang="ru-RU" b="1" i="1" dirty="0" smtClean="0">
                <a:latin typeface="Arial Black" panose="020B0A04020102020204" pitchFamily="34" charset="0"/>
              </a:rPr>
              <a:t>Господи</a:t>
            </a:r>
            <a:r>
              <a:rPr lang="ru-RU" b="1" i="1" dirty="0">
                <a:latin typeface="Arial Black" panose="020B0A04020102020204" pitchFamily="34" charset="0"/>
              </a:rPr>
              <a:t>, какое счастье быть русским</a:t>
            </a:r>
            <a:r>
              <a:rPr lang="ru-RU" b="1" i="1" dirty="0" smtClean="0">
                <a:latin typeface="Arial Black" panose="020B0A04020102020204" pitchFamily="34" charset="0"/>
              </a:rPr>
              <a:t>!</a:t>
            </a:r>
            <a:br>
              <a:rPr lang="ru-RU" b="1" i="1" dirty="0" smtClean="0">
                <a:latin typeface="Arial Black" panose="020B0A04020102020204" pitchFamily="34" charset="0"/>
              </a:rPr>
            </a:br>
            <a:r>
              <a:rPr lang="ru-RU" b="1" i="1" dirty="0" smtClean="0">
                <a:latin typeface="Arial Black" panose="020B0A04020102020204" pitchFamily="34" charset="0"/>
              </a:rPr>
              <a:t>									 </a:t>
            </a:r>
            <a:r>
              <a:rPr lang="ru-RU" sz="2200" b="1" i="1" dirty="0" smtClean="0">
                <a:latin typeface="Arial Black" panose="020B0A04020102020204" pitchFamily="34" charset="0"/>
              </a:rPr>
              <a:t>А.СУВОРОВ</a:t>
            </a:r>
            <a:endParaRPr lang="ru-RU" sz="2200" dirty="0"/>
          </a:p>
        </p:txBody>
      </p:sp>
      <p:sp>
        <p:nvSpPr>
          <p:cNvPr id="3" name="Объект 2"/>
          <p:cNvSpPr>
            <a:spLocks noGrp="1"/>
          </p:cNvSpPr>
          <p:nvPr>
            <p:ph idx="1"/>
          </p:nvPr>
        </p:nvSpPr>
        <p:spPr>
          <a:xfrm>
            <a:off x="279400" y="1337733"/>
            <a:ext cx="7946205" cy="4839230"/>
          </a:xfrm>
        </p:spPr>
        <p:txBody>
          <a:bodyPr>
            <a:noAutofit/>
          </a:bodyPr>
          <a:lstStyle/>
          <a:p>
            <a:pPr algn="just"/>
            <a:r>
              <a:rPr lang="ru-RU" b="1" i="1" dirty="0" smtClean="0">
                <a:solidFill>
                  <a:srgbClr val="C00000"/>
                </a:solidFill>
                <a:latin typeface="Arial Black" panose="020B0A04020102020204" pitchFamily="34" charset="0"/>
              </a:rPr>
              <a:t>	</a:t>
            </a:r>
            <a:r>
              <a:rPr lang="ru-RU" b="1" dirty="0" smtClean="0">
                <a:solidFill>
                  <a:srgbClr val="C00000"/>
                </a:solidFill>
                <a:latin typeface="Arial Black" panose="020B0A04020102020204" pitchFamily="34" charset="0"/>
              </a:rPr>
              <a:t>Я </a:t>
            </a:r>
            <a:r>
              <a:rPr lang="ru-RU" b="1" dirty="0">
                <a:solidFill>
                  <a:srgbClr val="C00000"/>
                </a:solidFill>
                <a:latin typeface="Arial Black" panose="020B0A04020102020204" pitchFamily="34" charset="0"/>
              </a:rPr>
              <a:t>думаю, что когда истекут мои земные дни, и я уйду из-под этого света, я опять вернусь в ту землю, которая меня создавала, и опять превращусь в эти песчинки, в эти капельки росы, в эти переливчатые лучи света. И опять вернусь к тем бесконечно любимым близким и далеким людям, которые поджидают меня там в другой жизни, сидят в застолье, приготовив для меня свое место. И я приложусь к народу своему. </a:t>
            </a:r>
            <a:endParaRPr lang="ru-RU" b="1" dirty="0" smtClean="0">
              <a:solidFill>
                <a:srgbClr val="C00000"/>
              </a:solidFill>
              <a:latin typeface="Arial Black" panose="020B0A04020102020204" pitchFamily="34" charset="0"/>
            </a:endParaRPr>
          </a:p>
          <a:p>
            <a:pPr algn="just"/>
            <a:r>
              <a:rPr lang="ru-RU" b="1" dirty="0">
                <a:solidFill>
                  <a:srgbClr val="C00000"/>
                </a:solidFill>
                <a:latin typeface="Arial Black" panose="020B0A04020102020204" pitchFamily="34" charset="0"/>
              </a:rPr>
              <a:t>	</a:t>
            </a:r>
            <a:r>
              <a:rPr lang="ru-RU" b="1" dirty="0" smtClean="0">
                <a:solidFill>
                  <a:srgbClr val="C00000"/>
                </a:solidFill>
                <a:latin typeface="Arial Black" panose="020B0A04020102020204" pitchFamily="34" charset="0"/>
              </a:rPr>
              <a:t>И </a:t>
            </a:r>
            <a:r>
              <a:rPr lang="ru-RU" b="1" dirty="0">
                <a:solidFill>
                  <a:srgbClr val="C00000"/>
                </a:solidFill>
                <a:latin typeface="Arial Black" panose="020B0A04020102020204" pitchFamily="34" charset="0"/>
              </a:rPr>
              <a:t>думая о моей Родине, плача вместе с ней, ликуя вместе с ней, наделенные от нее удивительными дарами и возможностями, иногда недостойные ее, я повторяю вслед за нашим великим полководцем Александром Васил</a:t>
            </a:r>
            <a:r>
              <a:rPr lang="ru-RU" b="1" i="1" dirty="0">
                <a:solidFill>
                  <a:srgbClr val="C00000"/>
                </a:solidFill>
                <a:latin typeface="Arial Black" panose="020B0A04020102020204" pitchFamily="34" charset="0"/>
              </a:rPr>
              <a:t>ьевичем Суворовым: "Господи, какое счастье быть русским!</a:t>
            </a:r>
          </a:p>
        </p:txBody>
      </p:sp>
      <p:pic>
        <p:nvPicPr>
          <p:cNvPr id="5122" name="Picture 2" descr="В Севастополе открылась выставка ко дню рождения великого Суворо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5605" y="2387599"/>
            <a:ext cx="3641723" cy="273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027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latin typeface="Arial Black" panose="020B0A04020102020204" pitchFamily="34" charset="0"/>
              </a:rPr>
              <a:t>Игорь Северянин </a:t>
            </a:r>
            <a:r>
              <a:rPr lang="ru-RU" sz="3200" dirty="0" smtClean="0">
                <a:latin typeface="Arial Black" panose="020B0A04020102020204" pitchFamily="34" charset="0"/>
              </a:rPr>
              <a:t>– </a:t>
            </a:r>
            <a:br>
              <a:rPr lang="ru-RU" sz="3200" dirty="0" smtClean="0">
                <a:latin typeface="Arial Black" panose="020B0A04020102020204" pitchFamily="34" charset="0"/>
              </a:rPr>
            </a:br>
            <a:r>
              <a:rPr lang="ru-RU" sz="3200" dirty="0" smtClean="0">
                <a:latin typeface="Arial Black" panose="020B0A04020102020204" pitchFamily="34" charset="0"/>
              </a:rPr>
              <a:t>русский поэт серебряного века</a:t>
            </a:r>
            <a:endParaRPr lang="ru-RU" sz="3200" dirty="0">
              <a:latin typeface="Arial Black" panose="020B0A04020102020204" pitchFamily="34" charset="0"/>
            </a:endParaRPr>
          </a:p>
        </p:txBody>
      </p:sp>
      <p:sp>
        <p:nvSpPr>
          <p:cNvPr id="3" name="Объект 2"/>
          <p:cNvSpPr>
            <a:spLocks noGrp="1"/>
          </p:cNvSpPr>
          <p:nvPr>
            <p:ph idx="1"/>
          </p:nvPr>
        </p:nvSpPr>
        <p:spPr>
          <a:xfrm>
            <a:off x="406400" y="1397000"/>
            <a:ext cx="5638800" cy="4779963"/>
          </a:xfrm>
        </p:spPr>
        <p:txBody>
          <a:bodyPr>
            <a:normAutofit fontScale="92500" lnSpcReduction="20000"/>
          </a:bodyPr>
          <a:lstStyle/>
          <a:p>
            <a:r>
              <a:rPr lang="ru-RU" sz="2000" i="1" dirty="0">
                <a:solidFill>
                  <a:srgbClr val="0070C0"/>
                </a:solidFill>
                <a:latin typeface="Arial Black" panose="020B0A04020102020204" pitchFamily="34" charset="0"/>
              </a:rPr>
              <a:t>О России петь - что стремиться в храм</a:t>
            </a:r>
            <a:endParaRPr lang="ru-RU" sz="2000" dirty="0">
              <a:solidFill>
                <a:srgbClr val="0070C0"/>
              </a:solidFill>
              <a:latin typeface="Arial Black" panose="020B0A04020102020204" pitchFamily="34" charset="0"/>
            </a:endParaRPr>
          </a:p>
          <a:p>
            <a:r>
              <a:rPr lang="ru-RU" sz="2000" i="1" dirty="0">
                <a:solidFill>
                  <a:srgbClr val="0070C0"/>
                </a:solidFill>
                <a:latin typeface="Arial Black" panose="020B0A04020102020204" pitchFamily="34" charset="0"/>
              </a:rPr>
              <a:t>По лесным горам, полевым коврам...</a:t>
            </a:r>
            <a:endParaRPr lang="ru-RU" sz="2000" dirty="0">
              <a:solidFill>
                <a:srgbClr val="0070C0"/>
              </a:solidFill>
              <a:latin typeface="Arial Black" panose="020B0A04020102020204" pitchFamily="34" charset="0"/>
            </a:endParaRPr>
          </a:p>
          <a:p>
            <a:r>
              <a:rPr lang="ru-RU" sz="2000" i="1" dirty="0">
                <a:solidFill>
                  <a:srgbClr val="0070C0"/>
                </a:solidFill>
                <a:latin typeface="Arial Black" panose="020B0A04020102020204" pitchFamily="34" charset="0"/>
              </a:rPr>
              <a:t> </a:t>
            </a:r>
            <a:r>
              <a:rPr lang="ru-RU" sz="2000" i="1" dirty="0" smtClean="0">
                <a:solidFill>
                  <a:srgbClr val="0070C0"/>
                </a:solidFill>
                <a:latin typeface="Arial Black" panose="020B0A04020102020204" pitchFamily="34" charset="0"/>
              </a:rPr>
              <a:t>О </a:t>
            </a:r>
            <a:r>
              <a:rPr lang="ru-RU" sz="2000" i="1" dirty="0">
                <a:solidFill>
                  <a:srgbClr val="0070C0"/>
                </a:solidFill>
                <a:latin typeface="Arial Black" panose="020B0A04020102020204" pitchFamily="34" charset="0"/>
              </a:rPr>
              <a:t>России петь - что весну встречать,</a:t>
            </a:r>
            <a:endParaRPr lang="ru-RU" sz="2000" dirty="0">
              <a:solidFill>
                <a:srgbClr val="0070C0"/>
              </a:solidFill>
              <a:latin typeface="Arial Black" panose="020B0A04020102020204" pitchFamily="34" charset="0"/>
            </a:endParaRPr>
          </a:p>
          <a:p>
            <a:r>
              <a:rPr lang="ru-RU" sz="2000" i="1" dirty="0">
                <a:solidFill>
                  <a:srgbClr val="0070C0"/>
                </a:solidFill>
                <a:latin typeface="Arial Black" panose="020B0A04020102020204" pitchFamily="34" charset="0"/>
              </a:rPr>
              <a:t>Что невесту ждать, что утешить мать...</a:t>
            </a:r>
            <a:endParaRPr lang="ru-RU" sz="2000" dirty="0">
              <a:solidFill>
                <a:srgbClr val="0070C0"/>
              </a:solidFill>
              <a:latin typeface="Arial Black" panose="020B0A04020102020204" pitchFamily="34" charset="0"/>
            </a:endParaRPr>
          </a:p>
          <a:p>
            <a:r>
              <a:rPr lang="ru-RU" sz="2000" i="1" dirty="0">
                <a:solidFill>
                  <a:srgbClr val="0070C0"/>
                </a:solidFill>
                <a:latin typeface="Arial Black" panose="020B0A04020102020204" pitchFamily="34" charset="0"/>
              </a:rPr>
              <a:t> </a:t>
            </a:r>
            <a:r>
              <a:rPr lang="ru-RU" sz="2000" i="1" dirty="0" smtClean="0">
                <a:solidFill>
                  <a:srgbClr val="0070C0"/>
                </a:solidFill>
                <a:latin typeface="Arial Black" panose="020B0A04020102020204" pitchFamily="34" charset="0"/>
              </a:rPr>
              <a:t>О </a:t>
            </a:r>
            <a:r>
              <a:rPr lang="ru-RU" sz="2000" i="1" dirty="0">
                <a:solidFill>
                  <a:srgbClr val="0070C0"/>
                </a:solidFill>
                <a:latin typeface="Arial Black" panose="020B0A04020102020204" pitchFamily="34" charset="0"/>
              </a:rPr>
              <a:t>России петь - что тоску забыть,</a:t>
            </a:r>
            <a:endParaRPr lang="ru-RU" sz="2000" dirty="0">
              <a:solidFill>
                <a:srgbClr val="0070C0"/>
              </a:solidFill>
              <a:latin typeface="Arial Black" panose="020B0A04020102020204" pitchFamily="34" charset="0"/>
            </a:endParaRPr>
          </a:p>
          <a:p>
            <a:r>
              <a:rPr lang="ru-RU" sz="2000" i="1" dirty="0">
                <a:solidFill>
                  <a:srgbClr val="0070C0"/>
                </a:solidFill>
                <a:latin typeface="Arial Black" panose="020B0A04020102020204" pitchFamily="34" charset="0"/>
              </a:rPr>
              <a:t>Что Любовь любить, что бессмертным быть</a:t>
            </a:r>
            <a:r>
              <a:rPr lang="ru-RU" sz="2000" i="1" dirty="0" smtClean="0">
                <a:solidFill>
                  <a:srgbClr val="0070C0"/>
                </a:solidFill>
                <a:latin typeface="Arial Black" panose="020B0A04020102020204" pitchFamily="34" charset="0"/>
              </a:rPr>
              <a:t>!</a:t>
            </a:r>
          </a:p>
          <a:p>
            <a:r>
              <a:rPr lang="ru-RU" sz="2000" i="1" dirty="0" smtClean="0">
                <a:solidFill>
                  <a:srgbClr val="0070C0"/>
                </a:solidFill>
                <a:latin typeface="Arial Black" panose="020B0A04020102020204" pitchFamily="34" charset="0"/>
              </a:rPr>
              <a:t>			</a:t>
            </a:r>
            <a:r>
              <a:rPr lang="ru-RU" sz="2000" i="1" dirty="0" err="1" smtClean="0">
                <a:solidFill>
                  <a:srgbClr val="0070C0"/>
                </a:solidFill>
                <a:latin typeface="Arial Black" panose="020B0A04020102020204" pitchFamily="34" charset="0"/>
              </a:rPr>
              <a:t>И.Северянин</a:t>
            </a:r>
            <a:endParaRPr lang="ru-RU" sz="2000" dirty="0">
              <a:solidFill>
                <a:srgbClr val="0070C0"/>
              </a:solidFill>
              <a:latin typeface="Arial Black" panose="020B0A04020102020204" pitchFamily="34" charset="0"/>
            </a:endParaRPr>
          </a:p>
          <a:p>
            <a:endParaRPr lang="ru-RU" dirty="0"/>
          </a:p>
        </p:txBody>
      </p:sp>
      <p:pic>
        <p:nvPicPr>
          <p:cNvPr id="6146" name="Picture 2" descr="Где церковь находится. В каком ГИС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8579" y="2252133"/>
            <a:ext cx="5852312" cy="446856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m2-tub-ru.yandex.net/i?id=89b325f7d04effb709e31cb3e69d2120-09-144&amp;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046" y="149293"/>
            <a:ext cx="2825534" cy="21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580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latin typeface="Arial Black" panose="020B0A04020102020204" pitchFamily="34" charset="0"/>
              </a:rPr>
              <a:t>Немецкий ученый Вальтер </a:t>
            </a:r>
            <a:r>
              <a:rPr lang="ru-RU" sz="2400" dirty="0" err="1">
                <a:latin typeface="Arial Black" panose="020B0A04020102020204" pitchFamily="34" charset="0"/>
              </a:rPr>
              <a:t>Шубарт</a:t>
            </a:r>
            <a:r>
              <a:rPr lang="ru-RU" sz="2400" dirty="0">
                <a:latin typeface="Arial Black" panose="020B0A04020102020204" pitchFamily="34" charset="0"/>
              </a:rPr>
              <a:t> в своей работе «Европа и душа России» исследовал национальные характеры разных народов и сделал определенные выводы</a:t>
            </a:r>
          </a:p>
        </p:txBody>
      </p:sp>
      <p:sp>
        <p:nvSpPr>
          <p:cNvPr id="3" name="Объект 2"/>
          <p:cNvSpPr>
            <a:spLocks noGrp="1"/>
          </p:cNvSpPr>
          <p:nvPr>
            <p:ph idx="1"/>
          </p:nvPr>
        </p:nvSpPr>
        <p:spPr>
          <a:xfrm>
            <a:off x="279401" y="1762124"/>
            <a:ext cx="11671299" cy="4829176"/>
          </a:xfrm>
        </p:spPr>
        <p:txBody>
          <a:bodyPr>
            <a:normAutofit lnSpcReduction="10000"/>
          </a:bodyPr>
          <a:lstStyle/>
          <a:p>
            <a:r>
              <a:rPr lang="ru-RU" b="1" i="1" dirty="0">
                <a:solidFill>
                  <a:srgbClr val="0070C0"/>
                </a:solidFill>
              </a:rPr>
              <a:t>Задание.</a:t>
            </a:r>
            <a:r>
              <a:rPr lang="ru-RU" dirty="0">
                <a:solidFill>
                  <a:srgbClr val="0070C0"/>
                </a:solidFill>
              </a:rPr>
              <a:t> Опираясь на свой жизненный опыт, дополните текст </a:t>
            </a:r>
            <a:r>
              <a:rPr lang="ru-RU" dirty="0" smtClean="0">
                <a:solidFill>
                  <a:srgbClr val="0070C0"/>
                </a:solidFill>
              </a:rPr>
              <a:t>утверждения В</a:t>
            </a:r>
            <a:r>
              <a:rPr lang="ru-RU" dirty="0">
                <a:solidFill>
                  <a:srgbClr val="0070C0"/>
                </a:solidFill>
              </a:rPr>
              <a:t>. </a:t>
            </a:r>
            <a:r>
              <a:rPr lang="ru-RU" dirty="0" err="1">
                <a:solidFill>
                  <a:srgbClr val="0070C0"/>
                </a:solidFill>
              </a:rPr>
              <a:t>Шубарта</a:t>
            </a:r>
            <a:r>
              <a:rPr lang="ru-RU" dirty="0">
                <a:solidFill>
                  <a:srgbClr val="0070C0"/>
                </a:solidFill>
              </a:rPr>
              <a:t> недостающими лексическими компонентами.</a:t>
            </a:r>
          </a:p>
          <a:p>
            <a:r>
              <a:rPr lang="ru-RU" sz="2000" i="1" dirty="0">
                <a:solidFill>
                  <a:srgbClr val="0070C0"/>
                </a:solidFill>
              </a:rPr>
              <a:t>«Англичанин хочет видеть мир как……………., француз – как…………….., немец – как …………….., а русский – как………………</a:t>
            </a:r>
            <a:r>
              <a:rPr lang="ru-RU" sz="2000" b="1" i="1" dirty="0">
                <a:solidFill>
                  <a:srgbClr val="0070C0"/>
                </a:solidFill>
              </a:rPr>
              <a:t>(казарма, салон, храм, фабрика)</a:t>
            </a:r>
            <a:r>
              <a:rPr lang="ru-RU" sz="2000" i="1" dirty="0">
                <a:solidFill>
                  <a:srgbClr val="0070C0"/>
                </a:solidFill>
              </a:rPr>
              <a:t>. По-разному определяет каждый из них для себя и цель жизни: для англичанина это………………, для француза -……………………., для немца -……………………, для русского-…………….. </a:t>
            </a:r>
            <a:r>
              <a:rPr lang="ru-RU" sz="2000" b="1" i="1" dirty="0">
                <a:solidFill>
                  <a:srgbClr val="0070C0"/>
                </a:solidFill>
              </a:rPr>
              <a:t>(служение, прибыль, слава, власть)</a:t>
            </a:r>
            <a:r>
              <a:rPr lang="ru-RU" sz="2000" i="1" dirty="0">
                <a:solidFill>
                  <a:srgbClr val="0070C0"/>
                </a:solidFill>
              </a:rPr>
              <a:t>. Отсюда и различия в восприятии ближнего: англичанин видит в ближнем…………………… , француз-………………….., немец -…………………., а русский -,................ </a:t>
            </a:r>
            <a:r>
              <a:rPr lang="ru-RU" sz="2000" b="1" i="1" dirty="0">
                <a:solidFill>
                  <a:srgbClr val="0070C0"/>
                </a:solidFill>
              </a:rPr>
              <a:t>(импонирующий ему человек, брат, выгодный партнер, свой подчиненный</a:t>
            </a:r>
            <a:r>
              <a:rPr lang="ru-RU" sz="2000" i="1" dirty="0">
                <a:solidFill>
                  <a:srgbClr val="0070C0"/>
                </a:solidFill>
              </a:rPr>
              <a:t>).»</a:t>
            </a:r>
            <a:endParaRPr lang="ru-RU" sz="2000" dirty="0">
              <a:solidFill>
                <a:srgbClr val="0070C0"/>
              </a:solidFill>
            </a:endParaRPr>
          </a:p>
          <a:p>
            <a:r>
              <a:rPr lang="ru-RU" dirty="0">
                <a:solidFill>
                  <a:srgbClr val="0070C0"/>
                </a:solidFill>
              </a:rPr>
              <a:t>Перед вами национальные портреты, данные глазами человека западной культуры.</a:t>
            </a:r>
          </a:p>
        </p:txBody>
      </p:sp>
    </p:spTree>
    <p:extLst>
      <p:ext uri="{BB962C8B-B14F-4D97-AF65-F5344CB8AC3E}">
        <p14:creationId xmlns:p14="http://schemas.microsoft.com/office/powerpoint/2010/main" val="1356396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Doc" id="{E1E7EDF9-8B79-4E5D-B508-2301E35CD219}" vid="{4342E303-0389-44F2-B6F0-C13C203CC5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DBC0A1-66E1-4B9D-88C2-9B3A32A214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Добро пожаловать в PowerPoint!</Template>
  <TotalTime>0</TotalTime>
  <Words>1206</Words>
  <Application>Microsoft Office PowerPoint</Application>
  <PresentationFormat>Широкоэкранный</PresentationFormat>
  <Paragraphs>115</Paragraphs>
  <Slides>19</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19</vt:i4>
      </vt:variant>
    </vt:vector>
  </HeadingPairs>
  <TitlesOfParts>
    <vt:vector size="27" baseType="lpstr">
      <vt:lpstr>Arial</vt:lpstr>
      <vt:lpstr>Arial Black</vt:lpstr>
      <vt:lpstr>Calibri</vt:lpstr>
      <vt:lpstr>Segoe UI</vt:lpstr>
      <vt:lpstr>Segoe UI Light</vt:lpstr>
      <vt:lpstr>Symbol</vt:lpstr>
      <vt:lpstr>Times New Roman</vt:lpstr>
      <vt:lpstr>WelcomeDoc</vt:lpstr>
      <vt:lpstr>«О России петь – что стремиться в храм…» </vt:lpstr>
      <vt:lpstr>То ли ещё будет, ой-ой-ой! </vt:lpstr>
      <vt:lpstr>Реплика русского писателя Александра Проханова о России</vt:lpstr>
      <vt:lpstr>Мой верный друг! Мой враг коварный! Мой царь! Мой раб! Родной язык!           В.Брюсов</vt:lpstr>
      <vt:lpstr>Работайте вместе с другими людьми</vt:lpstr>
      <vt:lpstr> Я пережил вместе с моей Родиной страшные чудовищные дни, когда они погибала, когда я кричал от боли, кричал вместе с ней. Я видел, как она умирает, и чувствовал, что умираю я. И мы умерли, она и я. И мы легли во гроб. И казалось, что эта смерть бесконечна. Но постепенно, повинуясь таинственным законам русской истории, мы стали открывать глаза, сначала она, потом я. И мы встали из гроба. И теперь я с восхищением посещаю университеты, где много превосходных, дивных, красивых юношей и барышень. Я посещаю заводы, где строят замечательные машины, современные самолеты и космические аппараты. Я выхожу в поля, которые десять лет лежали как пустошь, были не паханы, на них вырастали березы, и они зарастали диким лесом. Теперь они распаханы и на них зеленеют побеги. </vt:lpstr>
      <vt:lpstr>   Господи, какое счастье быть русским!           А.СУВОРОВ</vt:lpstr>
      <vt:lpstr>Игорь Северянин –  русский поэт серебряного века</vt:lpstr>
      <vt:lpstr>Немецкий ученый Вальтер Шубарт в своей работе «Европа и душа России» исследовал национальные характеры разных народов и сделал определенные выводы</vt:lpstr>
      <vt:lpstr>        Комплексный анализ текста В. Солоухина  «Письмо из русского музея» </vt:lpstr>
      <vt:lpstr>Пушкин: "Москва, как много в этом звуке для сердца русского слилось, как много в нем отозвалось!"</vt:lpstr>
      <vt:lpstr>Лермонтов: "Москва, Москва!.. люблю тебя, как сын, как русский-сильно, пламенно и нежно!"</vt:lpstr>
      <vt:lpstr>Презентация PowerPoint</vt:lpstr>
      <vt:lpstr>Храни тебя от черных дней, моя РОССИЯ…</vt:lpstr>
      <vt:lpstr>План построения сочинения-рассуждения</vt:lpstr>
      <vt:lpstr> Проблема – сложный теоретический или практический вопрос, требующий решения, исследования. (Словарь С.И.Ожегова) </vt:lpstr>
      <vt:lpstr>Аргументы – это доказательства, приводимые в поддержку тезиса факта, примеры, утверждения, объяснения</vt:lpstr>
      <vt:lpstr>На пороге вашей самостоятельной жизни я желаю вам идти только теми дорогами, которые ведут к храму - храму добра, правды, красоты и истины. Но выбор остается за вами. </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2014-11-16T04:47:53Z</dcterms:created>
  <dcterms:modified xsi:type="dcterms:W3CDTF">2014-11-24T15:48:47Z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