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1" r:id="rId8"/>
    <p:sldId id="263" r:id="rId9"/>
    <p:sldId id="264" r:id="rId10"/>
    <p:sldId id="271" r:id="rId11"/>
    <p:sldId id="267" r:id="rId12"/>
    <p:sldId id="266" r:id="rId13"/>
    <p:sldId id="265" r:id="rId14"/>
    <p:sldId id="268" r:id="rId15"/>
    <p:sldId id="269" r:id="rId16"/>
    <p:sldId id="272" r:id="rId17"/>
    <p:sldId id="275" r:id="rId18"/>
    <p:sldId id="273" r:id="rId19"/>
    <p:sldId id="274" r:id="rId20"/>
    <p:sldId id="276" r:id="rId21"/>
    <p:sldId id="277" r:id="rId22"/>
  </p:sldIdLst>
  <p:sldSz cx="9144000" cy="6858000" type="screen4x3"/>
  <p:notesSz cx="6888163" cy="9677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2"/>
    <p:penClr>
      <a:srgbClr val="339966"/>
    </p:penClr>
  </p:showPr>
  <p:clrMru>
    <a:srgbClr val="0033CC"/>
    <a:srgbClr val="99CC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3323" autoAdjust="0"/>
  </p:normalViewPr>
  <p:slideViewPr>
    <p:cSldViewPr>
      <p:cViewPr varScale="1">
        <p:scale>
          <a:sx n="71" d="100"/>
          <a:sy n="71" d="100"/>
        </p:scale>
        <p:origin x="-3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473D02C-A2CF-4610-B5BF-FC7EF4E9A4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88C2E-5FEA-4099-931E-9FD0F4943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AD7CC-2DDF-45F6-ACCE-9689A1834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01625" y="1676400"/>
            <a:ext cx="8540750" cy="4422775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A60AB-54F1-49EA-AA43-E8BC89C27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8540750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1625" y="3963988"/>
            <a:ext cx="8540750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DD253-5843-4B17-8D49-27107DBE5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A5A65-B1EE-4BF4-B5FA-1333BA303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46CB1-9D2C-461B-9A42-113E9AEC2C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Равнобедренный треугольник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Прямая соединительная линия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196DF-69FC-45F3-A788-1A599A2AB8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8F073-7B07-4FC1-B4A3-D54422A4AB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72D0FB52-68A5-4F11-803B-2C268C16C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C33C3-8439-4F63-BD29-9ECD6BF83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9BF23-0B08-4BDF-9B32-AF035C8461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59DFC104-DA8A-4101-979B-74698C9268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61B452BA-BD81-4E60-83CC-F0A7EC9027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alpha val="80000"/>
              </a:schemeClr>
            </a:gs>
            <a:gs pos="50000">
              <a:schemeClr val="tx2">
                <a:lumMod val="75000"/>
                <a:alpha val="80000"/>
              </a:schemeClr>
            </a:gs>
            <a:gs pos="100000">
              <a:schemeClr val="tx2">
                <a:lumMod val="50000"/>
                <a:alpha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9634AC2-FEC7-4A0A-A8DF-91A3E27CED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799" r:id="rId6"/>
    <p:sldLayoutId id="2147483798" r:id="rId7"/>
    <p:sldLayoutId id="2147483805" r:id="rId8"/>
    <p:sldLayoutId id="2147483806" r:id="rId9"/>
    <p:sldLayoutId id="2147483797" r:id="rId10"/>
    <p:sldLayoutId id="2147483796" r:id="rId11"/>
    <p:sldLayoutId id="2147483807" r:id="rId12"/>
    <p:sldLayoutId id="2147483808" r:id="rId13"/>
    <p:sldLayoutId id="2147483809" r:id="rId14"/>
  </p:sldLayoutIdLst>
  <p:transition spd="med">
    <p:fade thruBlk="1"/>
  </p:transition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07F6D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07F6D"/>
          </a:solidFill>
          <a:latin typeface="Century Gothic" pitchFamily="34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07F6D"/>
          </a:solidFill>
          <a:latin typeface="Century Gothic" pitchFamily="34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07F6D"/>
          </a:solidFill>
          <a:latin typeface="Century Gothic" pitchFamily="34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07F6D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07F6D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07F6D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07F6D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07F6D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DE9E95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857232"/>
            <a:ext cx="9144000" cy="5429288"/>
          </a:xfrm>
        </p:spPr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/>
              </a:rPr>
              <a:t>Творческий отчёт</a:t>
            </a:r>
            <a:br>
              <a:rPr lang="ru-RU" sz="4000" b="1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/>
              </a:rPr>
              <a:t>учителя математики</a:t>
            </a:r>
            <a:br>
              <a:rPr lang="ru-RU" sz="4000" b="1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/>
              </a:rPr>
              <a:t> МБОУ СОШ №4</a:t>
            </a:r>
            <a:br>
              <a:rPr lang="ru-RU" sz="4000" b="1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  <a:effectLst/>
              </a:rPr>
              <a:t>Черменевой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/>
              </a:rPr>
              <a:t> Галины Георгиевны</a:t>
            </a:r>
          </a:p>
        </p:txBody>
      </p:sp>
      <p:pic>
        <p:nvPicPr>
          <p:cNvPr id="2053" name="Picture 5" descr="j02176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714375"/>
            <a:ext cx="1747837" cy="1693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399032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«Функции и графики»</a:t>
            </a:r>
            <a:endParaRPr lang="ru-RU" sz="32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643063"/>
            <a:ext cx="8229600" cy="4572000"/>
          </a:xfrm>
        </p:spPr>
        <p:txBody>
          <a:bodyPr>
            <a:normAutofit/>
          </a:bodyPr>
          <a:lstStyle/>
          <a:p>
            <a:pPr marL="0" indent="288000" algn="just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Данный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курс является развитием системы ранее приобретённых программных знаний. Его цель – создать целостное представление о теме и расширить спектр задач, посильных для учащихся.</a:t>
            </a:r>
          </a:p>
          <a:p>
            <a:pPr marL="0" indent="288000" algn="just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Успешное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освоения курса помогает ученикам сдать экзамен по новой форме они приобретают умения (компетентности), которые позволят им быть успешными на следующей ступени обучения.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3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advAuto="30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143000"/>
            <a:ext cx="8229600" cy="5429250"/>
          </a:xfrm>
        </p:spPr>
        <p:txBody>
          <a:bodyPr>
            <a:noAutofit/>
          </a:bodyPr>
          <a:lstStyle/>
          <a:p>
            <a:pPr marL="0" indent="28800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2005 – 2006 г.г. письменный экзамен по алгебре в 9 классе  проводился более чем в 50 субъектах Российской Федерации по новой форме и в 2007 г. география  проведения экзамена расширится  ещё больше.</a:t>
            </a:r>
          </a:p>
          <a:p>
            <a:pPr marL="0" indent="28800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экзамене с применением тестов тема «Функции» была представлена заданиями, направленными на проверку владения учащимися знаниями о конкретных изучавшихся функциях – линейной и квадратичной.</a:t>
            </a:r>
          </a:p>
          <a:p>
            <a:pPr marL="0" indent="28800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Практически у половины школьников отсутствуют обобщенные представления о графике линейной функции.</a:t>
            </a:r>
          </a:p>
          <a:p>
            <a:pPr marL="0" indent="28800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Девятиклассники ошибались в заданиях на чтение графика квадратичной функции, в геометрической трактовке записи              типа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(-3) = 0, в определении промежутков 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знакопостоянства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28800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Но наибольшие трудности вызывало у учащихся определение промежутков возрастания, или убывания квадратичной функции.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32"/>
          <p:cNvSpPr txBox="1">
            <a:spLocks noChangeArrowheads="1"/>
          </p:cNvSpPr>
          <p:nvPr/>
        </p:nvSpPr>
        <p:spPr>
          <a:xfrm>
            <a:off x="0" y="165081"/>
            <a:ext cx="9144000" cy="620713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ru-RU" sz="28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Анализ аттестационной работы</a:t>
            </a:r>
            <a:endParaRPr lang="ru-RU" sz="40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 advAuto="12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0901" name="Object 5"/>
          <p:cNvGraphicFramePr>
            <a:graphicFrameLocks noChangeAspect="1"/>
          </p:cNvGraphicFramePr>
          <p:nvPr/>
        </p:nvGraphicFramePr>
        <p:xfrm>
          <a:off x="815975" y="714375"/>
          <a:ext cx="7685088" cy="5867400"/>
        </p:xfrm>
        <a:graphic>
          <a:graphicData uri="http://schemas.openxmlformats.org/presentationml/2006/ole">
            <p:oleObj spid="_x0000_s80901" name="Диаграмма" r:id="rId3" imgW="8201008" imgH="6257857" progId="MSGraph.Chart.8">
              <p:embed/>
            </p:oleObj>
          </a:graphicData>
        </a:graphic>
      </p:graphicFrame>
      <p:sp>
        <p:nvSpPr>
          <p:cNvPr id="7" name="Rectangle 132"/>
          <p:cNvSpPr txBox="1">
            <a:spLocks noChangeArrowheads="1"/>
          </p:cNvSpPr>
          <p:nvPr/>
        </p:nvSpPr>
        <p:spPr>
          <a:xfrm>
            <a:off x="0" y="214314"/>
            <a:ext cx="8358214" cy="857232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484632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8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Результаты Государственной (итоговой) аттестации в 9</a:t>
            </a:r>
            <a:r>
              <a:rPr lang="ru-RU" sz="2800" b="1" baseline="300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Fill>
                  <a:solidFill>
                    <a:schemeClr val="accent1"/>
                  </a:solidFill>
                </a:uFill>
                <a:latin typeface="+mj-lt"/>
                <a:ea typeface="+mj-ea"/>
                <a:cs typeface="+mj-cs"/>
              </a:rPr>
              <a:t>-х</a:t>
            </a:r>
            <a:r>
              <a:rPr lang="ru-RU" sz="28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классах по новой форме за 2007 г.</a:t>
            </a:r>
            <a:endParaRPr lang="ru-RU" sz="40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oleChartEl type="gridLegend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0901">
                                            <p:oleChartEl type="gridLegend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0901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0901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oleChartEl type="series" lvl="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0901">
                                            <p:oleChartEl type="series" lvl="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80901" grpId="0" uiExpand="1" bld="series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43" name="Rectangle 71"/>
          <p:cNvSpPr>
            <a:spLocks noGrp="1" noRot="1" noChangeArrowheads="1"/>
          </p:cNvSpPr>
          <p:nvPr>
            <p:ph type="title"/>
          </p:nvPr>
        </p:nvSpPr>
        <p:spPr>
          <a:xfrm>
            <a:off x="260381" y="214290"/>
            <a:ext cx="8812213" cy="571504"/>
          </a:xfrm>
        </p:spPr>
        <p:txBody>
          <a:bodyPr>
            <a:normAutofit fontScale="90000"/>
          </a:bodyPr>
          <a:lstStyle/>
          <a:p>
            <a:pPr indent="0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Результативность педагогической </a:t>
            </a:r>
            <a:r>
              <a:rPr lang="ru-RU" sz="24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деятельности</a:t>
            </a:r>
            <a:r>
              <a:rPr lang="ru-RU" sz="1800" i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1800" i="1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1800" i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</a:p>
        </p:txBody>
      </p:sp>
      <p:graphicFrame>
        <p:nvGraphicFramePr>
          <p:cNvPr id="79962" name="Group 90"/>
          <p:cNvGraphicFramePr>
            <a:graphicFrameLocks noGrp="1"/>
          </p:cNvGraphicFramePr>
          <p:nvPr>
            <p:ph sz="half" idx="1"/>
          </p:nvPr>
        </p:nvGraphicFramePr>
        <p:xfrm>
          <a:off x="611188" y="1052513"/>
          <a:ext cx="8104187" cy="1452562"/>
        </p:xfrm>
        <a:graphic>
          <a:graphicData uri="http://schemas.openxmlformats.org/drawingml/2006/table">
            <a:tbl>
              <a:tblPr/>
              <a:tblGrid>
                <a:gridCol w="2317738"/>
                <a:gridCol w="1733317"/>
                <a:gridCol w="2024473"/>
                <a:gridCol w="2028688"/>
              </a:tblGrid>
              <a:tr h="3605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Учебный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Класс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Успеваемость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Качество знаний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725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2004 - 2005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2005 - 2006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2006 - 2007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2007 - 2008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7Б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8Б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9Б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10 (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85%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92%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92%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9944" name="Object 72"/>
          <p:cNvGraphicFramePr>
            <a:graphicFrameLocks noChangeAspect="1"/>
          </p:cNvGraphicFramePr>
          <p:nvPr>
            <p:ph sz="half" idx="2"/>
          </p:nvPr>
        </p:nvGraphicFramePr>
        <p:xfrm>
          <a:off x="715963" y="2709863"/>
          <a:ext cx="8142287" cy="4076700"/>
        </p:xfrm>
        <a:graphic>
          <a:graphicData uri="http://schemas.openxmlformats.org/presentationml/2006/ole">
            <p:oleObj spid="_x0000_s79944" name="Диаграмма" r:id="rId3" imgW="7362943" imgH="3686243" progId="MSGraph.Chart.8">
              <p:embed followColorScheme="full"/>
            </p:oleObj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0" y="630238"/>
            <a:ext cx="9144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обученности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учащихся за последние 4 года по алгебре: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5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4">
                                            <p:oleChartEl type="gridLegend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9944">
                                            <p:oleChartEl type="gridLegend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4">
                                            <p:oleChartEl type="category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9944">
                                            <p:oleChartEl type="category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4">
                                            <p:oleChartEl type="category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9944">
                                            <p:oleChartEl type="category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4">
                                            <p:oleChartEl type="category" lvl="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9944">
                                            <p:oleChartEl type="category" lvl="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4">
                                            <p:oleChartEl type="category" lvl="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9944">
                                            <p:oleChartEl type="category" lvl="4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9944" grpId="0" bld="category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2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557213" y="1676400"/>
          <a:ext cx="8027987" cy="4422775"/>
        </p:xfrm>
        <a:graphic>
          <a:graphicData uri="http://schemas.openxmlformats.org/presentationml/2006/ole">
            <p:oleObj spid="_x0000_s86020" name="Диаграмма" r:id="rId3" imgW="8229600" imgH="4533900" progId="MSGraph.Chart.8">
              <p:embed followColorScheme="full"/>
            </p:oleObj>
          </a:graphicData>
        </a:graphic>
      </p:graphicFrame>
      <p:sp>
        <p:nvSpPr>
          <p:cNvPr id="8602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/>
              <a:t>   </a:t>
            </a:r>
            <a:endParaRPr lang="ru-RU" sz="2000" smtClean="0"/>
          </a:p>
        </p:txBody>
      </p:sp>
      <p:sp>
        <p:nvSpPr>
          <p:cNvPr id="7" name="Rectangle 132"/>
          <p:cNvSpPr txBox="1">
            <a:spLocks noChangeArrowheads="1"/>
          </p:cNvSpPr>
          <p:nvPr/>
        </p:nvSpPr>
        <p:spPr>
          <a:xfrm>
            <a:off x="0" y="214314"/>
            <a:ext cx="9144000" cy="571480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ru-RU" sz="28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Результаты аттестации учащихся 11 классов по ЕГЭ.</a:t>
            </a:r>
            <a:endParaRPr lang="ru-RU" sz="40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6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oleChartEl type="gridLegend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020">
                                            <p:oleChartEl type="gridLegend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1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oleChartEl type="ptIn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6020">
                                            <p:oleChartEl type="ptIn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6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oleChartEl type="ptIn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6020">
                                            <p:oleChartEl type="ptIn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1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oleChartEl type="ptInSeries" lvl="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6020">
                                            <p:oleChartEl type="ptInSeries" lvl="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6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oleChartEl type="ptInSeries" lvl="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6020">
                                            <p:oleChartEl type="ptInSeries" lvl="4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1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oleChartEl type="ptInSeries" lvl="5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6020">
                                            <p:oleChartEl type="ptInSeries" lvl="5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6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oleChartEl type="ptInSeries" lvl="6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6020">
                                            <p:oleChartEl type="ptInSeries" lvl="6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1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oleChartEl type="ptInSeries" lvl="7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6020">
                                            <p:oleChartEl type="ptInSeries" lvl="7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6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oleChartEl type="ptInSeries" lvl="8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6020">
                                            <p:oleChartEl type="ptInSeries" lvl="8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1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oleChartEl type="ptInSeries" lvl="9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6020">
                                            <p:oleChartEl type="ptInSeries" lvl="9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6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oleChartEl type="ptInSeries" lvl="10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6020">
                                            <p:oleChartEl type="ptInSeries" lvl="10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1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oleChartEl type="ptInSeries" lvl="1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6020">
                                            <p:oleChartEl type="ptInSeries" lvl="1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6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oleChartEl type="ptInSeries" lvl="1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6020">
                                            <p:oleChartEl type="ptInSeries" lvl="1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1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oleChartEl type="ptInSeries" lvl="1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6020">
                                            <p:oleChartEl type="ptInSeries" lvl="1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6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oleChartEl type="ptInSeries" lvl="1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6020">
                                            <p:oleChartEl type="ptInSeries" lvl="14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1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oleChartEl type="ptInSeries" lvl="15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6020">
                                            <p:oleChartEl type="ptInSeries" lvl="15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86020" grpId="0" uiExpand="1" bld="seriesEl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642938" y="3786188"/>
            <a:ext cx="8001000" cy="2714625"/>
          </a:xfrm>
        </p:spPr>
        <p:txBody>
          <a:bodyPr>
            <a:normAutofit/>
          </a:bodyPr>
          <a:lstStyle/>
          <a:p>
            <a:pPr marL="448056" indent="-384048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000" dirty="0"/>
              <a:t>     </a:t>
            </a:r>
          </a:p>
          <a:p>
            <a:pPr marL="0" indent="288000" algn="just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протяжении с 2003 года по 2006 качество обучения при выполнении ЕГЭ возрастает с 33%  до 50%. Уменьшается и количество учеников получивших неудовлетворительную оценку с 3 до 1 ученика. Хотелось бы иметь и учащихся выполняющих работу на отлично, но задания части С всё более рассчитаны на математические классы.</a:t>
            </a:r>
          </a:p>
        </p:txBody>
      </p:sp>
      <p:graphicFrame>
        <p:nvGraphicFramePr>
          <p:cNvPr id="87173" name="Group 133"/>
          <p:cNvGraphicFramePr>
            <a:graphicFrameLocks noGrp="1"/>
          </p:cNvGraphicFramePr>
          <p:nvPr/>
        </p:nvGraphicFramePr>
        <p:xfrm>
          <a:off x="642938" y="1214438"/>
          <a:ext cx="8001000" cy="1944687"/>
        </p:xfrm>
        <a:graphic>
          <a:graphicData uri="http://schemas.openxmlformats.org/drawingml/2006/table">
            <a:tbl>
              <a:tblPr/>
              <a:tblGrid>
                <a:gridCol w="1600889"/>
                <a:gridCol w="1599193"/>
                <a:gridCol w="1600889"/>
                <a:gridCol w="1599194"/>
                <a:gridCol w="1600889"/>
              </a:tblGrid>
              <a:tr h="4857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оценка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Качество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2002-2003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2003-2004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2005-2006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7074" name="Rectangle 132"/>
          <p:cNvSpPr>
            <a:spLocks noChangeArrowheads="1"/>
          </p:cNvSpPr>
          <p:nvPr/>
        </p:nvSpPr>
        <p:spPr bwMode="auto">
          <a:xfrm>
            <a:off x="0" y="3978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9" name="Rectangle 132"/>
          <p:cNvSpPr txBox="1">
            <a:spLocks noChangeArrowheads="1"/>
          </p:cNvSpPr>
          <p:nvPr/>
        </p:nvSpPr>
        <p:spPr>
          <a:xfrm>
            <a:off x="0" y="214314"/>
            <a:ext cx="9144000" cy="571480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ru-RU" sz="28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Результаты аттестации учащихся 11 классов по ЕГЭ.</a:t>
            </a:r>
            <a:endParaRPr lang="ru-RU" sz="40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6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1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85775" y="642938"/>
            <a:ext cx="8229600" cy="5715000"/>
          </a:xfrm>
        </p:spPr>
        <p:txBody>
          <a:bodyPr>
            <a:normAutofit/>
          </a:bodyPr>
          <a:lstStyle/>
          <a:p>
            <a:pPr marL="0" indent="28800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/>
              <a:t>  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жизненной самореализации, возможной продуктивной деятельности в нашем информационном мире, всё больше требует от любого человека – компетентности и мобильности. Выпускники, прошедшие школу Единого государственного экзамена, отнюдь не выглядят белыми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воронами. Собранности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успешности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их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учёбе и целеустремлённости,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как правило, больше, чем у обычных учащихся. Это подтверждают результаты выпускников школы поступающих по результатам ЕГЭ в высшие или средние учебные заведения города и России.   </a:t>
            </a:r>
          </a:p>
          <a:p>
            <a:pPr marL="448056" indent="-384048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ru-RU" sz="2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sz="38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Внеурочная деятельность по предмету.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2000250" y="1882775"/>
            <a:ext cx="6686550" cy="4572000"/>
          </a:xfrm>
        </p:spPr>
        <p:txBody>
          <a:bodyPr>
            <a:normAutofit/>
          </a:bodyPr>
          <a:lstStyle/>
          <a:p>
            <a:pPr marL="448056" indent="-384048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Музей вычислительной техники:</a:t>
            </a:r>
          </a:p>
          <a:p>
            <a:pPr marL="448056" indent="-384048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2003-2004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оформлена и начала работу на неделе математики выставка, проведены экскурсии с 1 по 9 класс. Отзывами по экскурсиям стали рисунки ребят. </a:t>
            </a:r>
          </a:p>
          <a:p>
            <a:pPr marL="448056" indent="-384048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2006-2007 году обновлённую и пополненную новыми экспонатами посетили ученики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5-9 и 11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классов.</a:t>
            </a:r>
          </a:p>
        </p:txBody>
      </p:sp>
      <p:pic>
        <p:nvPicPr>
          <p:cNvPr id="97284" name="Picture 4" descr="j01953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928938"/>
            <a:ext cx="1795462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3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uiExpand="1" build="p" advAuto="100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4" descr="неделя математи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869950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3" name="Picture 7" descr="D:\Desktop\Изображение1.jpg"/>
          <p:cNvPicPr>
            <a:picLocks noChangeAspect="1" noChangeArrowheads="1"/>
          </p:cNvPicPr>
          <p:nvPr/>
        </p:nvPicPr>
        <p:blipFill>
          <a:blip r:embed="rId2">
            <a:lum bright="-16000" contrast="16000"/>
          </a:blip>
          <a:srcRect t="3914" r="6305"/>
          <a:stretch>
            <a:fillRect/>
          </a:stretch>
        </p:blipFill>
        <p:spPr bwMode="auto">
          <a:xfrm>
            <a:off x="4071938" y="3214688"/>
            <a:ext cx="4572000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2" name="Picture 6" descr="D:\Desktop\Изображение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" y="1071563"/>
            <a:ext cx="448627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32"/>
          <p:cNvSpPr txBox="1">
            <a:spLocks noChangeArrowheads="1"/>
          </p:cNvSpPr>
          <p:nvPr/>
        </p:nvSpPr>
        <p:spPr>
          <a:xfrm>
            <a:off x="0" y="214314"/>
            <a:ext cx="9144000" cy="571480"/>
          </a:xfrm>
          <a:prstGeom prst="rect">
            <a:avLst/>
          </a:prstGeo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ru-RU" sz="32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Школа полного дня</a:t>
            </a:r>
            <a:endParaRPr lang="ru-RU" sz="3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63" y="4000500"/>
            <a:ext cx="2643187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«Нам по этому учебнику задана домашняя работа??»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500688" y="2500313"/>
            <a:ext cx="31432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Повышаем качество образования</a:t>
            </a:r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>
            <a:grpSpLocks/>
          </p:cNvGrpSpPr>
          <p:nvPr/>
        </p:nvGrpSpPr>
        <p:grpSpPr bwMode="auto">
          <a:xfrm>
            <a:off x="361950" y="2214563"/>
            <a:ext cx="8424863" cy="4143375"/>
            <a:chOff x="361979" y="2214554"/>
            <a:chExt cx="8424863" cy="4143375"/>
          </a:xfrm>
        </p:grpSpPr>
        <p:grpSp>
          <p:nvGrpSpPr>
            <p:cNvPr id="19459" name="Organization Chart 9"/>
            <p:cNvGrpSpPr>
              <a:grpSpLocks noChangeAspect="1"/>
            </p:cNvGrpSpPr>
            <p:nvPr/>
          </p:nvGrpSpPr>
          <p:grpSpPr bwMode="auto">
            <a:xfrm>
              <a:off x="361979" y="2214554"/>
              <a:ext cx="8424863" cy="4143375"/>
              <a:chOff x="158" y="1485"/>
              <a:chExt cx="5307" cy="2610"/>
            </a:xfrm>
          </p:grpSpPr>
          <p:cxnSp>
            <p:nvCxnSpPr>
              <p:cNvPr id="4112" name="_s4112"/>
              <p:cNvCxnSpPr>
                <a:cxnSpLocks noChangeShapeType="1"/>
                <a:stCxn id="13" idx="0"/>
                <a:endCxn id="10" idx="2"/>
              </p:cNvCxnSpPr>
              <p:nvPr/>
            </p:nvCxnSpPr>
            <p:spPr bwMode="auto">
              <a:xfrm rot="16200000" flipV="1">
                <a:off x="3475" y="1340"/>
                <a:ext cx="563" cy="1893"/>
              </a:xfrm>
              <a:prstGeom prst="curvedConnector3">
                <a:avLst>
                  <a:gd name="adj1" fmla="val 48618"/>
                </a:avLst>
              </a:prstGeom>
              <a:noFill/>
              <a:ln w="28575">
                <a:solidFill>
                  <a:schemeClr val="accent2">
                    <a:lumMod val="40000"/>
                    <a:lumOff val="60000"/>
                    <a:alpha val="50000"/>
                  </a:schemeClr>
                </a:solidFill>
                <a:miter lim="800000"/>
                <a:headEnd/>
                <a:tailEnd/>
              </a:ln>
            </p:spPr>
          </p:cxnSp>
          <p:cxnSp>
            <p:nvCxnSpPr>
              <p:cNvPr id="4111" name="_s4111"/>
              <p:cNvCxnSpPr>
                <a:cxnSpLocks noChangeShapeType="1"/>
                <a:stCxn id="12" idx="0"/>
                <a:endCxn id="10" idx="2"/>
              </p:cNvCxnSpPr>
              <p:nvPr/>
            </p:nvCxnSpPr>
            <p:spPr bwMode="auto">
              <a:xfrm rot="5400000" flipH="1" flipV="1">
                <a:off x="2527" y="2287"/>
                <a:ext cx="565" cy="1"/>
              </a:xfrm>
              <a:prstGeom prst="straightConnector1">
                <a:avLst/>
              </a:prstGeom>
              <a:noFill/>
              <a:ln w="28575">
                <a:solidFill>
                  <a:schemeClr val="accent2">
                    <a:lumMod val="40000"/>
                    <a:lumOff val="60000"/>
                    <a:alpha val="50000"/>
                  </a:schemeClr>
                </a:solidFill>
                <a:miter lim="800000"/>
                <a:headEnd/>
                <a:tailEnd/>
              </a:ln>
            </p:spPr>
          </p:cxnSp>
          <p:sp>
            <p:nvSpPr>
              <p:cNvPr id="10" name="_s4106"/>
              <p:cNvSpPr>
                <a:spLocks noChangeArrowheads="1"/>
              </p:cNvSpPr>
              <p:nvPr/>
            </p:nvSpPr>
            <p:spPr bwMode="auto">
              <a:xfrm>
                <a:off x="2000" y="1485"/>
                <a:ext cx="1621" cy="52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  <a:alpha val="95000"/>
                </a:schemeClr>
              </a:solidFill>
              <a:ln w="57150">
                <a:solidFill>
                  <a:schemeClr val="accent2">
                    <a:lumMod val="40000"/>
                    <a:lumOff val="60000"/>
                    <a:alpha val="50000"/>
                  </a:schemeClr>
                </a:solidFill>
                <a:miter lim="800000"/>
                <a:headEnd/>
                <a:tailEnd/>
              </a:ln>
            </p:spPr>
            <p:txBody>
              <a:bodyPr lIns="192600" tIns="192600" rIns="192600" bIns="192600" anchor="ctr"/>
              <a:lstStyle/>
              <a:p>
                <a:pPr algn="ctr">
                  <a:defRPr/>
                </a:pPr>
                <a:r>
                  <a:rPr lang="ru-RU" sz="2600" b="1" dirty="0">
                    <a:solidFill>
                      <a:schemeClr val="accent1">
                        <a:lumMod val="50000"/>
                      </a:schemeClr>
                    </a:solidFill>
                  </a:rPr>
                  <a:t>Цели:</a:t>
                </a:r>
              </a:p>
            </p:txBody>
          </p:sp>
          <p:sp>
            <p:nvSpPr>
              <p:cNvPr id="11" name="_s4107"/>
              <p:cNvSpPr>
                <a:spLocks noChangeArrowheads="1"/>
              </p:cNvSpPr>
              <p:nvPr/>
            </p:nvSpPr>
            <p:spPr bwMode="auto">
              <a:xfrm>
                <a:off x="158" y="2568"/>
                <a:ext cx="1621" cy="1526"/>
              </a:xfrm>
              <a:prstGeom prst="rect">
                <a:avLst/>
              </a:prstGeom>
              <a:solidFill>
                <a:schemeClr val="accent2">
                  <a:alpha val="95000"/>
                </a:schemeClr>
              </a:solidFill>
              <a:ln w="57150">
                <a:solidFill>
                  <a:schemeClr val="accent2">
                    <a:lumMod val="40000"/>
                    <a:lumOff val="60000"/>
                    <a:alpha val="50000"/>
                  </a:schemeClr>
                </a:solidFill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pPr algn="ctr">
                  <a:defRPr/>
                </a:pPr>
                <a:endParaRPr lang="ru-RU" sz="400" b="1" dirty="0"/>
              </a:p>
              <a:p>
                <a:pPr algn="ctr">
                  <a:defRPr/>
                </a:pPr>
                <a:r>
                  <a:rPr lang="ru-RU" sz="1500" b="1" dirty="0"/>
                  <a:t>Овладение</a:t>
                </a:r>
              </a:p>
              <a:p>
                <a:pPr algn="ctr">
                  <a:defRPr/>
                </a:pPr>
                <a:r>
                  <a:rPr lang="ru-RU" sz="1500" b="1" dirty="0"/>
                  <a:t> конкретными</a:t>
                </a:r>
              </a:p>
              <a:p>
                <a:pPr algn="ctr">
                  <a:defRPr/>
                </a:pPr>
                <a:r>
                  <a:rPr lang="ru-RU" sz="1500" b="1" dirty="0"/>
                  <a:t>математическими</a:t>
                </a:r>
              </a:p>
              <a:p>
                <a:pPr algn="ctr">
                  <a:defRPr/>
                </a:pPr>
                <a:r>
                  <a:rPr lang="ru-RU" sz="1500" b="1" dirty="0"/>
                  <a:t> знаниями, необходимые</a:t>
                </a:r>
              </a:p>
              <a:p>
                <a:pPr algn="ctr">
                  <a:defRPr/>
                </a:pPr>
                <a:r>
                  <a:rPr lang="ru-RU" sz="1500" b="1" dirty="0"/>
                  <a:t> в практической </a:t>
                </a:r>
              </a:p>
              <a:p>
                <a:pPr algn="ctr">
                  <a:defRPr/>
                </a:pPr>
                <a:r>
                  <a:rPr lang="ru-RU" sz="1500" b="1" dirty="0"/>
                  <a:t>деятельности,</a:t>
                </a:r>
              </a:p>
              <a:p>
                <a:pPr algn="ctr">
                  <a:defRPr/>
                </a:pPr>
                <a:r>
                  <a:rPr lang="ru-RU" sz="1500" b="1" dirty="0"/>
                  <a:t> для изучения смежных </a:t>
                </a:r>
              </a:p>
              <a:p>
                <a:pPr algn="ctr">
                  <a:defRPr/>
                </a:pPr>
                <a:r>
                  <a:rPr lang="ru-RU" sz="1500" b="1" dirty="0"/>
                  <a:t>дисциплин, для</a:t>
                </a:r>
              </a:p>
              <a:p>
                <a:pPr algn="ctr">
                  <a:defRPr/>
                </a:pPr>
                <a:r>
                  <a:rPr lang="ru-RU" sz="1500" b="1" dirty="0"/>
                  <a:t> продолжение </a:t>
                </a:r>
              </a:p>
              <a:p>
                <a:pPr algn="ctr">
                  <a:defRPr/>
                </a:pPr>
                <a:r>
                  <a:rPr lang="ru-RU" sz="1500" b="1" dirty="0"/>
                  <a:t>образования.  </a:t>
                </a:r>
              </a:p>
            </p:txBody>
          </p:sp>
          <p:sp>
            <p:nvSpPr>
              <p:cNvPr id="12" name="_s4108"/>
              <p:cNvSpPr>
                <a:spLocks noChangeArrowheads="1"/>
              </p:cNvSpPr>
              <p:nvPr/>
            </p:nvSpPr>
            <p:spPr bwMode="auto">
              <a:xfrm>
                <a:off x="2000" y="2570"/>
                <a:ext cx="1619" cy="1525"/>
              </a:xfrm>
              <a:prstGeom prst="rect">
                <a:avLst/>
              </a:prstGeom>
              <a:solidFill>
                <a:schemeClr val="accent2">
                  <a:alpha val="95000"/>
                </a:schemeClr>
              </a:solidFill>
              <a:ln w="57150">
                <a:solidFill>
                  <a:schemeClr val="accent2">
                    <a:lumMod val="40000"/>
                    <a:lumOff val="60000"/>
                    <a:alpha val="50000"/>
                  </a:schemeClr>
                </a:solidFill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pPr algn="ctr">
                  <a:defRPr/>
                </a:pPr>
                <a:endParaRPr lang="ru-RU" sz="1500" b="1" dirty="0"/>
              </a:p>
              <a:p>
                <a:pPr algn="ctr">
                  <a:defRPr/>
                </a:pPr>
                <a:endParaRPr lang="ru-RU" sz="1500" b="1" dirty="0"/>
              </a:p>
              <a:p>
                <a:pPr algn="ctr">
                  <a:defRPr/>
                </a:pPr>
                <a:r>
                  <a:rPr lang="ru-RU" sz="1500" b="1" dirty="0"/>
                  <a:t>Формирование </a:t>
                </a:r>
              </a:p>
              <a:p>
                <a:pPr algn="ctr">
                  <a:defRPr/>
                </a:pPr>
                <a:r>
                  <a:rPr lang="ru-RU" sz="1500" b="1" dirty="0"/>
                  <a:t>представлений  об идеях</a:t>
                </a:r>
              </a:p>
              <a:p>
                <a:pPr algn="ctr">
                  <a:defRPr/>
                </a:pPr>
                <a:r>
                  <a:rPr lang="ru-RU" sz="1500" b="1" dirty="0"/>
                  <a:t> и методах математики, </a:t>
                </a:r>
              </a:p>
              <a:p>
                <a:pPr algn="ctr">
                  <a:defRPr/>
                </a:pPr>
                <a:r>
                  <a:rPr lang="ru-RU" sz="1500" b="1" dirty="0"/>
                  <a:t>о математике как о форме</a:t>
                </a:r>
              </a:p>
              <a:p>
                <a:pPr algn="ctr">
                  <a:defRPr/>
                </a:pPr>
                <a:r>
                  <a:rPr lang="ru-RU" sz="1500" b="1" dirty="0"/>
                  <a:t> описания и методе</a:t>
                </a:r>
              </a:p>
              <a:p>
                <a:pPr algn="ctr">
                  <a:defRPr/>
                </a:pPr>
                <a:r>
                  <a:rPr lang="ru-RU" sz="1500" b="1" dirty="0"/>
                  <a:t> познания </a:t>
                </a:r>
              </a:p>
              <a:p>
                <a:pPr algn="ctr">
                  <a:defRPr/>
                </a:pPr>
                <a:r>
                  <a:rPr lang="ru-RU" sz="1500" b="1" dirty="0"/>
                  <a:t>действительности.</a:t>
                </a:r>
                <a:endParaRPr lang="ru-RU" sz="1500" b="1" dirty="0">
                  <a:latin typeface="Tahoma" pitchFamily="34" charset="0"/>
                </a:endParaRPr>
              </a:p>
            </p:txBody>
          </p:sp>
          <p:sp>
            <p:nvSpPr>
              <p:cNvPr id="13" name="_s4109"/>
              <p:cNvSpPr>
                <a:spLocks noChangeArrowheads="1"/>
              </p:cNvSpPr>
              <p:nvPr/>
            </p:nvSpPr>
            <p:spPr bwMode="auto">
              <a:xfrm>
                <a:off x="3941" y="2568"/>
                <a:ext cx="1524" cy="1527"/>
              </a:xfrm>
              <a:prstGeom prst="rect">
                <a:avLst/>
              </a:prstGeom>
              <a:solidFill>
                <a:schemeClr val="accent2">
                  <a:alpha val="95000"/>
                </a:schemeClr>
              </a:solidFill>
              <a:ln w="57150">
                <a:solidFill>
                  <a:schemeClr val="accent2">
                    <a:lumMod val="40000"/>
                    <a:lumOff val="60000"/>
                    <a:alpha val="50000"/>
                  </a:schemeClr>
                </a:solidFill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pPr algn="ctr">
                  <a:defRPr/>
                </a:pPr>
                <a:endParaRPr lang="ru-RU" sz="400" b="1" dirty="0"/>
              </a:p>
              <a:p>
                <a:pPr algn="ctr">
                  <a:defRPr/>
                </a:pPr>
                <a:r>
                  <a:rPr lang="ru-RU" sz="1500" b="1" dirty="0"/>
                  <a:t>Интеллектуальное </a:t>
                </a:r>
              </a:p>
              <a:p>
                <a:pPr algn="ctr">
                  <a:defRPr/>
                </a:pPr>
                <a:r>
                  <a:rPr lang="ru-RU" sz="1500" b="1" dirty="0"/>
                  <a:t>развитие учащихся, </a:t>
                </a:r>
              </a:p>
              <a:p>
                <a:pPr algn="ctr">
                  <a:defRPr/>
                </a:pPr>
                <a:r>
                  <a:rPr lang="ru-RU" sz="1500" b="1" dirty="0"/>
                  <a:t> характерных </a:t>
                </a:r>
              </a:p>
              <a:p>
                <a:pPr algn="ctr">
                  <a:defRPr/>
                </a:pPr>
                <a:r>
                  <a:rPr lang="ru-RU" sz="1500" b="1" dirty="0"/>
                  <a:t>для математической </a:t>
                </a:r>
              </a:p>
              <a:p>
                <a:pPr algn="ctr">
                  <a:defRPr/>
                </a:pPr>
                <a:r>
                  <a:rPr lang="ru-RU" sz="1500" b="1" dirty="0"/>
                  <a:t>деятельности и </a:t>
                </a:r>
              </a:p>
              <a:p>
                <a:pPr algn="ctr">
                  <a:defRPr/>
                </a:pPr>
                <a:r>
                  <a:rPr lang="ru-RU" sz="1500" b="1" dirty="0"/>
                  <a:t>необходимых</a:t>
                </a:r>
              </a:p>
              <a:p>
                <a:pPr algn="ctr">
                  <a:defRPr/>
                </a:pPr>
                <a:r>
                  <a:rPr lang="ru-RU" sz="1500" b="1" dirty="0"/>
                  <a:t>человеку для </a:t>
                </a:r>
              </a:p>
              <a:p>
                <a:pPr algn="ctr">
                  <a:defRPr/>
                </a:pPr>
                <a:r>
                  <a:rPr lang="ru-RU" sz="1500" b="1" dirty="0"/>
                  <a:t>полноценного </a:t>
                </a:r>
              </a:p>
              <a:p>
                <a:pPr algn="ctr">
                  <a:defRPr/>
                </a:pPr>
                <a:r>
                  <a:rPr lang="ru-RU" sz="1500" b="1" dirty="0"/>
                  <a:t>функционирования в </a:t>
                </a:r>
              </a:p>
              <a:p>
                <a:pPr algn="ctr">
                  <a:defRPr/>
                </a:pPr>
                <a:r>
                  <a:rPr lang="ru-RU" sz="1500" b="1" dirty="0"/>
                  <a:t>обществе. </a:t>
                </a:r>
              </a:p>
            </p:txBody>
          </p:sp>
        </p:grpSp>
        <p:cxnSp>
          <p:nvCxnSpPr>
            <p:cNvPr id="26" name="_s4112"/>
            <p:cNvCxnSpPr>
              <a:cxnSpLocks noChangeShapeType="1"/>
              <a:stCxn id="10" idx="2"/>
              <a:endCxn id="11" idx="0"/>
            </p:cNvCxnSpPr>
            <p:nvPr/>
          </p:nvCxnSpPr>
          <p:spPr bwMode="auto">
            <a:xfrm rot="5400000">
              <a:off x="2664649" y="2024847"/>
              <a:ext cx="893762" cy="2924175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accent2">
                  <a:lumMod val="40000"/>
                  <a:lumOff val="60000"/>
                  <a:alpha val="50000"/>
                </a:schemeClr>
              </a:solidFill>
              <a:miter lim="800000"/>
              <a:headEnd/>
              <a:tailEnd/>
            </a:ln>
          </p:spPr>
        </p:cxnSp>
      </p:grpSp>
      <p:sp>
        <p:nvSpPr>
          <p:cNvPr id="30" name="_s4106"/>
          <p:cNvSpPr>
            <a:spLocks noChangeArrowheads="1"/>
          </p:cNvSpPr>
          <p:nvPr/>
        </p:nvSpPr>
        <p:spPr bwMode="auto">
          <a:xfrm>
            <a:off x="428625" y="357188"/>
            <a:ext cx="8358188" cy="15001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2">
                <a:lumMod val="40000"/>
                <a:lumOff val="60000"/>
                <a:alpha val="50000"/>
              </a:schemeClr>
            </a:solidFill>
            <a:miter lim="800000"/>
            <a:headEnd/>
            <a:tailEnd/>
          </a:ln>
        </p:spPr>
        <p:txBody>
          <a:bodyPr lIns="192600" tIns="192600" rIns="192600" bIns="192600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Тема:</a:t>
            </a:r>
          </a:p>
          <a:p>
            <a:pPr algn="ctr">
              <a:defRPr/>
            </a:pPr>
            <a:r>
              <a:rPr lang="ru-RU" sz="2800" b="1" dirty="0"/>
              <a:t> </a:t>
            </a:r>
            <a:r>
              <a:rPr lang="ru-RU" sz="2800" b="1" dirty="0">
                <a:solidFill>
                  <a:schemeClr val="accent2"/>
                </a:solidFill>
              </a:rPr>
              <a:t>Тестирование в школьном курсе математики и на элективных курсах.</a:t>
            </a:r>
            <a:r>
              <a:rPr lang="ru-RU" sz="2400" b="1" dirty="0">
                <a:solidFill>
                  <a:schemeClr val="accent2"/>
                </a:solidFill>
              </a:rPr>
              <a:t>  </a:t>
            </a:r>
            <a:endParaRPr lang="ru-RU" sz="2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2"/>
          <p:cNvSpPr txBox="1">
            <a:spLocks noChangeArrowheads="1"/>
          </p:cNvSpPr>
          <p:nvPr/>
        </p:nvSpPr>
        <p:spPr>
          <a:xfrm>
            <a:off x="0" y="214314"/>
            <a:ext cx="9144000" cy="571480"/>
          </a:xfrm>
          <a:prstGeom prst="rect">
            <a:avLst/>
          </a:prstGeo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ru-RU" sz="32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Воспитательная работа</a:t>
            </a:r>
            <a:endParaRPr lang="ru-RU" sz="3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посвящение в пеш 2007 01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340100"/>
            <a:ext cx="4214812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SC023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857250"/>
            <a:ext cx="45005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7188" y="2928938"/>
            <a:ext cx="210343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уроке алгебры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715125" y="4286250"/>
            <a:ext cx="208438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Школьный лагерь</a:t>
            </a:r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/>
          </a:bodyPr>
          <a:lstStyle/>
          <a:p>
            <a:pPr marL="0" indent="0" algn="ctr"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54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6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5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84213" y="285750"/>
            <a:ext cx="7848600" cy="618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16000" algn="just">
              <a:defRPr/>
            </a:pP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Увеличение умственной нагрузки на уроках заставляет задуматься над тем, как поддерживать у учащихся интерес к математике? Как  углублять знания в разных областях предмета  в условиях уменьшения часов для преподавания математики в школе с 1 по 11 классы включительно?</a:t>
            </a:r>
          </a:p>
          <a:p>
            <a:pPr indent="216000" algn="just">
              <a:defRPr/>
            </a:pP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 Устойчивый интерес к математике формируется в 14 – 15 лет, поэтому в 8 – 10 классах учащиеся должны иметь равные условия для получения математического образования.  Для учителей математики  в первую очередь это связано с введением в старших классах профильного обучения. А также  с Единым государственным экзаменом в 11 классе и новой формой аттестации в 9 классе. Школьный учитель не может не учитывать в своей работе те изменения, которые несёт с собой новый способ сдачи экзамена.</a:t>
            </a:r>
          </a:p>
          <a:p>
            <a:pPr indent="216000" algn="just">
              <a:defRPr/>
            </a:pPr>
            <a:r>
              <a:rPr lang="ru-RU" sz="2100" dirty="0">
                <a:solidFill>
                  <a:schemeClr val="accent1">
                    <a:lumMod val="50000"/>
                  </a:schemeClr>
                </a:solidFill>
              </a:rPr>
              <a:t>С 2001 года в стране проводится эксперимент по Единому государственному экзамену (часть А этого экзамена предлагается в виде тестов). Сейчас в России активно развивается национальная система тестирования.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uiExpand="1" build="p" bldLvl="2" advAuto="3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rganization Chart 21"/>
          <p:cNvGrpSpPr>
            <a:grpSpLocks noChangeAspect="1"/>
          </p:cNvGrpSpPr>
          <p:nvPr/>
        </p:nvGrpSpPr>
        <p:grpSpPr bwMode="auto">
          <a:xfrm>
            <a:off x="504825" y="1104900"/>
            <a:ext cx="7920038" cy="4181475"/>
            <a:chOff x="279" y="1017"/>
            <a:chExt cx="3888" cy="720"/>
          </a:xfrm>
        </p:grpSpPr>
        <p:cxnSp>
          <p:nvCxnSpPr>
            <p:cNvPr id="21507" name="_s5150"/>
            <p:cNvCxnSpPr>
              <a:cxnSpLocks noChangeShapeType="1"/>
              <a:stCxn id="21515" idx="6"/>
              <a:endCxn id="13" idx="2"/>
            </p:cNvCxnSpPr>
            <p:nvPr/>
          </p:nvCxnSpPr>
          <p:spPr bwMode="auto">
            <a:xfrm rot="5400000" flipH="1">
              <a:off x="2907" y="621"/>
              <a:ext cx="144" cy="1512"/>
            </a:xfrm>
            <a:prstGeom prst="bentConnector3">
              <a:avLst>
                <a:gd name="adj1" fmla="val 1281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1508" name="_s5148"/>
            <p:cNvCxnSpPr>
              <a:cxnSpLocks noChangeShapeType="1"/>
              <a:stCxn id="21514" idx="6"/>
              <a:endCxn id="13" idx="2"/>
            </p:cNvCxnSpPr>
            <p:nvPr/>
          </p:nvCxnSpPr>
          <p:spPr bwMode="auto">
            <a:xfrm rot="5400000" flipH="1">
              <a:off x="2403" y="1125"/>
              <a:ext cx="144" cy="504"/>
            </a:xfrm>
            <a:prstGeom prst="bentConnector3">
              <a:avLst>
                <a:gd name="adj1" fmla="val 1281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1509" name="_s5147"/>
            <p:cNvCxnSpPr>
              <a:cxnSpLocks noChangeShapeType="1"/>
              <a:stCxn id="21513" idx="6"/>
              <a:endCxn id="13" idx="2"/>
            </p:cNvCxnSpPr>
            <p:nvPr/>
          </p:nvCxnSpPr>
          <p:spPr bwMode="auto">
            <a:xfrm rot="-5400000">
              <a:off x="1900" y="1125"/>
              <a:ext cx="144" cy="503"/>
            </a:xfrm>
            <a:prstGeom prst="bentConnector3">
              <a:avLst>
                <a:gd name="adj1" fmla="val 1281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1510" name="_s5146"/>
            <p:cNvCxnSpPr>
              <a:cxnSpLocks noChangeShapeType="1"/>
              <a:stCxn id="21512" idx="6"/>
              <a:endCxn id="13" idx="2"/>
            </p:cNvCxnSpPr>
            <p:nvPr/>
          </p:nvCxnSpPr>
          <p:spPr bwMode="auto">
            <a:xfrm rot="-5400000">
              <a:off x="1395" y="621"/>
              <a:ext cx="144" cy="1512"/>
            </a:xfrm>
            <a:prstGeom prst="bentConnector3">
              <a:avLst>
                <a:gd name="adj1" fmla="val 1281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13" name="_s5142"/>
            <p:cNvSpPr>
              <a:spLocks noChangeArrowheads="1"/>
            </p:cNvSpPr>
            <p:nvPr/>
          </p:nvSpPr>
          <p:spPr bwMode="auto">
            <a:xfrm>
              <a:off x="1791" y="1017"/>
              <a:ext cx="864" cy="288"/>
            </a:xfrm>
            <a:prstGeom prst="bevel">
              <a:avLst>
                <a:gd name="adj" fmla="val 125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accent1">
                      <a:lumMod val="50000"/>
                    </a:schemeClr>
                  </a:solidFill>
                </a:rPr>
                <a:t>ТЕСТЫ</a:t>
              </a:r>
            </a:p>
          </p:txBody>
        </p:sp>
        <p:sp>
          <p:nvSpPr>
            <p:cNvPr id="21512" name="_s5143"/>
            <p:cNvSpPr>
              <a:spLocks noChangeArrowheads="1"/>
            </p:cNvSpPr>
            <p:nvPr/>
          </p:nvSpPr>
          <p:spPr bwMode="auto">
            <a:xfrm>
              <a:off x="279" y="1449"/>
              <a:ext cx="864" cy="288"/>
            </a:xfrm>
            <a:prstGeom prst="bevel">
              <a:avLst>
                <a:gd name="adj" fmla="val 12500"/>
              </a:avLst>
            </a:prstGeom>
            <a:solidFill>
              <a:schemeClr val="accent2"/>
            </a:solidFill>
            <a:ln w="31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1600" b="1"/>
                <a:t>Урок</a:t>
              </a:r>
            </a:p>
          </p:txBody>
        </p:sp>
        <p:sp>
          <p:nvSpPr>
            <p:cNvPr id="21513" name="_s5144"/>
            <p:cNvSpPr>
              <a:spLocks noChangeArrowheads="1"/>
            </p:cNvSpPr>
            <p:nvPr/>
          </p:nvSpPr>
          <p:spPr bwMode="auto">
            <a:xfrm>
              <a:off x="1287" y="1449"/>
              <a:ext cx="864" cy="288"/>
            </a:xfrm>
            <a:prstGeom prst="bevel">
              <a:avLst>
                <a:gd name="adj" fmla="val 12500"/>
              </a:avLst>
            </a:prstGeom>
            <a:solidFill>
              <a:schemeClr val="accent2"/>
            </a:solidFill>
            <a:ln w="31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1600" b="1"/>
                <a:t>Элективный </a:t>
              </a:r>
            </a:p>
            <a:p>
              <a:pPr algn="ctr"/>
              <a:r>
                <a:rPr lang="ru-RU" sz="1600" b="1"/>
                <a:t>курс</a:t>
              </a:r>
            </a:p>
          </p:txBody>
        </p:sp>
        <p:sp>
          <p:nvSpPr>
            <p:cNvPr id="21514" name="_s5145"/>
            <p:cNvSpPr>
              <a:spLocks noChangeArrowheads="1"/>
            </p:cNvSpPr>
            <p:nvPr/>
          </p:nvSpPr>
          <p:spPr bwMode="auto">
            <a:xfrm>
              <a:off x="2295" y="1449"/>
              <a:ext cx="864" cy="288"/>
            </a:xfrm>
            <a:prstGeom prst="bevel">
              <a:avLst>
                <a:gd name="adj" fmla="val 12500"/>
              </a:avLst>
            </a:prstGeom>
            <a:solidFill>
              <a:schemeClr val="accent2"/>
            </a:solidFill>
            <a:ln w="31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1600" b="1"/>
                <a:t>Домашняя</a:t>
              </a:r>
            </a:p>
            <a:p>
              <a:pPr algn="ctr"/>
              <a:r>
                <a:rPr lang="ru-RU" sz="1600" b="1"/>
                <a:t>работа</a:t>
              </a:r>
            </a:p>
          </p:txBody>
        </p:sp>
        <p:sp>
          <p:nvSpPr>
            <p:cNvPr id="21515" name="_s5149"/>
            <p:cNvSpPr>
              <a:spLocks noChangeArrowheads="1"/>
            </p:cNvSpPr>
            <p:nvPr/>
          </p:nvSpPr>
          <p:spPr bwMode="auto">
            <a:xfrm>
              <a:off x="3303" y="1449"/>
              <a:ext cx="864" cy="288"/>
            </a:xfrm>
            <a:prstGeom prst="bevel">
              <a:avLst>
                <a:gd name="adj" fmla="val 12500"/>
              </a:avLst>
            </a:prstGeom>
            <a:solidFill>
              <a:schemeClr val="accent2"/>
            </a:solidFill>
            <a:ln w="31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1600" b="1"/>
                <a:t>Итоговая </a:t>
              </a:r>
            </a:p>
            <a:p>
              <a:pPr algn="ctr"/>
              <a:r>
                <a:rPr lang="ru-RU" sz="1600" b="1"/>
                <a:t>аттестация</a:t>
              </a:r>
            </a:p>
          </p:txBody>
        </p:sp>
      </p:grpSp>
      <p:sp>
        <p:nvSpPr>
          <p:cNvPr id="6" name="Rectangle 132"/>
          <p:cNvSpPr txBox="1">
            <a:spLocks noChangeArrowheads="1"/>
          </p:cNvSpPr>
          <p:nvPr/>
        </p:nvSpPr>
        <p:spPr>
          <a:xfrm>
            <a:off x="0" y="93643"/>
            <a:ext cx="9144000" cy="620713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ru-RU" sz="28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Использование тестов при обучении.</a:t>
            </a:r>
            <a:endParaRPr lang="ru-RU" sz="40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rganization Chart 7"/>
          <p:cNvGrpSpPr>
            <a:grpSpLocks noChangeAspect="1"/>
          </p:cNvGrpSpPr>
          <p:nvPr/>
        </p:nvGrpSpPr>
        <p:grpSpPr bwMode="auto">
          <a:xfrm>
            <a:off x="431800" y="847725"/>
            <a:ext cx="8243888" cy="4938713"/>
            <a:chOff x="272" y="999"/>
            <a:chExt cx="1440" cy="2016"/>
          </a:xfrm>
        </p:grpSpPr>
        <p:cxnSp>
          <p:nvCxnSpPr>
            <p:cNvPr id="22531" name="_s6160"/>
            <p:cNvCxnSpPr>
              <a:cxnSpLocks noChangeShapeType="1"/>
              <a:stCxn id="22539" idx="4"/>
              <a:endCxn id="11" idx="2"/>
            </p:cNvCxnSpPr>
            <p:nvPr/>
          </p:nvCxnSpPr>
          <p:spPr bwMode="auto">
            <a:xfrm rot="10800000">
              <a:off x="704" y="1287"/>
              <a:ext cx="144" cy="1584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2532" name="_s6158"/>
            <p:cNvCxnSpPr>
              <a:cxnSpLocks noChangeShapeType="1"/>
              <a:stCxn id="22538" idx="4"/>
              <a:endCxn id="11" idx="2"/>
            </p:cNvCxnSpPr>
            <p:nvPr/>
          </p:nvCxnSpPr>
          <p:spPr bwMode="auto">
            <a:xfrm rot="10800000">
              <a:off x="704" y="1287"/>
              <a:ext cx="144" cy="115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2533" name="_s6157"/>
            <p:cNvCxnSpPr>
              <a:cxnSpLocks noChangeShapeType="1"/>
              <a:stCxn id="22537" idx="4"/>
              <a:endCxn id="11" idx="2"/>
            </p:cNvCxnSpPr>
            <p:nvPr/>
          </p:nvCxnSpPr>
          <p:spPr bwMode="auto">
            <a:xfrm rot="10800000">
              <a:off x="704" y="1287"/>
              <a:ext cx="144" cy="72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2534" name="_s6156"/>
            <p:cNvCxnSpPr>
              <a:cxnSpLocks noChangeShapeType="1"/>
              <a:stCxn id="22536" idx="4"/>
              <a:endCxn id="11" idx="2"/>
            </p:cNvCxnSpPr>
            <p:nvPr/>
          </p:nvCxnSpPr>
          <p:spPr bwMode="auto">
            <a:xfrm rot="10800000">
              <a:off x="704" y="1287"/>
              <a:ext cx="144" cy="288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11" name="_s6152"/>
            <p:cNvSpPr>
              <a:spLocks noChangeArrowheads="1"/>
            </p:cNvSpPr>
            <p:nvPr/>
          </p:nvSpPr>
          <p:spPr bwMode="auto">
            <a:xfrm>
              <a:off x="272" y="999"/>
              <a:ext cx="864" cy="288"/>
            </a:xfrm>
            <a:prstGeom prst="bevel">
              <a:avLst>
                <a:gd name="adj" fmla="val 1250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400" b="1" i="1" u="sng" dirty="0">
                  <a:solidFill>
                    <a:schemeClr val="accent1">
                      <a:lumMod val="50000"/>
                    </a:schemeClr>
                  </a:solidFill>
                </a:rPr>
                <a:t>На уроке</a:t>
              </a:r>
            </a:p>
          </p:txBody>
        </p:sp>
        <p:sp>
          <p:nvSpPr>
            <p:cNvPr id="22536" name="_s6153"/>
            <p:cNvSpPr>
              <a:spLocks noChangeArrowheads="1"/>
            </p:cNvSpPr>
            <p:nvPr/>
          </p:nvSpPr>
          <p:spPr bwMode="auto">
            <a:xfrm>
              <a:off x="848" y="1431"/>
              <a:ext cx="864" cy="288"/>
            </a:xfrm>
            <a:prstGeom prst="bevel">
              <a:avLst>
                <a:gd name="adj" fmla="val 12500"/>
              </a:avLst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1700" b="1"/>
                <a:t>Проверка домашней работы</a:t>
              </a:r>
            </a:p>
          </p:txBody>
        </p:sp>
        <p:sp>
          <p:nvSpPr>
            <p:cNvPr id="22537" name="_s6154"/>
            <p:cNvSpPr>
              <a:spLocks noChangeArrowheads="1"/>
            </p:cNvSpPr>
            <p:nvPr/>
          </p:nvSpPr>
          <p:spPr bwMode="auto">
            <a:xfrm>
              <a:off x="848" y="1863"/>
              <a:ext cx="864" cy="288"/>
            </a:xfrm>
            <a:prstGeom prst="bevel">
              <a:avLst>
                <a:gd name="adj" fmla="val 12500"/>
              </a:avLst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1700" b="1"/>
                <a:t>Закрепление темы изученного материала</a:t>
              </a:r>
            </a:p>
          </p:txBody>
        </p:sp>
        <p:sp>
          <p:nvSpPr>
            <p:cNvPr id="22538" name="_s6155"/>
            <p:cNvSpPr>
              <a:spLocks noChangeArrowheads="1"/>
            </p:cNvSpPr>
            <p:nvPr/>
          </p:nvSpPr>
          <p:spPr bwMode="auto">
            <a:xfrm>
              <a:off x="848" y="2295"/>
              <a:ext cx="864" cy="288"/>
            </a:xfrm>
            <a:prstGeom prst="bevel">
              <a:avLst>
                <a:gd name="adj" fmla="val 12500"/>
              </a:avLst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1700" b="1"/>
                <a:t>Проверка изученного материала</a:t>
              </a:r>
            </a:p>
          </p:txBody>
        </p:sp>
        <p:sp>
          <p:nvSpPr>
            <p:cNvPr id="22539" name="_s6159"/>
            <p:cNvSpPr>
              <a:spLocks noChangeArrowheads="1"/>
            </p:cNvSpPr>
            <p:nvPr/>
          </p:nvSpPr>
          <p:spPr bwMode="auto">
            <a:xfrm>
              <a:off x="848" y="2727"/>
              <a:ext cx="864" cy="288"/>
            </a:xfrm>
            <a:prstGeom prst="bevel">
              <a:avLst>
                <a:gd name="adj" fmla="val 12500"/>
              </a:avLst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1700" b="1"/>
                <a:t>Контрольная работа</a:t>
              </a:r>
            </a:p>
          </p:txBody>
        </p:sp>
      </p:grpSp>
      <p:sp>
        <p:nvSpPr>
          <p:cNvPr id="16" name="Rectangle 132"/>
          <p:cNvSpPr txBox="1">
            <a:spLocks noChangeArrowheads="1"/>
          </p:cNvSpPr>
          <p:nvPr/>
        </p:nvSpPr>
        <p:spPr>
          <a:xfrm>
            <a:off x="0" y="93643"/>
            <a:ext cx="9144000" cy="620713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ru-RU" sz="28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Применение тестов</a:t>
            </a:r>
            <a:endParaRPr lang="ru-RU" sz="40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72" name="Group 456"/>
          <p:cNvGraphicFramePr>
            <a:graphicFrameLocks noGrp="1"/>
          </p:cNvGraphicFramePr>
          <p:nvPr/>
        </p:nvGraphicFramePr>
        <p:xfrm>
          <a:off x="1014413" y="669925"/>
          <a:ext cx="7200900" cy="835025"/>
        </p:xfrm>
        <a:graphic>
          <a:graphicData uri="http://schemas.openxmlformats.org/drawingml/2006/table">
            <a:tbl>
              <a:tblPr/>
              <a:tblGrid>
                <a:gridCol w="1027113"/>
                <a:gridCol w="1028700"/>
                <a:gridCol w="1030287"/>
                <a:gridCol w="1027113"/>
                <a:gridCol w="1030287"/>
                <a:gridCol w="1027113"/>
                <a:gridCol w="1030287"/>
              </a:tblGrid>
              <a:tr h="215900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 год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учащихся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Выполнили работу на: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 качества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«4»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9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474" name="Rectangle 340"/>
          <p:cNvSpPr>
            <a:spLocks noChangeArrowheads="1"/>
          </p:cNvSpPr>
          <p:nvPr/>
        </p:nvSpPr>
        <p:spPr bwMode="auto">
          <a:xfrm>
            <a:off x="0" y="746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675" name="Group 459"/>
          <p:cNvGraphicFramePr>
            <a:graphicFrameLocks noGrp="1"/>
          </p:cNvGraphicFramePr>
          <p:nvPr/>
        </p:nvGraphicFramePr>
        <p:xfrm>
          <a:off x="1014413" y="1677988"/>
          <a:ext cx="7200900" cy="822325"/>
        </p:xfrm>
        <a:graphic>
          <a:graphicData uri="http://schemas.openxmlformats.org/drawingml/2006/table">
            <a:tbl>
              <a:tblPr/>
              <a:tblGrid>
                <a:gridCol w="1212850"/>
                <a:gridCol w="996950"/>
                <a:gridCol w="998538"/>
                <a:gridCol w="996950"/>
                <a:gridCol w="1000125"/>
                <a:gridCol w="996950"/>
                <a:gridCol w="998537"/>
              </a:tblGrid>
              <a:tr h="12382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 год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учащихся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Выполнили работу на: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 качества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4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«4»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8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445" name="Object 229"/>
          <p:cNvGraphicFramePr>
            <a:graphicFrameLocks noChangeAspect="1"/>
          </p:cNvGraphicFramePr>
          <p:nvPr/>
        </p:nvGraphicFramePr>
        <p:xfrm>
          <a:off x="642938" y="2500313"/>
          <a:ext cx="8147050" cy="4379912"/>
        </p:xfrm>
        <a:graphic>
          <a:graphicData uri="http://schemas.openxmlformats.org/presentationml/2006/ole">
            <p:oleObj spid="_x0000_s9445" name="Диаграмма" r:id="rId3" imgW="8239041" imgH="4429057" progId="MSGraph.Chart.8">
              <p:embed/>
            </p:oleObj>
          </a:graphicData>
        </a:graphic>
      </p:graphicFrame>
      <p:sp>
        <p:nvSpPr>
          <p:cNvPr id="9503" name="Rectangle 451"/>
          <p:cNvSpPr>
            <a:spLocks noChangeArrowheads="1"/>
          </p:cNvSpPr>
          <p:nvPr/>
        </p:nvSpPr>
        <p:spPr bwMode="auto">
          <a:xfrm>
            <a:off x="0" y="7327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4" name="Rectangle 132"/>
          <p:cNvSpPr txBox="1">
            <a:spLocks noChangeArrowheads="1"/>
          </p:cNvSpPr>
          <p:nvPr/>
        </p:nvSpPr>
        <p:spPr>
          <a:xfrm>
            <a:off x="0" y="93643"/>
            <a:ext cx="9144000" cy="620713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ru-RU" sz="28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Результаты тестовой контрольной работы</a:t>
            </a:r>
            <a:endParaRPr lang="ru-RU" sz="40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5">
                                            <p:oleChartEl type="gridLegend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445">
                                            <p:oleChartEl type="gridLegend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5">
                                            <p:oleChartEl type="category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445">
                                            <p:oleChartEl type="category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5">
                                            <p:oleChartEl type="category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445">
                                            <p:oleChartEl type="category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2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5">
                                            <p:oleChartEl type="category" lvl="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445">
                                            <p:oleChartEl type="category" lvl="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2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5">
                                            <p:oleChartEl type="category" lvl="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445">
                                            <p:oleChartEl type="category" lvl="4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9445" grpId="0" uiExpand="1" bld="category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625" y="142875"/>
            <a:ext cx="8358188" cy="6500813"/>
          </a:xfrm>
        </p:spPr>
        <p:txBody>
          <a:bodyPr>
            <a:noAutofit/>
          </a:bodyPr>
          <a:lstStyle/>
          <a:p>
            <a:pPr marL="0" indent="2160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Тесты имеют как сторонников, так и противников не только в научной среде, но и в среде учителей школ, т.к. перед учителем и руководителями учебных заведений встают одинаковые вопросы:</a:t>
            </a:r>
          </a:p>
          <a:p>
            <a:pPr marL="720000" indent="-2160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Как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быстро подготовить учащихся к итоговым испытаниям?</a:t>
            </a:r>
          </a:p>
          <a:p>
            <a:pPr marL="720000" indent="-2160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Как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эффективно внедрить тесты в учебный процесс?</a:t>
            </a:r>
          </a:p>
          <a:p>
            <a:pPr marL="720000" indent="-2160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Как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отличить «хорошие» тесты от «плохих»?</a:t>
            </a:r>
          </a:p>
          <a:p>
            <a:pPr marL="720000" indent="-2160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Не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упадёт ли уровень знаний учащихся, если их будут готовить только к написанию тестов?</a:t>
            </a:r>
          </a:p>
          <a:p>
            <a:pPr marL="0" indent="2160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Стремясь решить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эти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вопросы, в условиях общеобразовательной школы было обращено внимание на элективные курсы в 8 – 9 классах.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63" y="428625"/>
            <a:ext cx="8072437" cy="60594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16000" algn="just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углубления знаний учащихся  9 классов мною разработаны и прошли экспертизу на городском экспертном совете программы трёх элективных курсов:</a:t>
            </a:r>
          </a:p>
          <a:p>
            <a:pPr indent="216000" algn="ctr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«Функции и графики», «Комбинаторика» и</a:t>
            </a:r>
          </a:p>
          <a:p>
            <a:pPr indent="216000" algn="ctr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«Экология глазами математика». </a:t>
            </a:r>
          </a:p>
          <a:p>
            <a:pPr indent="216000" algn="just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Внедрение в свою педагогическую практику компьютерных технологий позволило мне выполнить презентации двух курсов: «Функции и графики», «Экология глазами математика» в программе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Microsoft PowerPoint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 в 2007 учебном году по итогам анкетирования, увеличить на 12%  количество учащихся, желающих заниматься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предпрофильной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подготовкой по математике.</a:t>
            </a:r>
          </a:p>
          <a:p>
            <a:pPr indent="216000" algn="just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2005-2007 годах апробированы два  элективных курса, рекомендованные экспертным советом.</a:t>
            </a:r>
          </a:p>
          <a:p>
            <a:pPr indent="216000" algn="just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Опыт работы по теме: «Тестирование в школьном курсе математики и на элективных курсах» был представлен и одобрен на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Атякшевских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чтениях в 2007 году. </a:t>
            </a:r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Organization Chart 8"/>
          <p:cNvGrpSpPr>
            <a:grpSpLocks noChangeAspect="1"/>
          </p:cNvGrpSpPr>
          <p:nvPr/>
        </p:nvGrpSpPr>
        <p:grpSpPr bwMode="auto">
          <a:xfrm>
            <a:off x="457200" y="1125538"/>
            <a:ext cx="8229600" cy="3382962"/>
            <a:chOff x="272" y="999"/>
            <a:chExt cx="1440" cy="1584"/>
          </a:xfrm>
        </p:grpSpPr>
        <p:cxnSp>
          <p:nvCxnSpPr>
            <p:cNvPr id="27652" name="_s78863"/>
            <p:cNvCxnSpPr>
              <a:cxnSpLocks noChangeShapeType="1"/>
              <a:stCxn id="27658" idx="3"/>
              <a:endCxn id="14" idx="2"/>
            </p:cNvCxnSpPr>
            <p:nvPr/>
          </p:nvCxnSpPr>
          <p:spPr bwMode="auto">
            <a:xfrm flipV="1">
              <a:off x="1136" y="1287"/>
              <a:ext cx="576" cy="1153"/>
            </a:xfrm>
            <a:prstGeom prst="bentConnector2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7653" name="_s78862"/>
            <p:cNvCxnSpPr>
              <a:cxnSpLocks noChangeShapeType="1"/>
              <a:stCxn id="27657" idx="3"/>
              <a:endCxn id="14" idx="2"/>
            </p:cNvCxnSpPr>
            <p:nvPr/>
          </p:nvCxnSpPr>
          <p:spPr bwMode="auto">
            <a:xfrm flipV="1">
              <a:off x="1136" y="1287"/>
              <a:ext cx="576" cy="720"/>
            </a:xfrm>
            <a:prstGeom prst="bentConnector2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7654" name="_s78861"/>
            <p:cNvCxnSpPr>
              <a:cxnSpLocks noChangeShapeType="1"/>
              <a:stCxn id="27656" idx="3"/>
              <a:endCxn id="14" idx="2"/>
            </p:cNvCxnSpPr>
            <p:nvPr/>
          </p:nvCxnSpPr>
          <p:spPr bwMode="auto">
            <a:xfrm flipV="1">
              <a:off x="1136" y="1287"/>
              <a:ext cx="576" cy="288"/>
            </a:xfrm>
            <a:prstGeom prst="bentConnector2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14" name="_s78857"/>
            <p:cNvSpPr>
              <a:spLocks noChangeArrowheads="1"/>
            </p:cNvSpPr>
            <p:nvPr/>
          </p:nvSpPr>
          <p:spPr bwMode="auto">
            <a:xfrm>
              <a:off x="848" y="999"/>
              <a:ext cx="864" cy="288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G3" fmla="+- 10800 0 0"/>
                <a:gd name="G4" fmla="+- 21600 0 21600"/>
                <a:gd name="G5" fmla="*/ G4 G3 10800"/>
                <a:gd name="G6" fmla="+- 21600 0 G5"/>
                <a:gd name="T0" fmla="*/ 21600 w 21600"/>
                <a:gd name="T1" fmla="*/ 0 h 21600"/>
                <a:gd name="T2" fmla="*/ 0 w 21600"/>
                <a:gd name="T3" fmla="*/ 10800 h 21600"/>
                <a:gd name="T4" fmla="*/ 216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0"/>
                  </a:moveTo>
                  <a:lnTo>
                    <a:pt x="21600" y="0"/>
                  </a:lnTo>
                  <a:lnTo>
                    <a:pt x="3375" y="0"/>
                  </a:lnTo>
                  <a:lnTo>
                    <a:pt x="3375" y="21600"/>
                  </a:lnTo>
                  <a:lnTo>
                    <a:pt x="216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0"/>
                  </a:moveTo>
                  <a:lnTo>
                    <a:pt x="1350" y="21600"/>
                  </a:lnTo>
                  <a:lnTo>
                    <a:pt x="2700" y="21600"/>
                  </a:lnTo>
                  <a:lnTo>
                    <a:pt x="2700" y="0"/>
                  </a:lnTo>
                  <a:close/>
                </a:path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675" y="21600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200" b="1" dirty="0">
                  <a:solidFill>
                    <a:schemeClr val="accent1">
                      <a:lumMod val="50000"/>
                    </a:schemeClr>
                  </a:solidFill>
                </a:rPr>
                <a:t>Этапы применения</a:t>
              </a:r>
            </a:p>
          </p:txBody>
        </p:sp>
        <p:sp>
          <p:nvSpPr>
            <p:cNvPr id="27656" name="_s78858"/>
            <p:cNvSpPr>
              <a:spLocks noChangeArrowheads="1"/>
            </p:cNvSpPr>
            <p:nvPr/>
          </p:nvSpPr>
          <p:spPr bwMode="auto">
            <a:xfrm>
              <a:off x="272" y="1431"/>
              <a:ext cx="864" cy="288"/>
            </a:xfrm>
            <a:custGeom>
              <a:avLst/>
              <a:gdLst>
                <a:gd name="T0" fmla="*/ 864 w 21600"/>
                <a:gd name="T1" fmla="*/ 0 h 21600"/>
                <a:gd name="T2" fmla="*/ 0 w 21600"/>
                <a:gd name="T3" fmla="*/ 144 h 21600"/>
                <a:gd name="T4" fmla="*/ 864 w 21600"/>
                <a:gd name="T5" fmla="*/ 288 h 21600"/>
                <a:gd name="T6" fmla="*/ 864 w 21600"/>
                <a:gd name="T7" fmla="*/ 14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0"/>
                  </a:moveTo>
                  <a:lnTo>
                    <a:pt x="21600" y="0"/>
                  </a:lnTo>
                  <a:lnTo>
                    <a:pt x="3375" y="0"/>
                  </a:lnTo>
                  <a:lnTo>
                    <a:pt x="3375" y="21600"/>
                  </a:lnTo>
                  <a:lnTo>
                    <a:pt x="216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0"/>
                  </a:moveTo>
                  <a:lnTo>
                    <a:pt x="1350" y="21600"/>
                  </a:lnTo>
                  <a:lnTo>
                    <a:pt x="2700" y="21600"/>
                  </a:lnTo>
                  <a:lnTo>
                    <a:pt x="2700" y="0"/>
                  </a:lnTo>
                  <a:close/>
                </a:path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675" y="21600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r"/>
              <a:r>
                <a:rPr lang="ru-RU" sz="1600" b="1" i="1"/>
                <a:t>проверка владения базовыми умениями</a:t>
              </a:r>
            </a:p>
          </p:txBody>
        </p:sp>
        <p:sp>
          <p:nvSpPr>
            <p:cNvPr id="27657" name="_s78859"/>
            <p:cNvSpPr>
              <a:spLocks noChangeArrowheads="1"/>
            </p:cNvSpPr>
            <p:nvPr/>
          </p:nvSpPr>
          <p:spPr bwMode="auto">
            <a:xfrm>
              <a:off x="272" y="1863"/>
              <a:ext cx="864" cy="288"/>
            </a:xfrm>
            <a:custGeom>
              <a:avLst/>
              <a:gdLst>
                <a:gd name="T0" fmla="*/ 864 w 21600"/>
                <a:gd name="T1" fmla="*/ 0 h 21600"/>
                <a:gd name="T2" fmla="*/ 0 w 21600"/>
                <a:gd name="T3" fmla="*/ 144 h 21600"/>
                <a:gd name="T4" fmla="*/ 864 w 21600"/>
                <a:gd name="T5" fmla="*/ 288 h 21600"/>
                <a:gd name="T6" fmla="*/ 864 w 21600"/>
                <a:gd name="T7" fmla="*/ 14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0"/>
                  </a:moveTo>
                  <a:lnTo>
                    <a:pt x="21600" y="0"/>
                  </a:lnTo>
                  <a:lnTo>
                    <a:pt x="3375" y="0"/>
                  </a:lnTo>
                  <a:lnTo>
                    <a:pt x="3375" y="21600"/>
                  </a:lnTo>
                  <a:lnTo>
                    <a:pt x="216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0"/>
                  </a:moveTo>
                  <a:lnTo>
                    <a:pt x="1350" y="21600"/>
                  </a:lnTo>
                  <a:lnTo>
                    <a:pt x="2700" y="21600"/>
                  </a:lnTo>
                  <a:lnTo>
                    <a:pt x="2700" y="0"/>
                  </a:lnTo>
                  <a:close/>
                </a:path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675" y="21600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r"/>
              <a:r>
                <a:rPr lang="ru-RU" sz="1600" b="1" i="1"/>
                <a:t>проверка усвоения нового материала</a:t>
              </a:r>
            </a:p>
          </p:txBody>
        </p:sp>
        <p:sp>
          <p:nvSpPr>
            <p:cNvPr id="27658" name="_s78860"/>
            <p:cNvSpPr>
              <a:spLocks noChangeArrowheads="1"/>
            </p:cNvSpPr>
            <p:nvPr/>
          </p:nvSpPr>
          <p:spPr bwMode="auto">
            <a:xfrm>
              <a:off x="272" y="2295"/>
              <a:ext cx="864" cy="288"/>
            </a:xfrm>
            <a:custGeom>
              <a:avLst/>
              <a:gdLst>
                <a:gd name="T0" fmla="*/ 864 w 21600"/>
                <a:gd name="T1" fmla="*/ 0 h 21600"/>
                <a:gd name="T2" fmla="*/ 0 w 21600"/>
                <a:gd name="T3" fmla="*/ 144 h 21600"/>
                <a:gd name="T4" fmla="*/ 864 w 21600"/>
                <a:gd name="T5" fmla="*/ 288 h 21600"/>
                <a:gd name="T6" fmla="*/ 864 w 21600"/>
                <a:gd name="T7" fmla="*/ 14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0"/>
                  </a:moveTo>
                  <a:lnTo>
                    <a:pt x="21600" y="0"/>
                  </a:lnTo>
                  <a:lnTo>
                    <a:pt x="3375" y="0"/>
                  </a:lnTo>
                  <a:lnTo>
                    <a:pt x="3375" y="21600"/>
                  </a:lnTo>
                  <a:lnTo>
                    <a:pt x="216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0"/>
                  </a:moveTo>
                  <a:lnTo>
                    <a:pt x="1350" y="21600"/>
                  </a:lnTo>
                  <a:lnTo>
                    <a:pt x="2700" y="21600"/>
                  </a:lnTo>
                  <a:lnTo>
                    <a:pt x="2700" y="0"/>
                  </a:lnTo>
                  <a:close/>
                </a:path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675" y="21600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r"/>
              <a:r>
                <a:rPr lang="ru-RU" sz="1600" b="1" i="1"/>
                <a:t>творческий отчёт</a:t>
              </a:r>
            </a:p>
          </p:txBody>
        </p:sp>
      </p:grpSp>
      <p:sp>
        <p:nvSpPr>
          <p:cNvPr id="78865" name="Rectangle 17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01625" y="4873625"/>
            <a:ext cx="8540750" cy="1984375"/>
          </a:xfrm>
        </p:spPr>
        <p:txBody>
          <a:bodyPr>
            <a:normAutofit/>
          </a:bodyPr>
          <a:lstStyle/>
          <a:p>
            <a:pPr marL="448056" indent="-384048" algn="just" fontAlgn="auto">
              <a:spcBef>
                <a:spcPts val="60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Тестовые задания можно включать на разных этапах элективного курса. </a:t>
            </a:r>
          </a:p>
          <a:p>
            <a:pPr marL="448056" indent="-384048" algn="just" fontAlgn="auto">
              <a:spcBef>
                <a:spcPts val="60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ученикам нравится работать с тестами.</a:t>
            </a:r>
          </a:p>
          <a:p>
            <a:pPr marL="448056" indent="-384048" algn="just" fontAlgn="auto">
              <a:spcBef>
                <a:spcPts val="60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За их решение берутся не только хорошо подготовленные учащиеся, но и менее подготовленные, слабые. </a:t>
            </a:r>
          </a:p>
        </p:txBody>
      </p:sp>
      <p:sp>
        <p:nvSpPr>
          <p:cNvPr id="7" name="Rectangle 132"/>
          <p:cNvSpPr txBox="1">
            <a:spLocks noChangeArrowheads="1"/>
          </p:cNvSpPr>
          <p:nvPr/>
        </p:nvSpPr>
        <p:spPr>
          <a:xfrm>
            <a:off x="0" y="236519"/>
            <a:ext cx="9144000" cy="620713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ru-RU" sz="28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Тесты на элективном курсе</a:t>
            </a:r>
            <a:endParaRPr lang="ru-RU" sz="40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8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8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8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5" grpId="0" build="p" advAuto="200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741</TotalTime>
  <Words>855</Words>
  <Application>Microsoft Office PowerPoint</Application>
  <PresentationFormat>Экран (4:3)</PresentationFormat>
  <Paragraphs>163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11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41" baseType="lpstr">
      <vt:lpstr>Arial</vt:lpstr>
      <vt:lpstr>Century Gothic</vt:lpstr>
      <vt:lpstr>Wingdings 2</vt:lpstr>
      <vt:lpstr>Verdana</vt:lpstr>
      <vt:lpstr>Calibri</vt:lpstr>
      <vt:lpstr>Tahoma</vt:lpstr>
      <vt:lpstr>Times New Roman</vt:lpstr>
      <vt:lpstr>Wingdings</vt:lpstr>
      <vt:lpstr>Яркая</vt:lpstr>
      <vt:lpstr>Яркая</vt:lpstr>
      <vt:lpstr>Яркая</vt:lpstr>
      <vt:lpstr>Яркая</vt:lpstr>
      <vt:lpstr>Яркая</vt:lpstr>
      <vt:lpstr>Яркая</vt:lpstr>
      <vt:lpstr>Яркая</vt:lpstr>
      <vt:lpstr>Яркая</vt:lpstr>
      <vt:lpstr>Яркая</vt:lpstr>
      <vt:lpstr>Яркая</vt:lpstr>
      <vt:lpstr>Яркая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отчёт учителя математики  МБОУ СОШ №4 Черменевой Галины Георгиевны</dc:title>
  <dc:creator>Дом</dc:creator>
  <cp:lastModifiedBy>ЧЕРМЕНЁВЫ</cp:lastModifiedBy>
  <cp:revision>22</cp:revision>
  <dcterms:created xsi:type="dcterms:W3CDTF">2008-01-13T05:19:12Z</dcterms:created>
  <dcterms:modified xsi:type="dcterms:W3CDTF">2011-01-07T10:01:13Z</dcterms:modified>
</cp:coreProperties>
</file>