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1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7A5F19-72AC-4F7C-A029-9D813403BF5A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79A3AB-50E9-4720-9E80-AD0BE1B6C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5E38-EA94-4DE2-AB5D-F6A1772D6110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AC4EF-75CC-4760-9AF6-668321847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5251-4E29-418F-BB77-054882FB4871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0D09E-B925-4993-8429-16AA5C581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3317B-C114-430C-B40F-17A6AD94C334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F706-5813-48D6-98B4-D04C71DBE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E7F402-0540-478B-BD55-11E494DC35D4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CB48E-1266-480E-BF00-669E06B4C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3D3FC1-092C-461D-AC3A-07F822A2D7CA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09585-90DB-419D-84F0-D6B97518D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B8E2D2-62D0-4084-9894-336BECBC3EA3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5492B-7BCA-4A00-ACE1-3A3043B31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729C9E-FFD7-44E7-8F8B-F3F9EECAB73D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F4A7D0-1415-4978-9245-81AE1B70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5779-2C8F-42BA-9898-1FCD3514E153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60A21-B6DD-4A3D-B6EA-E3884C84A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BCE939-29BF-4484-B4D6-8EEC28704680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9F955B-445A-4126-B500-3B35243D2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8C74DA-48EC-4382-9E6D-CD647BC59DB8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B0F996-21C2-4FFC-A04E-98984162D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309E46-C040-413A-A8BD-6DF58C377642}" type="datetimeFigureOut">
              <a:rPr lang="ru-RU"/>
              <a:pPr>
                <a:defRPr/>
              </a:pPr>
              <a:t>27.03.2012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F458813-4744-407F-B93D-8BE0E5EBE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Методика подготовки </a:t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 smtClean="0"/>
              <a:t>ГИА 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endParaRPr lang="ru-RU" dirty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888" cy="45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5" name="Текст 2"/>
          <p:cNvSpPr>
            <a:spLocks noGrp="1"/>
          </p:cNvSpPr>
          <p:nvPr>
            <p:ph type="body" idx="2"/>
          </p:nvPr>
        </p:nvSpPr>
        <p:spPr>
          <a:xfrm>
            <a:off x="928688" y="5214938"/>
            <a:ext cx="7858125" cy="1054100"/>
          </a:xfrm>
        </p:spPr>
        <p:txBody>
          <a:bodyPr/>
          <a:lstStyle/>
          <a:p>
            <a:pPr algn="just" eaLnBrk="1" hangingPunct="1"/>
            <a:r>
              <a:rPr lang="ru-RU" smtClean="0"/>
              <a:t>*</a:t>
            </a:r>
            <a:r>
              <a:rPr lang="ru-RU" sz="2000" smtClean="0"/>
              <a:t>См. учебное пособие «Русский язык. 9 класс. Подготовка к ГИА – 2012». Под ред. Н.А.Сениной. Ростов-на-Дону: Легион, 2011. С.15 и далее.</a:t>
            </a:r>
          </a:p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638"/>
            <a:ext cx="7943850" cy="4868862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</a:t>
            </a:r>
          </a:p>
          <a:p>
            <a:pPr marL="0" indent="446088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Как вы думаете, какие фрагменты текста можно подвергнуть компрессии (сжатию)? Зарисуйте их в тексте карандашом. Какие способы сжатия из известных вам – исключение, слияние или замену – вы использовали в каждом абзаце?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55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786438"/>
            <a:ext cx="5829300" cy="3857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715125" y="5786438"/>
            <a:ext cx="1971675" cy="3857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5829300" cy="4127500"/>
          </a:xfrm>
        </p:spPr>
        <p:txBody>
          <a:bodyPr>
            <a:normAutofit fontScale="92500" lnSpcReduction="10000"/>
          </a:bodyPr>
          <a:lstStyle/>
          <a:p>
            <a:pPr marL="0" indent="446088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ещё один дар </a:t>
            </a:r>
            <a:r>
              <a:rPr lang="ru-RU" dirty="0" smtClean="0"/>
              <a:t>дала нам наша Россия: </a:t>
            </a:r>
            <a:r>
              <a:rPr lang="ru-RU" dirty="0" smtClean="0">
                <a:solidFill>
                  <a:srgbClr val="FF0000"/>
                </a:solidFill>
              </a:rPr>
              <a:t>это</a:t>
            </a:r>
            <a:r>
              <a:rPr lang="ru-RU" dirty="0" smtClean="0"/>
              <a:t> наш дивный, </a:t>
            </a:r>
            <a:r>
              <a:rPr lang="ru-RU" dirty="0" smtClean="0">
                <a:solidFill>
                  <a:srgbClr val="FF0000"/>
                </a:solidFill>
              </a:rPr>
              <a:t>наш </a:t>
            </a:r>
            <a:r>
              <a:rPr lang="ru-RU" dirty="0" smtClean="0"/>
              <a:t>могучий, </a:t>
            </a:r>
            <a:r>
              <a:rPr lang="ru-RU" dirty="0" smtClean="0">
                <a:solidFill>
                  <a:srgbClr val="FF0000"/>
                </a:solidFill>
              </a:rPr>
              <a:t>наш</a:t>
            </a:r>
            <a:r>
              <a:rPr lang="ru-RU" dirty="0" smtClean="0"/>
              <a:t> поющий язык. В нём вся она, - </a:t>
            </a:r>
            <a:r>
              <a:rPr lang="ru-RU" dirty="0" smtClean="0">
                <a:solidFill>
                  <a:srgbClr val="FF0000"/>
                </a:solidFill>
              </a:rPr>
              <a:t>наша Россия. </a:t>
            </a:r>
            <a:r>
              <a:rPr lang="ru-RU" dirty="0" smtClean="0"/>
              <a:t>В нём все дары её: </a:t>
            </a:r>
            <a:r>
              <a:rPr lang="ru-RU" dirty="0" smtClean="0">
                <a:solidFill>
                  <a:srgbClr val="FF0000"/>
                </a:solidFill>
              </a:rPr>
              <a:t>и ширь неограниченных возможностей;</a:t>
            </a:r>
            <a:r>
              <a:rPr lang="ru-RU" dirty="0" smtClean="0"/>
              <a:t> и богатство звуков, и слов, и форм; и стихийность, и нежность; и простор, и размах, </a:t>
            </a:r>
            <a:r>
              <a:rPr lang="ru-RU" dirty="0" smtClean="0">
                <a:solidFill>
                  <a:srgbClr val="FF0000"/>
                </a:solidFill>
              </a:rPr>
              <a:t>и парение; и мечтательность, и сила;</a:t>
            </a:r>
            <a:r>
              <a:rPr lang="ru-RU" dirty="0" smtClean="0"/>
              <a:t> и ясность, и красота. Всё доступно нашему языку. Он </a:t>
            </a:r>
            <a:r>
              <a:rPr lang="ru-RU" dirty="0" smtClean="0">
                <a:solidFill>
                  <a:srgbClr val="FF0000"/>
                </a:solidFill>
              </a:rPr>
              <a:t>сам покорён всему мировому и </a:t>
            </a:r>
            <a:r>
              <a:rPr lang="ru-RU" dirty="0" err="1" smtClean="0">
                <a:solidFill>
                  <a:srgbClr val="FF0000"/>
                </a:solidFill>
              </a:rPr>
              <a:t>надмирному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 потому </a:t>
            </a:r>
            <a:r>
              <a:rPr lang="ru-RU" dirty="0" smtClean="0"/>
              <a:t>властен всё выразить, изобразить и передать.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19462" name="Содержимое 5"/>
          <p:cNvSpPr>
            <a:spLocks noGrp="1"/>
          </p:cNvSpPr>
          <p:nvPr>
            <p:ph sz="quarter" idx="4"/>
          </p:nvPr>
        </p:nvSpPr>
        <p:spPr>
          <a:xfrm>
            <a:off x="6715125" y="1444625"/>
            <a:ext cx="1971675" cy="4127500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84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786438"/>
            <a:ext cx="5614988" cy="3857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572250" y="5786438"/>
            <a:ext cx="2114550" cy="3857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5614988" cy="3941763"/>
          </a:xfrm>
          <a:ln>
            <a:prstDash val="solid"/>
          </a:ln>
        </p:spPr>
        <p:txBody>
          <a:bodyPr/>
          <a:lstStyle/>
          <a:p>
            <a:pPr marL="0" indent="446088" algn="just" eaLnBrk="1" hangingPunct="1">
              <a:buNone/>
            </a:pPr>
            <a:r>
              <a:rPr lang="ru-RU" i="1" dirty="0" smtClean="0"/>
              <a:t>Э</a:t>
            </a:r>
            <a:r>
              <a:rPr lang="ru-RU" dirty="0" smtClean="0"/>
              <a:t>то </a:t>
            </a:r>
            <a:r>
              <a:rPr lang="ru-RU" dirty="0" smtClean="0"/>
              <a:t>язык зрелого самобытного национального характера. И русский народ, создавший этот язык, сам призван достигнуть </a:t>
            </a:r>
            <a:r>
              <a:rPr lang="ru-RU" dirty="0" smtClean="0">
                <a:solidFill>
                  <a:srgbClr val="FF0000"/>
                </a:solidFill>
              </a:rPr>
              <a:t>душевно и </a:t>
            </a:r>
            <a:r>
              <a:rPr lang="ru-RU" dirty="0" smtClean="0"/>
              <a:t>духовно той высоты, на которую зовёт его </a:t>
            </a:r>
            <a:r>
              <a:rPr lang="ru-RU" dirty="0" smtClean="0">
                <a:solidFill>
                  <a:srgbClr val="FF0000"/>
                </a:solidFill>
              </a:rPr>
              <a:t>– </a:t>
            </a:r>
            <a:r>
              <a:rPr lang="ru-RU" dirty="0" err="1" smtClean="0">
                <a:solidFill>
                  <a:srgbClr val="FF0000"/>
                </a:solidFill>
              </a:rPr>
              <a:t>его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язык… </a:t>
            </a:r>
          </a:p>
        </p:txBody>
      </p:sp>
      <p:sp>
        <p:nvSpPr>
          <p:cNvPr id="20486" name="Содержимое 5"/>
          <p:cNvSpPr>
            <a:spLocks noGrp="1"/>
          </p:cNvSpPr>
          <p:nvPr>
            <p:ph sz="quarter" idx="4"/>
          </p:nvPr>
        </p:nvSpPr>
        <p:spPr>
          <a:xfrm>
            <a:off x="6500813" y="1444625"/>
            <a:ext cx="2185987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55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786438"/>
            <a:ext cx="5614988" cy="3857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500813" y="5786438"/>
            <a:ext cx="2185987" cy="3857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5614988" cy="3941763"/>
          </a:xfrm>
        </p:spPr>
        <p:txBody>
          <a:bodyPr>
            <a:normAutofit fontScale="92500" lnSpcReduction="20000"/>
          </a:bodyPr>
          <a:lstStyle/>
          <a:p>
            <a:pPr marL="0" indent="446088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 smtClean="0"/>
              <a:t>Не любить его, – значит не любить и не блюсти нашу Родину.  А что есть человек без Родины? </a:t>
            </a:r>
            <a:r>
              <a:rPr lang="ru-RU" dirty="0" smtClean="0">
                <a:solidFill>
                  <a:srgbClr val="FF0000"/>
                </a:solidFill>
              </a:rPr>
              <a:t>Чем были бы мы, если бы кому-нибудь удалось оторвать нас от нашей России?</a:t>
            </a:r>
            <a:r>
              <a:rPr lang="ru-RU" dirty="0" smtClean="0"/>
              <a:t> Пусть же другие народы поймут и запомнят, что им только тогда удастся увидеть и постигнуть Россию, когда они познают и почуют нашу речь. </a:t>
            </a:r>
            <a:r>
              <a:rPr lang="ru-RU" dirty="0" smtClean="0">
                <a:solidFill>
                  <a:srgbClr val="FF0000"/>
                </a:solidFill>
              </a:rPr>
              <a:t>А до тех пор Россия будет им непонятна и недоступна; </a:t>
            </a:r>
            <a:r>
              <a:rPr lang="ru-RU" dirty="0" smtClean="0"/>
              <a:t>до тех пор они не найдут к ней ни духовного, ни политического пути.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1510" name="Содержимое 5"/>
          <p:cNvSpPr>
            <a:spLocks noGrp="1"/>
          </p:cNvSpPr>
          <p:nvPr>
            <p:ph sz="quarter" idx="4"/>
          </p:nvPr>
        </p:nvSpPr>
        <p:spPr>
          <a:xfrm>
            <a:off x="6500813" y="1444625"/>
            <a:ext cx="2185987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149850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Выпишите  слова, относящиеся к тематической группе «Русский язык и Россия».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________________________________________________________________________________________________________________________________________________________________________________________________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Вспомните и запишите несколько пословиц о языке.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________________________________________________________________________________________________________________________________________________________________________________________________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7841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Из каких слов текста можно составить синонимические ряды? </a:t>
            </a:r>
            <a:r>
              <a:rPr lang="ru-RU" dirty="0" smtClean="0"/>
              <a:t>Запишите их</a:t>
            </a:r>
            <a:r>
              <a:rPr lang="ru-RU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________________________________________________________________________________________________________________________________________________________________________________________________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Какую </a:t>
            </a:r>
            <a:r>
              <a:rPr lang="ru-RU" dirty="0" smtClean="0"/>
              <a:t>роль играют в тексте эти синонимические ряды? </a:t>
            </a:r>
            <a:r>
              <a:rPr lang="ru-RU" dirty="0" smtClean="0"/>
              <a:t>Можно ли  сказать, что они являются средством речевой выразительности?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________________________________________________________________________________________________________________________________________________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22128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Какие слова в тексте имеют стилистическую окраску? С какой целью автор употребил их?  Какую функцию выполняют эти слова?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________________________________________________________________________________________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Можем ли мы подтвердить этими примерами тезис о том, что лексика текста «свидетельствует, о чём думают люди» </a:t>
            </a:r>
          </a:p>
          <a:p>
            <a:pPr indent="-1588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(Г. Степанов)?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________________________________________________________________________________________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sz="600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ru-RU" sz="6000" smtClean="0"/>
              <a:t>ЖЕЛАЮ УСПЕХОВ!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72125"/>
          </a:xfrm>
        </p:spPr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None/>
              <a:defRPr/>
            </a:pPr>
            <a:r>
              <a:rPr lang="ru-RU" i="1" dirty="0" smtClean="0"/>
              <a:t>   </a:t>
            </a:r>
            <a:r>
              <a:rPr lang="ru-RU" dirty="0" smtClean="0"/>
              <a:t>И </a:t>
            </a:r>
            <a:r>
              <a:rPr lang="ru-RU" dirty="0" smtClean="0"/>
              <a:t>ещё один дар дала нам наша Россия: это наш дивный, наш могучий, наш поющий язык. </a:t>
            </a:r>
            <a:r>
              <a:rPr lang="ru-RU" dirty="0" smtClean="0"/>
              <a:t> В </a:t>
            </a:r>
            <a:r>
              <a:rPr lang="ru-RU" dirty="0" smtClean="0"/>
              <a:t>нём вся она, - наша Россия. В нём все дары её: и ширь неограниченных возможностей; </a:t>
            </a:r>
            <a:r>
              <a:rPr lang="ru-RU" dirty="0" smtClean="0"/>
              <a:t>              и </a:t>
            </a:r>
            <a:r>
              <a:rPr lang="ru-RU" dirty="0" smtClean="0"/>
              <a:t>богатство звуков, и слов, и форм; </a:t>
            </a:r>
            <a:r>
              <a:rPr lang="ru-RU" dirty="0" smtClean="0"/>
              <a:t>                             и </a:t>
            </a:r>
            <a:r>
              <a:rPr lang="ru-RU" dirty="0" smtClean="0"/>
              <a:t>стихийность, и нежность; и простор, </a:t>
            </a:r>
            <a:r>
              <a:rPr lang="ru-RU" dirty="0" smtClean="0"/>
              <a:t>                         и </a:t>
            </a:r>
            <a:r>
              <a:rPr lang="ru-RU" dirty="0" smtClean="0"/>
              <a:t>размах, и парение; и мечтательность, и сила; и ясность, и красота. </a:t>
            </a:r>
            <a:r>
              <a:rPr lang="ru-RU" dirty="0" smtClean="0"/>
              <a:t>Всё доступно нашему языку. </a:t>
            </a:r>
            <a:r>
              <a:rPr lang="ru-RU" dirty="0" smtClean="0"/>
              <a:t>Он сам покорён всему мировому </a:t>
            </a:r>
            <a:r>
              <a:rPr lang="ru-RU" dirty="0" smtClean="0"/>
              <a:t>                      и </a:t>
            </a:r>
            <a:r>
              <a:rPr lang="ru-RU" dirty="0" err="1" smtClean="0"/>
              <a:t>надмирному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smtClean="0"/>
              <a:t> потому властен всё выразить, изобразить и передать. </a:t>
            </a:r>
            <a:r>
              <a:rPr lang="ru-RU" dirty="0" smtClean="0"/>
              <a:t>Это язык зрелого самобытного национального характера. </a:t>
            </a:r>
            <a:r>
              <a:rPr lang="ru-RU" dirty="0" smtClean="0"/>
              <a:t>                   И </a:t>
            </a:r>
            <a:r>
              <a:rPr lang="ru-RU" dirty="0" smtClean="0"/>
              <a:t>русский народ, создавший этот язык, сам призван достигнуть душевно и духовно той высоты, на которую зовёт его – </a:t>
            </a:r>
            <a:r>
              <a:rPr lang="ru-RU" dirty="0" err="1" smtClean="0"/>
              <a:t>его</a:t>
            </a:r>
            <a:r>
              <a:rPr lang="ru-RU" dirty="0" smtClean="0"/>
              <a:t> язык…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Прочитайте </a:t>
            </a:r>
            <a:r>
              <a:rPr lang="ru-RU" sz="2000" dirty="0" smtClean="0"/>
              <a:t>текст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149850"/>
          </a:xfrm>
        </p:spPr>
        <p:txBody>
          <a:bodyPr>
            <a:normAutofit/>
          </a:bodyPr>
          <a:lstStyle/>
          <a:p>
            <a:pPr indent="-3175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Не любить его, - значит не любить и не блюсти нашу Родину.  А что есть человек без Родины? Чем были бы мы, если бы кому-нибудь удалось оторвать нас от нашей России? Пусть же другие народы поймут и запомнят, что им только тогда удастся увидеть и постигнуть Россию, когда они познают и почуют нашу речь. А до тех пор Россия будет им непонятна и недоступна; до тех пор они не найдут к ней ни духовного, ни политического пути.</a:t>
            </a:r>
          </a:p>
          <a:p>
            <a:pPr indent="4657725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i="1" dirty="0" smtClean="0"/>
              <a:t>(По И. Ильину)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149850"/>
          </a:xfrm>
        </p:spPr>
        <p:txBody>
          <a:bodyPr/>
          <a:lstStyle/>
          <a:p>
            <a:pPr algn="just" eaLnBrk="1" hangingPunct="1"/>
            <a:r>
              <a:rPr lang="ru-RU" sz="4000" dirty="0" smtClean="0"/>
              <a:t>Как вы считаете, сколько абзацев можно выделить в тексте?</a:t>
            </a:r>
          </a:p>
          <a:p>
            <a:pPr eaLnBrk="1" hangingPunct="1">
              <a:buFont typeface="Wingdings 3" pitchFamily="18" charset="2"/>
              <a:buNone/>
            </a:pPr>
            <a:endParaRPr lang="ru-RU" sz="4000" dirty="0" smtClean="0"/>
          </a:p>
          <a:p>
            <a:pPr algn="just" eaLnBrk="1" hangingPunct="1"/>
            <a:r>
              <a:rPr lang="ru-RU" sz="4000" dirty="0" smtClean="0"/>
              <a:t>Разбейте текст на абзацы, поставив перед каждым значок </a:t>
            </a:r>
            <a:r>
              <a:rPr lang="en-US" sz="4000" dirty="0" smtClean="0"/>
              <a:t>Z</a:t>
            </a:r>
            <a:r>
              <a:rPr lang="ru-RU" sz="4000" dirty="0" smtClean="0"/>
              <a:t>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14985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32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dirty="0" smtClean="0"/>
              <a:t>Одним из критериев правильного разбиения текста на абзацы является следующий: если из первых предложений каждого абзаца можно составить новый связный текст, то абзацы выделены верно.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3200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dirty="0" smtClean="0"/>
              <a:t>Проделайте эту работу и проверьте, правильно ли вы разбили текст на абзацы.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441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38" y="5929313"/>
            <a:ext cx="3500437" cy="242887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57688" y="5929313"/>
            <a:ext cx="4329112" cy="242887"/>
          </a:xfrm>
        </p:spPr>
        <p:txBody>
          <a:bodyPr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625" y="857250"/>
            <a:ext cx="3786188" cy="4929188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1 – </a:t>
            </a:r>
            <a:r>
              <a:rPr lang="ru-RU" dirty="0" err="1" smtClean="0"/>
              <a:t>й</a:t>
            </a:r>
            <a:r>
              <a:rPr lang="ru-RU" dirty="0" smtClean="0"/>
              <a:t> абзац: ____________________________</a:t>
            </a:r>
          </a:p>
          <a:p>
            <a:pPr indent="-3175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____________________________</a:t>
            </a:r>
          </a:p>
          <a:p>
            <a:pPr indent="-3175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____________________________</a:t>
            </a:r>
          </a:p>
          <a:p>
            <a:pPr indent="-3175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2 – </a:t>
            </a:r>
            <a:r>
              <a:rPr lang="ru-RU" dirty="0" err="1" smtClean="0"/>
              <a:t>й</a:t>
            </a:r>
            <a:r>
              <a:rPr lang="ru-RU" dirty="0" smtClean="0"/>
              <a:t> абзац: __________________________________________________________</a:t>
            </a:r>
          </a:p>
          <a:p>
            <a:pPr indent="-3175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______________________________</a:t>
            </a:r>
          </a:p>
          <a:p>
            <a:pPr indent="-3175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3 – </a:t>
            </a:r>
            <a:r>
              <a:rPr lang="ru-RU" dirty="0" err="1" smtClean="0"/>
              <a:t>й</a:t>
            </a:r>
            <a:r>
              <a:rPr lang="ru-RU" dirty="0" smtClean="0"/>
              <a:t> абзац: ____________________________________________________________________________________________________________________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50" y="928688"/>
            <a:ext cx="4400550" cy="4929187"/>
          </a:xfrm>
        </p:spPr>
        <p:txBody>
          <a:bodyPr>
            <a:normAutofit fontScale="25000" lnSpcReduction="20000"/>
          </a:bodyPr>
          <a:lstStyle/>
          <a:p>
            <a:pPr marL="0" indent="361950" algn="just" eaLnBrk="1" fontAlgn="auto" hangingPunct="1">
              <a:spcAft>
                <a:spcPts val="0"/>
              </a:spcAft>
              <a:buNone/>
              <a:defRPr/>
            </a:pPr>
            <a:r>
              <a:rPr lang="ru-RU" sz="5600" dirty="0" smtClean="0"/>
              <a:t>И ещё один дар дала нам наша Россия: это наш дивный, наш могучий, наш поющий язык. В нём вся она, - наша Россия. В нём все дары её: и ширь неограниченных возможностей; и богатство звуков, и слов, и форм; и стихийность, и нежность; и простор, и размах, и парение; и мечтательность, и сила; и ясность, и красота. Всё доступно нашему языку. Он сам покорён всему мировому и </a:t>
            </a:r>
            <a:r>
              <a:rPr lang="ru-RU" sz="5600" dirty="0" err="1" smtClean="0"/>
              <a:t>надмирному</a:t>
            </a:r>
            <a:r>
              <a:rPr lang="ru-RU" sz="5600" dirty="0" smtClean="0"/>
              <a:t>, </a:t>
            </a:r>
            <a:r>
              <a:rPr lang="ru-RU" sz="5600" dirty="0" err="1" smtClean="0"/>
              <a:t>и</a:t>
            </a:r>
            <a:r>
              <a:rPr lang="ru-RU" sz="5600" dirty="0" smtClean="0"/>
              <a:t> потому властен всё выразить, изобразить и передать. </a:t>
            </a:r>
          </a:p>
          <a:p>
            <a:pPr marL="0" indent="36195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600" dirty="0" smtClean="0"/>
              <a:t>Это язык зрелого самобытного национального характера. И русский народ, создавший этот язык, сам призван достигнуть душевно и духовно той высоты, на которую зовёт его – </a:t>
            </a:r>
            <a:r>
              <a:rPr lang="ru-RU" sz="5600" dirty="0" err="1" smtClean="0"/>
              <a:t>его</a:t>
            </a:r>
            <a:r>
              <a:rPr lang="ru-RU" sz="5600" dirty="0" smtClean="0"/>
              <a:t> язык… </a:t>
            </a:r>
          </a:p>
          <a:p>
            <a:pPr marL="0" indent="361950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5600" dirty="0" smtClean="0"/>
              <a:t>Не любить его, – значит не любить и не блюсти нашу Родину.  А что есть человек без Родины? Чем были бы мы, если бы кому-нибудь удалось оторвать нас от нашей России? Пусть же другие народы поймут и запомнят, что им только тогда удастся увидеть и постигнуть Россию, когда они познают и почуют нашу речь. А до тех пор Россия будет им непонятна и недоступна; до тех пор они не найдут к ней ни духовного, ни политического пути. </a:t>
            </a:r>
          </a:p>
          <a:p>
            <a:pPr marL="0" indent="36195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429250"/>
          </a:xfrm>
        </p:spPr>
        <p:txBody>
          <a:bodyPr>
            <a:normAutofit fontScale="77500" lnSpcReduction="20000"/>
          </a:bodyPr>
          <a:lstStyle/>
          <a:p>
            <a:pPr marL="0" indent="446088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И ещё один дар дала нам наша Россия: это наш </a:t>
            </a:r>
            <a:r>
              <a:rPr lang="ru-RU" dirty="0" smtClean="0">
                <a:solidFill>
                  <a:srgbClr val="FF0000"/>
                </a:solidFill>
              </a:rPr>
              <a:t>дивный,</a:t>
            </a:r>
            <a:r>
              <a:rPr lang="ru-RU" dirty="0" smtClean="0"/>
              <a:t> наш </a:t>
            </a:r>
            <a:r>
              <a:rPr lang="ru-RU" dirty="0" smtClean="0">
                <a:solidFill>
                  <a:srgbClr val="FF0000"/>
                </a:solidFill>
              </a:rPr>
              <a:t>могучий,</a:t>
            </a:r>
            <a:r>
              <a:rPr lang="ru-RU" dirty="0" smtClean="0"/>
              <a:t> наш </a:t>
            </a:r>
            <a:r>
              <a:rPr lang="ru-RU" dirty="0" smtClean="0">
                <a:solidFill>
                  <a:srgbClr val="FF0000"/>
                </a:solidFill>
              </a:rPr>
              <a:t>поющий язык.</a:t>
            </a:r>
            <a:r>
              <a:rPr lang="ru-RU" dirty="0" smtClean="0"/>
              <a:t> В нём вся она, - наша </a:t>
            </a:r>
            <a:r>
              <a:rPr lang="ru-RU" dirty="0" smtClean="0">
                <a:solidFill>
                  <a:srgbClr val="FF0000"/>
                </a:solidFill>
              </a:rPr>
              <a:t>Россия.</a:t>
            </a:r>
            <a:r>
              <a:rPr lang="ru-RU" dirty="0" smtClean="0"/>
              <a:t> В нём все дары её: и ширь неограниченных возможностей; и богатство звуков, и слов, и форм; и стихийность, и нежность; и простор, и размах, и парение; и мечтательность, и сила; и ясность, и красота. </a:t>
            </a:r>
            <a:r>
              <a:rPr lang="ru-RU" dirty="0" smtClean="0">
                <a:solidFill>
                  <a:srgbClr val="FF0000"/>
                </a:solidFill>
              </a:rPr>
              <a:t>Всё доступно </a:t>
            </a:r>
            <a:r>
              <a:rPr lang="ru-RU" dirty="0" smtClean="0"/>
              <a:t>нашему языку. Он сам покорён всему мировому и </a:t>
            </a:r>
            <a:r>
              <a:rPr lang="ru-RU" dirty="0" err="1" smtClean="0"/>
              <a:t>надмирному</a:t>
            </a:r>
            <a:r>
              <a:rPr lang="ru-RU" dirty="0" smtClean="0"/>
              <a:t>, </a:t>
            </a:r>
            <a:r>
              <a:rPr lang="ru-RU" dirty="0" err="1" smtClean="0"/>
              <a:t>и</a:t>
            </a:r>
            <a:r>
              <a:rPr lang="ru-RU" dirty="0" smtClean="0"/>
              <a:t> потому властен всё </a:t>
            </a:r>
            <a:r>
              <a:rPr lang="ru-RU" dirty="0" smtClean="0">
                <a:solidFill>
                  <a:srgbClr val="FF0000"/>
                </a:solidFill>
              </a:rPr>
              <a:t>выразить, изобразить и передать.</a:t>
            </a:r>
            <a:r>
              <a:rPr lang="ru-RU" dirty="0" smtClean="0"/>
              <a:t> </a:t>
            </a:r>
          </a:p>
          <a:p>
            <a:pPr marL="0" indent="446088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Это язык зрелого </a:t>
            </a:r>
            <a:r>
              <a:rPr lang="ru-RU" dirty="0" smtClean="0">
                <a:solidFill>
                  <a:srgbClr val="FF0000"/>
                </a:solidFill>
              </a:rPr>
              <a:t>самобытного национального характера.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русский народ, </a:t>
            </a:r>
            <a:r>
              <a:rPr lang="ru-RU" dirty="0" smtClean="0"/>
              <a:t>создавший этот язык, сам призван достигнуть душевно и духовно той высоты, на которую зовёт его – </a:t>
            </a:r>
            <a:r>
              <a:rPr lang="ru-RU" dirty="0" err="1" smtClean="0"/>
              <a:t>его</a:t>
            </a:r>
            <a:r>
              <a:rPr lang="ru-RU" dirty="0" smtClean="0"/>
              <a:t> язык… </a:t>
            </a:r>
          </a:p>
          <a:p>
            <a:pPr marL="0" indent="446088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Не любить его, – значит не любить и не блюсти нашу </a:t>
            </a:r>
            <a:r>
              <a:rPr lang="ru-RU" dirty="0" smtClean="0">
                <a:solidFill>
                  <a:srgbClr val="FF0000"/>
                </a:solidFill>
              </a:rPr>
              <a:t>Родину.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А что есть человек без Родины?</a:t>
            </a:r>
            <a:r>
              <a:rPr lang="ru-RU" dirty="0" smtClean="0"/>
              <a:t> Чем были бы мы, если бы кому-нибудь удалось оторвать нас от нашей России? Пусть же другие народы поймут и запомнят, что им только тогда удастся </a:t>
            </a:r>
            <a:r>
              <a:rPr lang="ru-RU" dirty="0" smtClean="0">
                <a:solidFill>
                  <a:srgbClr val="FF0000"/>
                </a:solidFill>
              </a:rPr>
              <a:t>увидеть и постигнуть Россию</a:t>
            </a:r>
            <a:r>
              <a:rPr lang="ru-RU" dirty="0" smtClean="0"/>
              <a:t>, когда они </a:t>
            </a:r>
            <a:r>
              <a:rPr lang="ru-RU" dirty="0" smtClean="0">
                <a:solidFill>
                  <a:srgbClr val="FF0000"/>
                </a:solidFill>
              </a:rPr>
              <a:t>познают и почуют</a:t>
            </a:r>
            <a:r>
              <a:rPr lang="ru-RU" dirty="0" smtClean="0"/>
              <a:t> нашу </a:t>
            </a:r>
            <a:r>
              <a:rPr lang="ru-RU" dirty="0" smtClean="0">
                <a:solidFill>
                  <a:srgbClr val="FF0000"/>
                </a:solidFill>
              </a:rPr>
              <a:t>речь.</a:t>
            </a:r>
            <a:r>
              <a:rPr lang="ru-RU" dirty="0" smtClean="0"/>
              <a:t> А до тех пор Россия будет им непонятна и недоступна; до тех пор они не найдут к ней ни </a:t>
            </a:r>
            <a:r>
              <a:rPr lang="ru-RU" dirty="0" smtClean="0">
                <a:solidFill>
                  <a:srgbClr val="FF0000"/>
                </a:solidFill>
              </a:rPr>
              <a:t>духовного,</a:t>
            </a:r>
            <a:r>
              <a:rPr lang="ru-RU" dirty="0" smtClean="0"/>
              <a:t> ни </a:t>
            </a:r>
            <a:r>
              <a:rPr lang="ru-RU" dirty="0" smtClean="0">
                <a:solidFill>
                  <a:srgbClr val="FF0000"/>
                </a:solidFill>
              </a:rPr>
              <a:t>политического пути.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715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Подчеркните в тексте опорные </a:t>
            </a:r>
            <a:r>
              <a:rPr lang="ru-RU" sz="2800" dirty="0" smtClean="0"/>
              <a:t>слова.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11"/>
          <p:cNvGrpSpPr>
            <a:grpSpLocks/>
          </p:cNvGrpSpPr>
          <p:nvPr/>
        </p:nvGrpSpPr>
        <p:grpSpPr bwMode="auto">
          <a:xfrm>
            <a:off x="2786063" y="1857375"/>
            <a:ext cx="3643312" cy="2714625"/>
            <a:chOff x="2786050" y="1857364"/>
            <a:chExt cx="3643338" cy="2714644"/>
          </a:xfrm>
        </p:grpSpPr>
        <p:sp>
          <p:nvSpPr>
            <p:cNvPr id="3" name="Овал 2"/>
            <p:cNvSpPr/>
            <p:nvPr/>
          </p:nvSpPr>
          <p:spPr>
            <a:xfrm>
              <a:off x="2786050" y="1857364"/>
              <a:ext cx="3643338" cy="2714644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396" name="TextBox 3"/>
            <p:cNvSpPr txBox="1">
              <a:spLocks noChangeArrowheads="1"/>
            </p:cNvSpPr>
            <p:nvPr/>
          </p:nvSpPr>
          <p:spPr bwMode="auto">
            <a:xfrm>
              <a:off x="2928926" y="2357422"/>
              <a:ext cx="3357562" cy="1569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4800" b="1">
                  <a:latin typeface="Times New Roman" pitchFamily="18" charset="0"/>
                  <a:cs typeface="Times New Roman" pitchFamily="18" charset="0"/>
                </a:rPr>
                <a:t>Русский язык</a:t>
              </a:r>
            </a:p>
          </p:txBody>
        </p:sp>
      </p:grpSp>
      <p:sp>
        <p:nvSpPr>
          <p:cNvPr id="53252" name="TextBox 13"/>
          <p:cNvSpPr txBox="1">
            <a:spLocks noChangeArrowheads="1"/>
          </p:cNvSpPr>
          <p:nvPr/>
        </p:nvSpPr>
        <p:spPr bwMode="auto">
          <a:xfrm>
            <a:off x="1071563" y="4572000"/>
            <a:ext cx="3000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выразить изобразить  передать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всё доступно</a:t>
            </a:r>
          </a:p>
        </p:txBody>
      </p:sp>
      <p:sp>
        <p:nvSpPr>
          <p:cNvPr id="53253" name="TextBox 25"/>
          <p:cNvSpPr txBox="1">
            <a:spLocks noChangeArrowheads="1"/>
          </p:cNvSpPr>
          <p:nvPr/>
        </p:nvSpPr>
        <p:spPr bwMode="auto">
          <a:xfrm>
            <a:off x="714375" y="285750"/>
            <a:ext cx="2357438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дивный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могучий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поющий</a:t>
            </a:r>
          </a:p>
          <a:p>
            <a:endParaRPr lang="ru-RU" sz="3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4" name="TextBox 27"/>
          <p:cNvSpPr txBox="1">
            <a:spLocks noChangeArrowheads="1"/>
          </p:cNvSpPr>
          <p:nvPr/>
        </p:nvSpPr>
        <p:spPr bwMode="auto">
          <a:xfrm>
            <a:off x="5286375" y="4786313"/>
            <a:ext cx="40005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увидеть и постигнуть Россию,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духовный и политический путь</a:t>
            </a:r>
          </a:p>
        </p:txBody>
      </p:sp>
      <p:sp>
        <p:nvSpPr>
          <p:cNvPr id="53255" name="TextBox 28"/>
          <p:cNvSpPr txBox="1">
            <a:spLocks noChangeArrowheads="1"/>
          </p:cNvSpPr>
          <p:nvPr/>
        </p:nvSpPr>
        <p:spPr bwMode="auto">
          <a:xfrm>
            <a:off x="6929438" y="357188"/>
            <a:ext cx="2071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Россия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родина</a:t>
            </a:r>
          </a:p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русский народ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rot="10800000">
            <a:off x="2214563" y="2071688"/>
            <a:ext cx="100012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V="1">
            <a:off x="2143125" y="4071938"/>
            <a:ext cx="1000125" cy="42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072188" y="4071938"/>
            <a:ext cx="857250" cy="500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6072188" y="2071688"/>
            <a:ext cx="1000125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  <p:bldP spid="532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1 – </a:t>
            </a:r>
            <a:r>
              <a:rPr lang="ru-RU" dirty="0" err="1" smtClean="0"/>
              <a:t>й</a:t>
            </a:r>
            <a:r>
              <a:rPr lang="ru-RU" dirty="0" smtClean="0"/>
              <a:t> абзац: ________________________________________________________________________________________________________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____________________________________________________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2 – </a:t>
            </a:r>
            <a:r>
              <a:rPr lang="ru-RU" dirty="0" err="1" smtClean="0"/>
              <a:t>й</a:t>
            </a:r>
            <a:r>
              <a:rPr lang="ru-RU" dirty="0" smtClean="0"/>
              <a:t> абзац: ____________________________________________________________________________________________________________________________________________________________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3 – </a:t>
            </a:r>
            <a:r>
              <a:rPr lang="ru-RU" dirty="0" err="1" smtClean="0"/>
              <a:t>й</a:t>
            </a:r>
            <a:r>
              <a:rPr lang="ru-RU" dirty="0" smtClean="0"/>
              <a:t> абзац: ____________________________________________________________________________________________________________________________________________________________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Сформулируйте и запишите </a:t>
            </a:r>
            <a:r>
              <a:rPr lang="ru-RU" sz="3200" dirty="0" err="1" smtClean="0"/>
              <a:t>микротемы</a:t>
            </a:r>
            <a:r>
              <a:rPr lang="ru-RU" sz="3200" dirty="0" smtClean="0"/>
              <a:t> каждого абзаца.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1148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Методика подготовки  к ГИА  по русскому языку</vt:lpstr>
      <vt:lpstr>Прочитайте текст</vt:lpstr>
      <vt:lpstr>Слайд 3</vt:lpstr>
      <vt:lpstr>Слайд 4</vt:lpstr>
      <vt:lpstr>Слайд 5</vt:lpstr>
      <vt:lpstr>Слайд 6</vt:lpstr>
      <vt:lpstr>Подчеркните в тексте опорные слова.</vt:lpstr>
      <vt:lpstr>Слайд 8</vt:lpstr>
      <vt:lpstr>Сформулируйте и запишите микротемы каждого абзаца.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ГОУВПО "ТГПИ"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подготовки  к ГИА</dc:title>
  <dc:creator>senina</dc:creator>
  <cp:lastModifiedBy>Ирина</cp:lastModifiedBy>
  <cp:revision>29</cp:revision>
  <dcterms:created xsi:type="dcterms:W3CDTF">2012-03-18T07:18:05Z</dcterms:created>
  <dcterms:modified xsi:type="dcterms:W3CDTF">2012-03-27T05:40:24Z</dcterms:modified>
</cp:coreProperties>
</file>