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A8EE-6ADC-4C4E-9525-2AC07A8CF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07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5876BE-B58C-4E3F-BB25-78F276157DE7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B4CA09-1E41-4480-AD72-F4821F919C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783208" y="332656"/>
            <a:ext cx="8109272" cy="2376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М.Ю. Лермонтов. Детство поэта. Историческая основа и патриотический пафос стихотворения «Бородино»  </a:t>
            </a:r>
            <a:endParaRPr lang="ru-RU" dirty="0"/>
          </a:p>
        </p:txBody>
      </p:sp>
      <p:pic>
        <p:nvPicPr>
          <p:cNvPr id="4" name="Picture 4" descr="lermontov_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140968"/>
            <a:ext cx="27051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432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1"/>
          <p:cNvSpPr>
            <a:spLocks noGrp="1"/>
          </p:cNvSpPr>
          <p:nvPr>
            <p:ph type="body" sz="half" idx="2"/>
          </p:nvPr>
        </p:nvSpPr>
        <p:spPr>
          <a:xfrm>
            <a:off x="1071563" y="5517232"/>
            <a:ext cx="7162800" cy="1224136"/>
          </a:xfrm>
        </p:spPr>
        <p:txBody>
          <a:bodyPr>
            <a:normAutofit fontScale="85000" lnSpcReduction="10000"/>
          </a:bodyPr>
          <a:lstStyle/>
          <a:p>
            <a:r>
              <a:rPr lang="ru-RU" altLang="ru-RU" sz="2400" i="1" dirty="0" smtClean="0">
                <a:solidFill>
                  <a:schemeClr val="bg1"/>
                </a:solidFill>
              </a:rPr>
              <a:t>Перед сражением французским войскам зачитали приказ Наполеона, который пытался возбудить в них боевой дух, надежду на богатую добычу, удобные квартиры в Москве и громкую славу в случае победы.</a:t>
            </a:r>
          </a:p>
        </p:txBody>
      </p:sp>
      <p:pic>
        <p:nvPicPr>
          <p:cNvPr id="6148" name="Рисунок 6" descr="001cwd75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0649779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5389098" y="1556792"/>
            <a:ext cx="3429000" cy="364708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i="1" dirty="0" smtClean="0">
                <a:solidFill>
                  <a:srgbClr val="002060"/>
                </a:solidFill>
              </a:rPr>
              <a:t>Главнокомандующим русской армии был назначен Кутузов.</a:t>
            </a:r>
            <a:endParaRPr lang="ru-RU" sz="2800" i="1" dirty="0">
              <a:solidFill>
                <a:srgbClr val="002060"/>
              </a:solidFill>
            </a:endParaRPr>
          </a:p>
        </p:txBody>
      </p:sp>
      <p:pic>
        <p:nvPicPr>
          <p:cNvPr id="7171" name="Рисунок 4" descr="0020-016-Borodino-stikhotvoreni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40736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1"/>
          <p:cNvSpPr>
            <a:spLocks noGrp="1"/>
          </p:cNvSpPr>
          <p:nvPr>
            <p:ph type="body" sz="half" idx="2"/>
          </p:nvPr>
        </p:nvSpPr>
        <p:spPr>
          <a:xfrm>
            <a:off x="5389098" y="4293096"/>
            <a:ext cx="3429000" cy="1944216"/>
          </a:xfrm>
        </p:spPr>
        <p:txBody>
          <a:bodyPr/>
          <a:lstStyle/>
          <a:p>
            <a:r>
              <a:rPr lang="ru-RU" altLang="ru-RU" sz="2400" dirty="0" smtClean="0"/>
              <a:t>Русские понимали, что в сражении решается судьба Москвы, а значит – России.</a:t>
            </a:r>
          </a:p>
        </p:txBody>
      </p:sp>
      <p:pic>
        <p:nvPicPr>
          <p:cNvPr id="9219" name="Рисунок 4" descr="18121017kreml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0"/>
            <a:ext cx="7799387" cy="4006205"/>
          </a:xfrm>
        </p:spPr>
      </p:pic>
    </p:spTree>
    <p:extLst>
      <p:ext uri="{BB962C8B-B14F-4D97-AF65-F5344CB8AC3E}">
        <p14:creationId xmlns:p14="http://schemas.microsoft.com/office/powerpoint/2010/main" val="41471766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1"/>
          <p:cNvSpPr>
            <a:spLocks noGrp="1"/>
          </p:cNvSpPr>
          <p:nvPr>
            <p:ph type="body" sz="half" idx="2"/>
          </p:nvPr>
        </p:nvSpPr>
        <p:spPr>
          <a:xfrm>
            <a:off x="5389098" y="4005064"/>
            <a:ext cx="3429000" cy="1198810"/>
          </a:xfrm>
        </p:spPr>
        <p:txBody>
          <a:bodyPr/>
          <a:lstStyle/>
          <a:p>
            <a:r>
              <a:rPr lang="ru-RU" altLang="ru-RU" sz="2400" dirty="0" smtClean="0"/>
              <a:t>Семь раз огнём и штыком русские воины отбрасывали врага.</a:t>
            </a:r>
          </a:p>
        </p:txBody>
      </p:sp>
      <p:pic>
        <p:nvPicPr>
          <p:cNvPr id="11267" name="Рисунок 4" descr="русские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2128312"/>
            <a:ext cx="4206240" cy="4206240"/>
          </a:xfrm>
        </p:spPr>
      </p:pic>
      <p:sp>
        <p:nvSpPr>
          <p:cNvPr id="1126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6" name="Рисунок 6" descr="1812borodino2_bi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-243408"/>
            <a:ext cx="5486400" cy="411480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765833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Текст 1"/>
          <p:cNvSpPr>
            <a:spLocks noGrp="1"/>
          </p:cNvSpPr>
          <p:nvPr>
            <p:ph type="body" sz="half" idx="2"/>
          </p:nvPr>
        </p:nvSpPr>
        <p:spPr>
          <a:xfrm>
            <a:off x="1285875" y="5301208"/>
            <a:ext cx="7162800" cy="1368152"/>
          </a:xfrm>
        </p:spPr>
        <p:txBody>
          <a:bodyPr>
            <a:normAutofit fontScale="92500"/>
          </a:bodyPr>
          <a:lstStyle/>
          <a:p>
            <a:r>
              <a:rPr lang="ru-RU" altLang="ru-RU" sz="2400" dirty="0" smtClean="0"/>
              <a:t>В то же время Бородино надломило дух наполеоновской армии, пошатнуло её уверенность в победе. И прав был генерал Ермолов, говоря: «У Бородино французская армия расшиблась о русскую»</a:t>
            </a:r>
          </a:p>
        </p:txBody>
      </p:sp>
      <p:pic>
        <p:nvPicPr>
          <p:cNvPr id="16387" name="Рисунок 4" descr="0017-013-Borodino-stikhotvoreni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23" b="13223"/>
          <a:stretch>
            <a:fillRect/>
          </a:stretch>
        </p:blipFill>
        <p:spPr>
          <a:xfrm>
            <a:off x="251520" y="404664"/>
            <a:ext cx="4206240" cy="4206240"/>
          </a:xfrm>
        </p:spPr>
      </p:pic>
    </p:spTree>
    <p:extLst>
      <p:ext uri="{BB962C8B-B14F-4D97-AF65-F5344CB8AC3E}">
        <p14:creationId xmlns:p14="http://schemas.microsoft.com/office/powerpoint/2010/main" val="147449791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400" smtClean="0"/>
              <a:t>Сломить русское войско не удалось, но оно было обескровлено.</a:t>
            </a:r>
          </a:p>
        </p:txBody>
      </p:sp>
      <p:pic>
        <p:nvPicPr>
          <p:cNvPr id="14339" name="Рисунок 4" descr="0013-013-Borodino-stikhotvoreni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63472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1"/>
          <p:cNvSpPr>
            <a:spLocks noGrp="1"/>
          </p:cNvSpPr>
          <p:nvPr>
            <p:ph type="body" sz="half" idx="2"/>
          </p:nvPr>
        </p:nvSpPr>
        <p:spPr>
          <a:xfrm>
            <a:off x="5389098" y="2420888"/>
            <a:ext cx="3429000" cy="2782986"/>
          </a:xfrm>
        </p:spPr>
        <p:txBody>
          <a:bodyPr/>
          <a:lstStyle/>
          <a:p>
            <a:r>
              <a:rPr lang="ru-RU" altLang="ru-RU" sz="2400" dirty="0" smtClean="0"/>
              <a:t>Взвесив все «за» и «против», желая сохранить армию, Кутузов приказал отступить к Москве.</a:t>
            </a:r>
          </a:p>
        </p:txBody>
      </p:sp>
      <p:pic>
        <p:nvPicPr>
          <p:cNvPr id="15363" name="Рисунок 4" descr="fili01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74942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Текст 1"/>
          <p:cNvSpPr>
            <a:spLocks noGrp="1"/>
          </p:cNvSpPr>
          <p:nvPr>
            <p:ph type="body" sz="half" idx="2"/>
          </p:nvPr>
        </p:nvSpPr>
        <p:spPr>
          <a:xfrm>
            <a:off x="1115616" y="5506540"/>
            <a:ext cx="7162800" cy="864096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400" dirty="0" smtClean="0"/>
              <a:t>История героического сражения 1812 года под Бородино и легла в основу стихотворения </a:t>
            </a:r>
            <a:r>
              <a:rPr lang="ru-RU" altLang="ru-RU" sz="2400" dirty="0" err="1" smtClean="0"/>
              <a:t>М.Ю.Лермонтова</a:t>
            </a:r>
            <a:r>
              <a:rPr lang="ru-RU" altLang="ru-RU" sz="2400" dirty="0" smtClean="0"/>
              <a:t>.</a:t>
            </a:r>
          </a:p>
        </p:txBody>
      </p:sp>
      <p:pic>
        <p:nvPicPr>
          <p:cNvPr id="17411" name="Рисунок 4" descr="0010-010-Borodino-stikhotvoreni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07413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09634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Monotype Corsiva" pitchFamily="66" charset="0"/>
              </a:rPr>
              <a:t>В Москве со второго на третье октября 1814 года  в семье капитана в отставке Юрия Петровича Лермонтова и Марии Михайловны, урожденной Арсеньевой ,родился сын Михаил.</a:t>
            </a:r>
            <a:br>
              <a:rPr lang="ru-RU" b="1" i="1" dirty="0"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4" name="Picture 3" descr="lermontov_u_p_h1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29000"/>
            <a:ext cx="2448273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ermontova_m_m_h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4475" y="3284984"/>
            <a:ext cx="270351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421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4356100" cy="588803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3200" b="1" i="1" dirty="0" smtClean="0">
                <a:effectLst/>
                <a:latin typeface="Monotype Corsiva" pitchFamily="66" charset="0"/>
              </a:rPr>
              <a:t>Лермонтову не исполнилось и года, когда его перевезли из Москвы в Тарханы - в имение его бабушки . В 1817 году умерла мать Лермонтова. Смутно помнил Лермонтов ласковые руки и слабый голосок матери, напевавшей ему грустную песню.</a:t>
            </a:r>
            <a:r>
              <a:rPr lang="ru-RU" sz="3800" dirty="0" smtClean="0"/>
              <a:t> </a:t>
            </a:r>
          </a:p>
        </p:txBody>
      </p:sp>
      <p:pic>
        <p:nvPicPr>
          <p:cNvPr id="6147" name="Picture 4" descr="lermontov_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0425" y="265113"/>
            <a:ext cx="2484438" cy="2876550"/>
          </a:xfrm>
          <a:noFill/>
        </p:spPr>
      </p:pic>
      <p:pic>
        <p:nvPicPr>
          <p:cNvPr id="6148" name="Picture 6" descr="picture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5038" y="2894013"/>
            <a:ext cx="1304925" cy="1943100"/>
          </a:xfrm>
          <a:noFill/>
        </p:spPr>
      </p:pic>
    </p:spTree>
    <p:extLst>
      <p:ext uri="{BB962C8B-B14F-4D97-AF65-F5344CB8AC3E}">
        <p14:creationId xmlns:p14="http://schemas.microsoft.com/office/powerpoint/2010/main" val="381200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>
                <a:latin typeface="Monotype Corsiva" pitchFamily="66" charset="0"/>
              </a:rPr>
              <a:t>В Тарханах прошло детство будущего поэта.</a:t>
            </a:r>
            <a:r>
              <a:rPr lang="ru-RU" dirty="0"/>
              <a:t> </a:t>
            </a:r>
          </a:p>
        </p:txBody>
      </p:sp>
      <p:pic>
        <p:nvPicPr>
          <p:cNvPr id="5" name="Picture 4" descr="park_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484784"/>
            <a:ext cx="3521075" cy="2664297"/>
          </a:xfrm>
          <a:noFill/>
        </p:spPr>
      </p:pic>
      <p:pic>
        <p:nvPicPr>
          <p:cNvPr id="6" name="Picture 8" descr="park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4" y="4108922"/>
            <a:ext cx="3816424" cy="2128391"/>
          </a:xfrm>
          <a:prstGeom prst="rect">
            <a:avLst/>
          </a:prstGeom>
          <a:noFill/>
        </p:spPr>
      </p:pic>
      <p:pic>
        <p:nvPicPr>
          <p:cNvPr id="7" name="Picture 6" descr="park_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067944" y="1412777"/>
            <a:ext cx="3665091" cy="4788756"/>
          </a:xfrm>
          <a:noFill/>
        </p:spPr>
      </p:pic>
    </p:spTree>
    <p:extLst>
      <p:ext uri="{BB962C8B-B14F-4D97-AF65-F5344CB8AC3E}">
        <p14:creationId xmlns:p14="http://schemas.microsoft.com/office/powerpoint/2010/main" val="262147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546600" cy="639154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i="1" dirty="0" smtClean="0">
                <a:effectLst/>
                <a:latin typeface="Monotype Corsiva" pitchFamily="66" charset="0"/>
              </a:rPr>
              <a:t>Как было принято в дворянских семьях, мальчик учился дома. С детства Лермонтов владел французским и немецким языками так же свободно, как и русским, изучал историю, географию, математику, словесность, выучился играть на скрипке и фортепьяно. Он много </a:t>
            </a:r>
            <a:br>
              <a:rPr lang="ru-RU" sz="2800" b="1" i="1" dirty="0" smtClean="0">
                <a:effectLst/>
                <a:latin typeface="Monotype Corsiva" pitchFamily="66" charset="0"/>
              </a:rPr>
            </a:br>
            <a:r>
              <a:rPr lang="ru-RU" sz="2800" b="1" i="1" dirty="0" smtClean="0">
                <a:effectLst/>
                <a:latin typeface="Monotype Corsiva" pitchFamily="66" charset="0"/>
              </a:rPr>
              <a:t>читал, рисовал акварелью, особенно любил лепить из крашеного воска.</a:t>
            </a:r>
            <a:r>
              <a:rPr lang="ru-RU" sz="3800" dirty="0" smtClean="0"/>
              <a:t> </a:t>
            </a:r>
          </a:p>
        </p:txBody>
      </p:sp>
      <p:pic>
        <p:nvPicPr>
          <p:cNvPr id="8195" name="Picture 4" descr="lermontov_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763588"/>
            <a:ext cx="3784600" cy="4826000"/>
          </a:xfrm>
          <a:noFill/>
        </p:spPr>
      </p:pic>
    </p:spTree>
    <p:extLst>
      <p:ext uri="{BB962C8B-B14F-4D97-AF65-F5344CB8AC3E}">
        <p14:creationId xmlns:p14="http://schemas.microsoft.com/office/powerpoint/2010/main" val="59019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800" b="1" i="1" smtClean="0">
                <a:effectLst/>
                <a:latin typeface="Monotype Corsiva" pitchFamily="66" charset="0"/>
              </a:rPr>
              <a:t>Лермонтов рос болезненным мальчиком. Бабушка неоднократно возила его на лечение на Кавказ. Незабываемые впечатления в душе  мальчика оставила природа Кавказа.</a:t>
            </a:r>
          </a:p>
        </p:txBody>
      </p:sp>
      <p:pic>
        <p:nvPicPr>
          <p:cNvPr id="53252" name="Picture 4" descr="picture_03_w25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773238"/>
            <a:ext cx="2736850" cy="1943100"/>
          </a:xfrm>
          <a:noFill/>
        </p:spPr>
      </p:pic>
      <p:pic>
        <p:nvPicPr>
          <p:cNvPr id="53254" name="Picture 6" descr="kavkaz_1_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2575" y="1766888"/>
            <a:ext cx="2609850" cy="1857375"/>
          </a:xfrm>
          <a:noFill/>
        </p:spPr>
      </p:pic>
      <p:pic>
        <p:nvPicPr>
          <p:cNvPr id="53256" name="Picture 8" descr="picture_07_w25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114425" y="3941763"/>
            <a:ext cx="2724150" cy="2189162"/>
          </a:xfrm>
          <a:noFill/>
        </p:spPr>
      </p:pic>
      <p:pic>
        <p:nvPicPr>
          <p:cNvPr id="53258" name="Picture 10" descr="picture_08_w25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364163" y="3933825"/>
            <a:ext cx="2593975" cy="2189163"/>
          </a:xfrm>
          <a:noFill/>
        </p:spPr>
      </p:pic>
    </p:spTree>
    <p:extLst>
      <p:ext uri="{BB962C8B-B14F-4D97-AF65-F5344CB8AC3E}">
        <p14:creationId xmlns:p14="http://schemas.microsoft.com/office/powerpoint/2010/main" val="122909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1265005496_frames258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" name="Рисунок 5" descr="Borodin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25" y="1214438"/>
            <a:ext cx="3625850" cy="4722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14875" y="1857375"/>
            <a:ext cx="34972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/>
              <a:t>Победе русского оружия</a:t>
            </a:r>
          </a:p>
          <a:p>
            <a:r>
              <a:rPr lang="ru-RU" altLang="ru-RU" sz="2400" b="1"/>
              <a:t>над войсками </a:t>
            </a:r>
          </a:p>
          <a:p>
            <a:r>
              <a:rPr lang="ru-RU" altLang="ru-RU" sz="2400" b="1"/>
              <a:t>наполеоновской</a:t>
            </a:r>
          </a:p>
          <a:p>
            <a:r>
              <a:rPr lang="ru-RU" altLang="ru-RU" sz="2400" b="1"/>
              <a:t>армии посвящается…</a:t>
            </a:r>
          </a:p>
        </p:txBody>
      </p:sp>
      <p:pic>
        <p:nvPicPr>
          <p:cNvPr id="9" name="Рисунок 8" descr="0021-017-Borodino-stikhotvoren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3786190"/>
            <a:ext cx="3547801" cy="2138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78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2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2800" b="1" smtClean="0"/>
              <a:t>12 июня 1812 года </a:t>
            </a:r>
            <a:r>
              <a:rPr lang="ru-RU" altLang="ru-RU" sz="2800" smtClean="0"/>
              <a:t>огромная армия французов вторглась в Россию.</a:t>
            </a:r>
          </a:p>
        </p:txBody>
      </p:sp>
      <p:pic>
        <p:nvPicPr>
          <p:cNvPr id="5" name="Рисунок 4" descr="0019-015-Borodino-stikhotvoreni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644" b="7644"/>
          <a:stretch>
            <a:fillRect/>
          </a:stretch>
        </p:blipFill>
        <p:spPr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80848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Текст 1"/>
          <p:cNvSpPr>
            <a:spLocks noGrp="1"/>
          </p:cNvSpPr>
          <p:nvPr>
            <p:ph type="body" sz="half" idx="2"/>
          </p:nvPr>
        </p:nvSpPr>
        <p:spPr>
          <a:xfrm>
            <a:off x="1000125" y="5301208"/>
            <a:ext cx="7162800" cy="1224136"/>
          </a:xfrm>
        </p:spPr>
        <p:txBody>
          <a:bodyPr>
            <a:normAutofit fontScale="85000" lnSpcReduction="10000"/>
          </a:bodyPr>
          <a:lstStyle/>
          <a:p>
            <a:r>
              <a:rPr lang="ru-RU" altLang="ru-RU" sz="2800" i="1" dirty="0" smtClean="0">
                <a:solidFill>
                  <a:schemeClr val="bg1"/>
                </a:solidFill>
              </a:rPr>
              <a:t>26 августа 1812 года под Бородино, в деревне, расположенной в 124 км от Москвы, произошло генеральное сражение Отечественной войны.</a:t>
            </a:r>
          </a:p>
        </p:txBody>
      </p:sp>
      <p:pic>
        <p:nvPicPr>
          <p:cNvPr id="5123" name="Рисунок 4" descr="сражение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12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794758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344</Words>
  <Application>Microsoft Office PowerPoint</Application>
  <PresentationFormat>Экран (4:3)</PresentationFormat>
  <Paragraphs>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М.Ю. Лермонтов. Детство поэта. Историческая основа и патриотический пафос стихотворения «Бородино»  </vt:lpstr>
      <vt:lpstr>В Москве со второго на третье октября 1814 года  в семье капитана в отставке Юрия Петровича Лермонтова и Марии Михайловны, урожденной Арсеньевой ,родился сын Михаил. </vt:lpstr>
      <vt:lpstr>Лермонтову не исполнилось и года, когда его перевезли из Москвы в Тарханы - в имение его бабушки . В 1817 году умерла мать Лермонтова. Смутно помнил Лермонтов ласковые руки и слабый голосок матери, напевавшей ему грустную песню. </vt:lpstr>
      <vt:lpstr>В Тарханах прошло детство будущего поэта. </vt:lpstr>
      <vt:lpstr>Как было принято в дворянских семьях, мальчик учился дома. С детства Лермонтов владел французским и немецким языками так же свободно, как и русским, изучал историю, географию, математику, словесность, выучился играть на скрипке и фортепьяно. Он много  читал, рисовал акварелью, особенно любил лепить из крашеного воска. </vt:lpstr>
      <vt:lpstr>Лермонтов рос болезненным мальчиком. Бабушка неоднократно возила его на лечение на Кавказ. Незабываемые впечатления в душе  мальчика оставила природа Кавказа.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годы М.Ю.Лермонтова</dc:title>
  <dc:creator>User</dc:creator>
  <cp:lastModifiedBy>User</cp:lastModifiedBy>
  <cp:revision>4</cp:revision>
  <dcterms:created xsi:type="dcterms:W3CDTF">2014-11-25T06:37:25Z</dcterms:created>
  <dcterms:modified xsi:type="dcterms:W3CDTF">2014-11-25T07:03:13Z</dcterms:modified>
</cp:coreProperties>
</file>