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slides/slide89.xml" ContentType="application/vnd.openxmlformats-officedocument.presentationml.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diagrams/layout3.xml" ContentType="application/vnd.openxmlformats-officedocument.drawingml.diagramLayout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94"/>
  </p:notesMasterIdLst>
  <p:sldIdLst>
    <p:sldId id="428" r:id="rId2"/>
    <p:sldId id="433" r:id="rId3"/>
    <p:sldId id="288" r:id="rId4"/>
    <p:sldId id="346" r:id="rId5"/>
    <p:sldId id="269" r:id="rId6"/>
    <p:sldId id="348" r:id="rId7"/>
    <p:sldId id="350" r:id="rId8"/>
    <p:sldId id="351" r:id="rId9"/>
    <p:sldId id="281" r:id="rId10"/>
    <p:sldId id="260" r:id="rId11"/>
    <p:sldId id="443" r:id="rId12"/>
    <p:sldId id="498" r:id="rId13"/>
    <p:sldId id="434" r:id="rId14"/>
    <p:sldId id="436" r:id="rId15"/>
    <p:sldId id="438" r:id="rId16"/>
    <p:sldId id="437" r:id="rId17"/>
    <p:sldId id="439" r:id="rId18"/>
    <p:sldId id="440" r:id="rId19"/>
    <p:sldId id="441" r:id="rId20"/>
    <p:sldId id="442" r:id="rId21"/>
    <p:sldId id="420" r:id="rId22"/>
    <p:sldId id="421" r:id="rId23"/>
    <p:sldId id="422" r:id="rId24"/>
    <p:sldId id="423" r:id="rId25"/>
    <p:sldId id="424" r:id="rId26"/>
    <p:sldId id="426" r:id="rId27"/>
    <p:sldId id="425" r:id="rId28"/>
    <p:sldId id="263" r:id="rId29"/>
    <p:sldId id="418" r:id="rId30"/>
    <p:sldId id="419" r:id="rId31"/>
    <p:sldId id="501" r:id="rId32"/>
    <p:sldId id="444" r:id="rId33"/>
    <p:sldId id="445" r:id="rId34"/>
    <p:sldId id="446" r:id="rId35"/>
    <p:sldId id="447" r:id="rId36"/>
    <p:sldId id="448" r:id="rId37"/>
    <p:sldId id="449" r:id="rId38"/>
    <p:sldId id="500" r:id="rId39"/>
    <p:sldId id="499" r:id="rId40"/>
    <p:sldId id="450" r:id="rId41"/>
    <p:sldId id="451" r:id="rId42"/>
    <p:sldId id="452" r:id="rId43"/>
    <p:sldId id="453" r:id="rId44"/>
    <p:sldId id="454" r:id="rId45"/>
    <p:sldId id="455" r:id="rId46"/>
    <p:sldId id="456" r:id="rId47"/>
    <p:sldId id="457" r:id="rId48"/>
    <p:sldId id="458" r:id="rId49"/>
    <p:sldId id="459" r:id="rId50"/>
    <p:sldId id="461" r:id="rId51"/>
    <p:sldId id="462" r:id="rId52"/>
    <p:sldId id="463" r:id="rId53"/>
    <p:sldId id="464" r:id="rId54"/>
    <p:sldId id="465" r:id="rId55"/>
    <p:sldId id="466" r:id="rId56"/>
    <p:sldId id="467" r:id="rId57"/>
    <p:sldId id="468" r:id="rId58"/>
    <p:sldId id="469" r:id="rId59"/>
    <p:sldId id="470" r:id="rId60"/>
    <p:sldId id="471" r:id="rId61"/>
    <p:sldId id="472" r:id="rId62"/>
    <p:sldId id="473" r:id="rId63"/>
    <p:sldId id="474" r:id="rId64"/>
    <p:sldId id="475" r:id="rId65"/>
    <p:sldId id="476" r:id="rId66"/>
    <p:sldId id="477" r:id="rId67"/>
    <p:sldId id="478" r:id="rId68"/>
    <p:sldId id="479" r:id="rId69"/>
    <p:sldId id="480" r:id="rId70"/>
    <p:sldId id="481" r:id="rId71"/>
    <p:sldId id="482" r:id="rId72"/>
    <p:sldId id="483" r:id="rId73"/>
    <p:sldId id="486" r:id="rId74"/>
    <p:sldId id="487" r:id="rId75"/>
    <p:sldId id="488" r:id="rId76"/>
    <p:sldId id="489" r:id="rId77"/>
    <p:sldId id="490" r:id="rId78"/>
    <p:sldId id="491" r:id="rId79"/>
    <p:sldId id="492" r:id="rId80"/>
    <p:sldId id="493" r:id="rId81"/>
    <p:sldId id="494" r:id="rId82"/>
    <p:sldId id="495" r:id="rId83"/>
    <p:sldId id="496" r:id="rId84"/>
    <p:sldId id="497" r:id="rId85"/>
    <p:sldId id="415" r:id="rId86"/>
    <p:sldId id="416" r:id="rId87"/>
    <p:sldId id="283" r:id="rId88"/>
    <p:sldId id="284" r:id="rId89"/>
    <p:sldId id="285" r:id="rId90"/>
    <p:sldId id="289" r:id="rId91"/>
    <p:sldId id="502" r:id="rId92"/>
    <p:sldId id="264" r:id="rId9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0" d="100"/>
          <a:sy n="40" d="100"/>
        </p:scale>
        <p:origin x="-72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3E4289-DAC0-4CF5-B313-8555C9106F5D}" type="doc">
      <dgm:prSet loTypeId="urn:microsoft.com/office/officeart/2005/8/layout/process4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E781261-37F6-4E84-827F-DF768DABDEEA}">
      <dgm:prSet phldrT="[Текст]"/>
      <dgm:spPr/>
      <dgm:t>
        <a:bodyPr/>
        <a:lstStyle/>
        <a:p>
          <a:r>
            <a:rPr lang="ru-RU" b="1" dirty="0" smtClean="0">
              <a:solidFill>
                <a:schemeClr val="bg1"/>
              </a:solidFill>
            </a:rPr>
            <a:t>1. Внимательно прочитайте цитату. О чём в ней говорится? О каких языковых явлениях  идёт речь? Подчеркните в цитате ключевые слова.</a:t>
          </a:r>
          <a:endParaRPr lang="ru-RU" b="1" dirty="0">
            <a:solidFill>
              <a:schemeClr val="bg1"/>
            </a:solidFill>
          </a:endParaRPr>
        </a:p>
      </dgm:t>
    </dgm:pt>
    <dgm:pt modelId="{7ACCC10A-F33A-4C45-8A5A-255C36D42F8D}" type="parTrans" cxnId="{2BDFFF3B-BD01-443D-876B-55867F445E25}">
      <dgm:prSet/>
      <dgm:spPr/>
      <dgm:t>
        <a:bodyPr/>
        <a:lstStyle/>
        <a:p>
          <a:endParaRPr lang="ru-RU"/>
        </a:p>
      </dgm:t>
    </dgm:pt>
    <dgm:pt modelId="{BF6B0FEF-456A-4FE5-9FBA-7D4D88D35615}" type="sibTrans" cxnId="{2BDFFF3B-BD01-443D-876B-55867F445E25}">
      <dgm:prSet/>
      <dgm:spPr/>
      <dgm:t>
        <a:bodyPr/>
        <a:lstStyle/>
        <a:p>
          <a:endParaRPr lang="ru-RU"/>
        </a:p>
      </dgm:t>
    </dgm:pt>
    <dgm:pt modelId="{2B9472DC-7CA9-4D0E-AF14-55CF0ACECD6C}">
      <dgm:prSet phldrT="[Текст]"/>
      <dgm:spPr/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3.</a:t>
          </a:r>
          <a:r>
            <a:rPr lang="ru-RU" b="1" dirty="0" smtClean="0">
              <a:solidFill>
                <a:schemeClr val="bg1"/>
              </a:solidFill>
            </a:rPr>
            <a:t> Определите </a:t>
          </a:r>
          <a:r>
            <a:rPr lang="ru-RU" b="1" u="sng" dirty="0" smtClean="0">
              <a:solidFill>
                <a:schemeClr val="bg1"/>
              </a:solidFill>
            </a:rPr>
            <a:t>роль</a:t>
          </a:r>
          <a:r>
            <a:rPr lang="ru-RU" b="1" dirty="0" smtClean="0">
              <a:solidFill>
                <a:schemeClr val="bg1"/>
              </a:solidFill>
            </a:rPr>
            <a:t> этих языковых явлений в тексте.</a:t>
          </a:r>
          <a:r>
            <a:rPr lang="ru-RU" dirty="0" smtClean="0"/>
            <a:t>.</a:t>
          </a:r>
          <a:endParaRPr lang="ru-RU" dirty="0"/>
        </a:p>
      </dgm:t>
    </dgm:pt>
    <dgm:pt modelId="{3289B52F-2B77-4381-BD44-5DC4E97EDAEE}" type="parTrans" cxnId="{BED23FF1-3189-40BF-AEF4-94D95A008892}">
      <dgm:prSet/>
      <dgm:spPr/>
      <dgm:t>
        <a:bodyPr/>
        <a:lstStyle/>
        <a:p>
          <a:endParaRPr lang="ru-RU"/>
        </a:p>
      </dgm:t>
    </dgm:pt>
    <dgm:pt modelId="{DCC138EE-B072-4D95-B69A-BC26AA5F340D}" type="sibTrans" cxnId="{BED23FF1-3189-40BF-AEF4-94D95A008892}">
      <dgm:prSet/>
      <dgm:spPr/>
      <dgm:t>
        <a:bodyPr/>
        <a:lstStyle/>
        <a:p>
          <a:endParaRPr lang="ru-RU"/>
        </a:p>
      </dgm:t>
    </dgm:pt>
    <dgm:pt modelId="{DA207DBC-9291-4EB2-9C6C-FF94ED03EC47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bg1"/>
              </a:solidFill>
            </a:rPr>
            <a:t>4. </a:t>
          </a:r>
          <a:r>
            <a:rPr lang="ru-RU" sz="1800" b="1" dirty="0" smtClean="0">
              <a:solidFill>
                <a:schemeClr val="bg1"/>
              </a:solidFill>
            </a:rPr>
            <a:t>Напишите сочинение-рассуждение, </a:t>
          </a:r>
          <a:br>
            <a:rPr lang="ru-RU" sz="1800" b="1" dirty="0" smtClean="0">
              <a:solidFill>
                <a:schemeClr val="bg1"/>
              </a:solidFill>
            </a:rPr>
          </a:br>
          <a:r>
            <a:rPr lang="ru-RU" sz="1800" b="1" dirty="0" smtClean="0">
              <a:solidFill>
                <a:schemeClr val="bg1"/>
              </a:solidFill>
            </a:rPr>
            <a:t>в котором представьте своё понимание цитаты  (тезиса),  укажите роль выбранных вами  языковых явлений  и приведите примеры-аргументы из текста.</a:t>
          </a:r>
          <a:endParaRPr lang="ru-RU" sz="1800" b="1" dirty="0">
            <a:solidFill>
              <a:schemeClr val="bg1"/>
            </a:solidFill>
          </a:endParaRPr>
        </a:p>
      </dgm:t>
    </dgm:pt>
    <dgm:pt modelId="{E3C55407-894F-41D2-BB87-9C403AADCD5F}" type="parTrans" cxnId="{FAE6A5C7-FED0-431A-9268-4B0180465C55}">
      <dgm:prSet/>
      <dgm:spPr/>
      <dgm:t>
        <a:bodyPr/>
        <a:lstStyle/>
        <a:p>
          <a:endParaRPr lang="ru-RU"/>
        </a:p>
      </dgm:t>
    </dgm:pt>
    <dgm:pt modelId="{AD547615-0F1D-4586-9082-EADF309A2FD3}" type="sibTrans" cxnId="{FAE6A5C7-FED0-431A-9268-4B0180465C55}">
      <dgm:prSet/>
      <dgm:spPr/>
      <dgm:t>
        <a:bodyPr/>
        <a:lstStyle/>
        <a:p>
          <a:endParaRPr lang="ru-RU"/>
        </a:p>
      </dgm:t>
    </dgm:pt>
    <dgm:pt modelId="{1896B515-BAAE-4B52-8A14-FC18C736FDE3}">
      <dgm:prSet/>
      <dgm:spPr/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2</a:t>
          </a:r>
          <a:r>
            <a:rPr lang="ru-RU" b="1" dirty="0" smtClean="0">
              <a:solidFill>
                <a:schemeClr val="bg1"/>
              </a:solidFill>
            </a:rPr>
            <a:t>. Прочитайте текст и подумайте, какие языковые явления ,</a:t>
          </a:r>
        </a:p>
        <a:p>
          <a:r>
            <a:rPr lang="ru-RU" b="1" dirty="0" smtClean="0">
              <a:solidFill>
                <a:schemeClr val="bg1"/>
              </a:solidFill>
            </a:rPr>
            <a:t> иллюстрирующие тезис, в нём есть.</a:t>
          </a:r>
        </a:p>
      </dgm:t>
    </dgm:pt>
    <dgm:pt modelId="{F8B80B7D-6DE7-42B7-9E7F-7EF87F4F307D}" type="parTrans" cxnId="{8BFD1450-7289-4B10-ABE3-1F112F1978FC}">
      <dgm:prSet/>
      <dgm:spPr/>
      <dgm:t>
        <a:bodyPr/>
        <a:lstStyle/>
        <a:p>
          <a:endParaRPr lang="ru-RU"/>
        </a:p>
      </dgm:t>
    </dgm:pt>
    <dgm:pt modelId="{D63BD442-DC8E-4BAE-B722-827983499759}" type="sibTrans" cxnId="{8BFD1450-7289-4B10-ABE3-1F112F1978FC}">
      <dgm:prSet/>
      <dgm:spPr/>
      <dgm:t>
        <a:bodyPr/>
        <a:lstStyle/>
        <a:p>
          <a:endParaRPr lang="ru-RU"/>
        </a:p>
      </dgm:t>
    </dgm:pt>
    <dgm:pt modelId="{77059DC9-B6C9-4113-9834-C59735DAB709}" type="pres">
      <dgm:prSet presAssocID="{433E4289-DAC0-4CF5-B313-8555C9106F5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6EEE3D0-0CCA-4DF9-A970-F79F9501B5E0}" type="pres">
      <dgm:prSet presAssocID="{DA207DBC-9291-4EB2-9C6C-FF94ED03EC47}" presName="boxAndChildren" presStyleCnt="0"/>
      <dgm:spPr/>
    </dgm:pt>
    <dgm:pt modelId="{F8E7B57F-F03D-431B-BA64-B1A0319C8993}" type="pres">
      <dgm:prSet presAssocID="{DA207DBC-9291-4EB2-9C6C-FF94ED03EC47}" presName="parentTextBox" presStyleLbl="node1" presStyleIdx="0" presStyleCnt="4"/>
      <dgm:spPr/>
      <dgm:t>
        <a:bodyPr/>
        <a:lstStyle/>
        <a:p>
          <a:endParaRPr lang="ru-RU"/>
        </a:p>
      </dgm:t>
    </dgm:pt>
    <dgm:pt modelId="{4FD00889-8030-4C8A-9111-630846E3FE89}" type="pres">
      <dgm:prSet presAssocID="{DCC138EE-B072-4D95-B69A-BC26AA5F340D}" presName="sp" presStyleCnt="0"/>
      <dgm:spPr/>
    </dgm:pt>
    <dgm:pt modelId="{23DD6ABC-210D-4782-91A6-53631BD83694}" type="pres">
      <dgm:prSet presAssocID="{2B9472DC-7CA9-4D0E-AF14-55CF0ACECD6C}" presName="arrowAndChildren" presStyleCnt="0"/>
      <dgm:spPr/>
    </dgm:pt>
    <dgm:pt modelId="{D1260576-3528-42F3-8C3D-AECE79287828}" type="pres">
      <dgm:prSet presAssocID="{2B9472DC-7CA9-4D0E-AF14-55CF0ACECD6C}" presName="parentTextArrow" presStyleLbl="node1" presStyleIdx="1" presStyleCnt="4" custLinFactNeighborX="19265" custLinFactNeighborY="-499"/>
      <dgm:spPr/>
      <dgm:t>
        <a:bodyPr/>
        <a:lstStyle/>
        <a:p>
          <a:endParaRPr lang="ru-RU"/>
        </a:p>
      </dgm:t>
    </dgm:pt>
    <dgm:pt modelId="{2F473F1A-24F1-4CAE-98F7-285A17D0CFE5}" type="pres">
      <dgm:prSet presAssocID="{D63BD442-DC8E-4BAE-B722-827983499759}" presName="sp" presStyleCnt="0"/>
      <dgm:spPr/>
    </dgm:pt>
    <dgm:pt modelId="{1E635F66-B6A8-450E-9706-EC8B49D5C663}" type="pres">
      <dgm:prSet presAssocID="{1896B515-BAAE-4B52-8A14-FC18C736FDE3}" presName="arrowAndChildren" presStyleCnt="0"/>
      <dgm:spPr/>
    </dgm:pt>
    <dgm:pt modelId="{6D7741AD-2C15-40FA-BE90-F20AF1674FA4}" type="pres">
      <dgm:prSet presAssocID="{1896B515-BAAE-4B52-8A14-FC18C736FDE3}" presName="parentTextArrow" presStyleLbl="node1" presStyleIdx="2" presStyleCnt="4" custLinFactNeighborX="5882" custLinFactNeighborY="-311"/>
      <dgm:spPr/>
      <dgm:t>
        <a:bodyPr/>
        <a:lstStyle/>
        <a:p>
          <a:endParaRPr lang="ru-RU"/>
        </a:p>
      </dgm:t>
    </dgm:pt>
    <dgm:pt modelId="{549AE327-B0D1-4E59-9E0A-49F3202B1B86}" type="pres">
      <dgm:prSet presAssocID="{BF6B0FEF-456A-4FE5-9FBA-7D4D88D35615}" presName="sp" presStyleCnt="0"/>
      <dgm:spPr/>
    </dgm:pt>
    <dgm:pt modelId="{F0C6DE73-8AB0-407D-84CD-6D1F009FFB62}" type="pres">
      <dgm:prSet presAssocID="{DE781261-37F6-4E84-827F-DF768DABDEEA}" presName="arrowAndChildren" presStyleCnt="0"/>
      <dgm:spPr/>
    </dgm:pt>
    <dgm:pt modelId="{B0C93514-338D-4861-A091-E9F0E41636FF}" type="pres">
      <dgm:prSet presAssocID="{DE781261-37F6-4E84-827F-DF768DABDEEA}" presName="parentTextArrow" presStyleLbl="node1" presStyleIdx="3" presStyleCnt="4"/>
      <dgm:spPr/>
      <dgm:t>
        <a:bodyPr/>
        <a:lstStyle/>
        <a:p>
          <a:endParaRPr lang="ru-RU"/>
        </a:p>
      </dgm:t>
    </dgm:pt>
  </dgm:ptLst>
  <dgm:cxnLst>
    <dgm:cxn modelId="{87DDA7D9-D80F-4BA4-9F6C-A9E3E6222EC9}" type="presOf" srcId="{DE781261-37F6-4E84-827F-DF768DABDEEA}" destId="{B0C93514-338D-4861-A091-E9F0E41636FF}" srcOrd="0" destOrd="0" presId="urn:microsoft.com/office/officeart/2005/8/layout/process4"/>
    <dgm:cxn modelId="{8BFD1450-7289-4B10-ABE3-1F112F1978FC}" srcId="{433E4289-DAC0-4CF5-B313-8555C9106F5D}" destId="{1896B515-BAAE-4B52-8A14-FC18C736FDE3}" srcOrd="1" destOrd="0" parTransId="{F8B80B7D-6DE7-42B7-9E7F-7EF87F4F307D}" sibTransId="{D63BD442-DC8E-4BAE-B722-827983499759}"/>
    <dgm:cxn modelId="{A3348D78-AD14-4E37-A98C-36733D3BDAAE}" type="presOf" srcId="{DA207DBC-9291-4EB2-9C6C-FF94ED03EC47}" destId="{F8E7B57F-F03D-431B-BA64-B1A0319C8993}" srcOrd="0" destOrd="0" presId="urn:microsoft.com/office/officeart/2005/8/layout/process4"/>
    <dgm:cxn modelId="{34CC7B0E-D4C0-44BF-B4A8-AA576E9965B0}" type="presOf" srcId="{2B9472DC-7CA9-4D0E-AF14-55CF0ACECD6C}" destId="{D1260576-3528-42F3-8C3D-AECE79287828}" srcOrd="0" destOrd="0" presId="urn:microsoft.com/office/officeart/2005/8/layout/process4"/>
    <dgm:cxn modelId="{2BDFFF3B-BD01-443D-876B-55867F445E25}" srcId="{433E4289-DAC0-4CF5-B313-8555C9106F5D}" destId="{DE781261-37F6-4E84-827F-DF768DABDEEA}" srcOrd="0" destOrd="0" parTransId="{7ACCC10A-F33A-4C45-8A5A-255C36D42F8D}" sibTransId="{BF6B0FEF-456A-4FE5-9FBA-7D4D88D35615}"/>
    <dgm:cxn modelId="{4DBE7A43-B68E-4747-9E01-ED7F7C1959D7}" type="presOf" srcId="{1896B515-BAAE-4B52-8A14-FC18C736FDE3}" destId="{6D7741AD-2C15-40FA-BE90-F20AF1674FA4}" srcOrd="0" destOrd="0" presId="urn:microsoft.com/office/officeart/2005/8/layout/process4"/>
    <dgm:cxn modelId="{FAE6A5C7-FED0-431A-9268-4B0180465C55}" srcId="{433E4289-DAC0-4CF5-B313-8555C9106F5D}" destId="{DA207DBC-9291-4EB2-9C6C-FF94ED03EC47}" srcOrd="3" destOrd="0" parTransId="{E3C55407-894F-41D2-BB87-9C403AADCD5F}" sibTransId="{AD547615-0F1D-4586-9082-EADF309A2FD3}"/>
    <dgm:cxn modelId="{7C0DF3AA-1E80-40C8-97E7-5B0F0E107586}" type="presOf" srcId="{433E4289-DAC0-4CF5-B313-8555C9106F5D}" destId="{77059DC9-B6C9-4113-9834-C59735DAB709}" srcOrd="0" destOrd="0" presId="urn:microsoft.com/office/officeart/2005/8/layout/process4"/>
    <dgm:cxn modelId="{BED23FF1-3189-40BF-AEF4-94D95A008892}" srcId="{433E4289-DAC0-4CF5-B313-8555C9106F5D}" destId="{2B9472DC-7CA9-4D0E-AF14-55CF0ACECD6C}" srcOrd="2" destOrd="0" parTransId="{3289B52F-2B77-4381-BD44-5DC4E97EDAEE}" sibTransId="{DCC138EE-B072-4D95-B69A-BC26AA5F340D}"/>
    <dgm:cxn modelId="{B48B7D91-3B55-468A-9474-6996B0F72C97}" type="presParOf" srcId="{77059DC9-B6C9-4113-9834-C59735DAB709}" destId="{B6EEE3D0-0CCA-4DF9-A970-F79F9501B5E0}" srcOrd="0" destOrd="0" presId="urn:microsoft.com/office/officeart/2005/8/layout/process4"/>
    <dgm:cxn modelId="{F8F970B0-1997-481A-9140-896436A61246}" type="presParOf" srcId="{B6EEE3D0-0CCA-4DF9-A970-F79F9501B5E0}" destId="{F8E7B57F-F03D-431B-BA64-B1A0319C8993}" srcOrd="0" destOrd="0" presId="urn:microsoft.com/office/officeart/2005/8/layout/process4"/>
    <dgm:cxn modelId="{C6753832-8C26-45A6-9588-690B4383F1BD}" type="presParOf" srcId="{77059DC9-B6C9-4113-9834-C59735DAB709}" destId="{4FD00889-8030-4C8A-9111-630846E3FE89}" srcOrd="1" destOrd="0" presId="urn:microsoft.com/office/officeart/2005/8/layout/process4"/>
    <dgm:cxn modelId="{E11A6843-CC62-43B1-9099-769A9A959430}" type="presParOf" srcId="{77059DC9-B6C9-4113-9834-C59735DAB709}" destId="{23DD6ABC-210D-4782-91A6-53631BD83694}" srcOrd="2" destOrd="0" presId="urn:microsoft.com/office/officeart/2005/8/layout/process4"/>
    <dgm:cxn modelId="{C2C46A93-EA47-4A5E-9A82-56422144CA03}" type="presParOf" srcId="{23DD6ABC-210D-4782-91A6-53631BD83694}" destId="{D1260576-3528-42F3-8C3D-AECE79287828}" srcOrd="0" destOrd="0" presId="urn:microsoft.com/office/officeart/2005/8/layout/process4"/>
    <dgm:cxn modelId="{1AD7581A-FD8F-4724-9682-C44DDA8ED031}" type="presParOf" srcId="{77059DC9-B6C9-4113-9834-C59735DAB709}" destId="{2F473F1A-24F1-4CAE-98F7-285A17D0CFE5}" srcOrd="3" destOrd="0" presId="urn:microsoft.com/office/officeart/2005/8/layout/process4"/>
    <dgm:cxn modelId="{D2944EE1-24DF-4008-9F33-2E542BE148E6}" type="presParOf" srcId="{77059DC9-B6C9-4113-9834-C59735DAB709}" destId="{1E635F66-B6A8-450E-9706-EC8B49D5C663}" srcOrd="4" destOrd="0" presId="urn:microsoft.com/office/officeart/2005/8/layout/process4"/>
    <dgm:cxn modelId="{C49CB415-24C8-4700-A848-E94F53D9E85F}" type="presParOf" srcId="{1E635F66-B6A8-450E-9706-EC8B49D5C663}" destId="{6D7741AD-2C15-40FA-BE90-F20AF1674FA4}" srcOrd="0" destOrd="0" presId="urn:microsoft.com/office/officeart/2005/8/layout/process4"/>
    <dgm:cxn modelId="{1DBF1B35-4E30-4FC3-BF2D-801059EAE94A}" type="presParOf" srcId="{77059DC9-B6C9-4113-9834-C59735DAB709}" destId="{549AE327-B0D1-4E59-9E0A-49F3202B1B86}" srcOrd="5" destOrd="0" presId="urn:microsoft.com/office/officeart/2005/8/layout/process4"/>
    <dgm:cxn modelId="{0BF04EC9-D924-4A28-A756-06C785286785}" type="presParOf" srcId="{77059DC9-B6C9-4113-9834-C59735DAB709}" destId="{F0C6DE73-8AB0-407D-84CD-6D1F009FFB62}" srcOrd="6" destOrd="0" presId="urn:microsoft.com/office/officeart/2005/8/layout/process4"/>
    <dgm:cxn modelId="{2D54C3B6-4B85-4911-9085-8871B16704DA}" type="presParOf" srcId="{F0C6DE73-8AB0-407D-84CD-6D1F009FFB62}" destId="{B0C93514-338D-4861-A091-E9F0E41636FF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5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33E4289-DAC0-4CF5-B313-8555C9106F5D}" type="doc">
      <dgm:prSet loTypeId="urn:microsoft.com/office/officeart/2005/8/layout/process4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E781261-37F6-4E84-827F-DF768DABDEEA}">
      <dgm:prSet phldrT="[Текст]"/>
      <dgm:spPr/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 </a:t>
          </a:r>
          <a:r>
            <a:rPr lang="ru-RU" b="1" dirty="0" smtClean="0">
              <a:solidFill>
                <a:schemeClr val="bg1"/>
              </a:solidFill>
            </a:rPr>
            <a:t>Тезис. Рассуждения о смысле высказывания</a:t>
          </a:r>
          <a:endParaRPr lang="ru-RU" b="1" dirty="0">
            <a:solidFill>
              <a:schemeClr val="bg1"/>
            </a:solidFill>
          </a:endParaRPr>
        </a:p>
      </dgm:t>
    </dgm:pt>
    <dgm:pt modelId="{7ACCC10A-F33A-4C45-8A5A-255C36D42F8D}" type="parTrans" cxnId="{2BDFFF3B-BD01-443D-876B-55867F445E25}">
      <dgm:prSet/>
      <dgm:spPr/>
      <dgm:t>
        <a:bodyPr/>
        <a:lstStyle/>
        <a:p>
          <a:endParaRPr lang="ru-RU"/>
        </a:p>
      </dgm:t>
    </dgm:pt>
    <dgm:pt modelId="{BF6B0FEF-456A-4FE5-9FBA-7D4D88D35615}" type="sibTrans" cxnId="{2BDFFF3B-BD01-443D-876B-55867F445E25}">
      <dgm:prSet/>
      <dgm:spPr/>
      <dgm:t>
        <a:bodyPr/>
        <a:lstStyle/>
        <a:p>
          <a:endParaRPr lang="ru-RU"/>
        </a:p>
      </dgm:t>
    </dgm:pt>
    <dgm:pt modelId="{2B9472DC-7CA9-4D0E-AF14-55CF0ACECD6C}">
      <dgm:prSet phldrT="[Текст]"/>
      <dgm:spPr/>
      <dgm:t>
        <a:bodyPr/>
        <a:lstStyle/>
        <a:p>
          <a:r>
            <a:rPr lang="ru-RU" b="1" dirty="0" smtClean="0">
              <a:solidFill>
                <a:schemeClr val="bg1"/>
              </a:solidFill>
            </a:rPr>
            <a:t> Второй пример языкового явления и его роль</a:t>
          </a:r>
          <a:endParaRPr lang="ru-RU" b="1" dirty="0"/>
        </a:p>
      </dgm:t>
    </dgm:pt>
    <dgm:pt modelId="{3289B52F-2B77-4381-BD44-5DC4E97EDAEE}" type="parTrans" cxnId="{BED23FF1-3189-40BF-AEF4-94D95A008892}">
      <dgm:prSet/>
      <dgm:spPr/>
      <dgm:t>
        <a:bodyPr/>
        <a:lstStyle/>
        <a:p>
          <a:endParaRPr lang="ru-RU"/>
        </a:p>
      </dgm:t>
    </dgm:pt>
    <dgm:pt modelId="{DCC138EE-B072-4D95-B69A-BC26AA5F340D}" type="sibTrans" cxnId="{BED23FF1-3189-40BF-AEF4-94D95A008892}">
      <dgm:prSet/>
      <dgm:spPr/>
      <dgm:t>
        <a:bodyPr/>
        <a:lstStyle/>
        <a:p>
          <a:endParaRPr lang="ru-RU"/>
        </a:p>
      </dgm:t>
    </dgm:pt>
    <dgm:pt modelId="{DA207DBC-9291-4EB2-9C6C-FF94ED03EC47}">
      <dgm:prSet phldrT="[Текст]" custT="1"/>
      <dgm:spPr/>
      <dgm:t>
        <a:bodyPr/>
        <a:lstStyle/>
        <a:p>
          <a:r>
            <a:rPr lang="ru-RU" sz="3600" dirty="0" smtClean="0">
              <a:solidFill>
                <a:schemeClr val="bg1"/>
              </a:solidFill>
            </a:rPr>
            <a:t>Вывод</a:t>
          </a:r>
          <a:endParaRPr lang="ru-RU" sz="3600" dirty="0">
            <a:solidFill>
              <a:schemeClr val="bg1"/>
            </a:solidFill>
          </a:endParaRPr>
        </a:p>
      </dgm:t>
    </dgm:pt>
    <dgm:pt modelId="{E3C55407-894F-41D2-BB87-9C403AADCD5F}" type="parTrans" cxnId="{FAE6A5C7-FED0-431A-9268-4B0180465C55}">
      <dgm:prSet/>
      <dgm:spPr/>
      <dgm:t>
        <a:bodyPr/>
        <a:lstStyle/>
        <a:p>
          <a:endParaRPr lang="ru-RU"/>
        </a:p>
      </dgm:t>
    </dgm:pt>
    <dgm:pt modelId="{AD547615-0F1D-4586-9082-EADF309A2FD3}" type="sibTrans" cxnId="{FAE6A5C7-FED0-431A-9268-4B0180465C55}">
      <dgm:prSet/>
      <dgm:spPr/>
      <dgm:t>
        <a:bodyPr/>
        <a:lstStyle/>
        <a:p>
          <a:endParaRPr lang="ru-RU"/>
        </a:p>
      </dgm:t>
    </dgm:pt>
    <dgm:pt modelId="{1896B515-BAAE-4B52-8A14-FC18C736FDE3}">
      <dgm:prSet/>
      <dgm:spPr/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 </a:t>
          </a:r>
          <a:r>
            <a:rPr lang="ru-RU" b="1" dirty="0" smtClean="0">
              <a:solidFill>
                <a:schemeClr val="bg1"/>
              </a:solidFill>
            </a:rPr>
            <a:t>Первый пример языкового явления и его роль</a:t>
          </a:r>
        </a:p>
      </dgm:t>
    </dgm:pt>
    <dgm:pt modelId="{F8B80B7D-6DE7-42B7-9E7F-7EF87F4F307D}" type="parTrans" cxnId="{8BFD1450-7289-4B10-ABE3-1F112F1978FC}">
      <dgm:prSet/>
      <dgm:spPr/>
      <dgm:t>
        <a:bodyPr/>
        <a:lstStyle/>
        <a:p>
          <a:endParaRPr lang="ru-RU"/>
        </a:p>
      </dgm:t>
    </dgm:pt>
    <dgm:pt modelId="{D63BD442-DC8E-4BAE-B722-827983499759}" type="sibTrans" cxnId="{8BFD1450-7289-4B10-ABE3-1F112F1978FC}">
      <dgm:prSet/>
      <dgm:spPr/>
      <dgm:t>
        <a:bodyPr/>
        <a:lstStyle/>
        <a:p>
          <a:endParaRPr lang="ru-RU"/>
        </a:p>
      </dgm:t>
    </dgm:pt>
    <dgm:pt modelId="{77059DC9-B6C9-4113-9834-C59735DAB709}" type="pres">
      <dgm:prSet presAssocID="{433E4289-DAC0-4CF5-B313-8555C9106F5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6EEE3D0-0CCA-4DF9-A970-F79F9501B5E0}" type="pres">
      <dgm:prSet presAssocID="{DA207DBC-9291-4EB2-9C6C-FF94ED03EC47}" presName="boxAndChildren" presStyleCnt="0"/>
      <dgm:spPr/>
    </dgm:pt>
    <dgm:pt modelId="{F8E7B57F-F03D-431B-BA64-B1A0319C8993}" type="pres">
      <dgm:prSet presAssocID="{DA207DBC-9291-4EB2-9C6C-FF94ED03EC47}" presName="parentTextBox" presStyleLbl="node1" presStyleIdx="0" presStyleCnt="4"/>
      <dgm:spPr/>
      <dgm:t>
        <a:bodyPr/>
        <a:lstStyle/>
        <a:p>
          <a:endParaRPr lang="ru-RU"/>
        </a:p>
      </dgm:t>
    </dgm:pt>
    <dgm:pt modelId="{4FD00889-8030-4C8A-9111-630846E3FE89}" type="pres">
      <dgm:prSet presAssocID="{DCC138EE-B072-4D95-B69A-BC26AA5F340D}" presName="sp" presStyleCnt="0"/>
      <dgm:spPr/>
    </dgm:pt>
    <dgm:pt modelId="{23DD6ABC-210D-4782-91A6-53631BD83694}" type="pres">
      <dgm:prSet presAssocID="{2B9472DC-7CA9-4D0E-AF14-55CF0ACECD6C}" presName="arrowAndChildren" presStyleCnt="0"/>
      <dgm:spPr/>
    </dgm:pt>
    <dgm:pt modelId="{D1260576-3528-42F3-8C3D-AECE79287828}" type="pres">
      <dgm:prSet presAssocID="{2B9472DC-7CA9-4D0E-AF14-55CF0ACECD6C}" presName="parentTextArrow" presStyleLbl="node1" presStyleIdx="1" presStyleCnt="4" custLinFactNeighborX="19265" custLinFactNeighborY="-499"/>
      <dgm:spPr/>
      <dgm:t>
        <a:bodyPr/>
        <a:lstStyle/>
        <a:p>
          <a:endParaRPr lang="ru-RU"/>
        </a:p>
      </dgm:t>
    </dgm:pt>
    <dgm:pt modelId="{2F473F1A-24F1-4CAE-98F7-285A17D0CFE5}" type="pres">
      <dgm:prSet presAssocID="{D63BD442-DC8E-4BAE-B722-827983499759}" presName="sp" presStyleCnt="0"/>
      <dgm:spPr/>
    </dgm:pt>
    <dgm:pt modelId="{1E635F66-B6A8-450E-9706-EC8B49D5C663}" type="pres">
      <dgm:prSet presAssocID="{1896B515-BAAE-4B52-8A14-FC18C736FDE3}" presName="arrowAndChildren" presStyleCnt="0"/>
      <dgm:spPr/>
    </dgm:pt>
    <dgm:pt modelId="{6D7741AD-2C15-40FA-BE90-F20AF1674FA4}" type="pres">
      <dgm:prSet presAssocID="{1896B515-BAAE-4B52-8A14-FC18C736FDE3}" presName="parentTextArrow" presStyleLbl="node1" presStyleIdx="2" presStyleCnt="4" custLinFactNeighborX="32235" custLinFactNeighborY="4181"/>
      <dgm:spPr/>
      <dgm:t>
        <a:bodyPr/>
        <a:lstStyle/>
        <a:p>
          <a:endParaRPr lang="ru-RU"/>
        </a:p>
      </dgm:t>
    </dgm:pt>
    <dgm:pt modelId="{549AE327-B0D1-4E59-9E0A-49F3202B1B86}" type="pres">
      <dgm:prSet presAssocID="{BF6B0FEF-456A-4FE5-9FBA-7D4D88D35615}" presName="sp" presStyleCnt="0"/>
      <dgm:spPr/>
    </dgm:pt>
    <dgm:pt modelId="{F0C6DE73-8AB0-407D-84CD-6D1F009FFB62}" type="pres">
      <dgm:prSet presAssocID="{DE781261-37F6-4E84-827F-DF768DABDEEA}" presName="arrowAndChildren" presStyleCnt="0"/>
      <dgm:spPr/>
    </dgm:pt>
    <dgm:pt modelId="{B0C93514-338D-4861-A091-E9F0E41636FF}" type="pres">
      <dgm:prSet presAssocID="{DE781261-37F6-4E84-827F-DF768DABDEEA}" presName="parentTextArrow" presStyleLbl="node1" presStyleIdx="3" presStyleCnt="4"/>
      <dgm:spPr/>
      <dgm:t>
        <a:bodyPr/>
        <a:lstStyle/>
        <a:p>
          <a:endParaRPr lang="ru-RU"/>
        </a:p>
      </dgm:t>
    </dgm:pt>
  </dgm:ptLst>
  <dgm:cxnLst>
    <dgm:cxn modelId="{8BFD1450-7289-4B10-ABE3-1F112F1978FC}" srcId="{433E4289-DAC0-4CF5-B313-8555C9106F5D}" destId="{1896B515-BAAE-4B52-8A14-FC18C736FDE3}" srcOrd="1" destOrd="0" parTransId="{F8B80B7D-6DE7-42B7-9E7F-7EF87F4F307D}" sibTransId="{D63BD442-DC8E-4BAE-B722-827983499759}"/>
    <dgm:cxn modelId="{5ED759A7-1D49-4BC8-9B7E-7BCE6A5A5C74}" type="presOf" srcId="{433E4289-DAC0-4CF5-B313-8555C9106F5D}" destId="{77059DC9-B6C9-4113-9834-C59735DAB709}" srcOrd="0" destOrd="0" presId="urn:microsoft.com/office/officeart/2005/8/layout/process4"/>
    <dgm:cxn modelId="{77CAC4A5-5E8D-49F0-8D51-97C49725F3F5}" type="presOf" srcId="{1896B515-BAAE-4B52-8A14-FC18C736FDE3}" destId="{6D7741AD-2C15-40FA-BE90-F20AF1674FA4}" srcOrd="0" destOrd="0" presId="urn:microsoft.com/office/officeart/2005/8/layout/process4"/>
    <dgm:cxn modelId="{2BDFFF3B-BD01-443D-876B-55867F445E25}" srcId="{433E4289-DAC0-4CF5-B313-8555C9106F5D}" destId="{DE781261-37F6-4E84-827F-DF768DABDEEA}" srcOrd="0" destOrd="0" parTransId="{7ACCC10A-F33A-4C45-8A5A-255C36D42F8D}" sibTransId="{BF6B0FEF-456A-4FE5-9FBA-7D4D88D35615}"/>
    <dgm:cxn modelId="{FAE6A5C7-FED0-431A-9268-4B0180465C55}" srcId="{433E4289-DAC0-4CF5-B313-8555C9106F5D}" destId="{DA207DBC-9291-4EB2-9C6C-FF94ED03EC47}" srcOrd="3" destOrd="0" parTransId="{E3C55407-894F-41D2-BB87-9C403AADCD5F}" sibTransId="{AD547615-0F1D-4586-9082-EADF309A2FD3}"/>
    <dgm:cxn modelId="{9345B3E2-2CE2-4181-BC8B-4F799641666A}" type="presOf" srcId="{DA207DBC-9291-4EB2-9C6C-FF94ED03EC47}" destId="{F8E7B57F-F03D-431B-BA64-B1A0319C8993}" srcOrd="0" destOrd="0" presId="urn:microsoft.com/office/officeart/2005/8/layout/process4"/>
    <dgm:cxn modelId="{187470B0-1345-4B8D-B647-D1ACBF716CF5}" type="presOf" srcId="{2B9472DC-7CA9-4D0E-AF14-55CF0ACECD6C}" destId="{D1260576-3528-42F3-8C3D-AECE79287828}" srcOrd="0" destOrd="0" presId="urn:microsoft.com/office/officeart/2005/8/layout/process4"/>
    <dgm:cxn modelId="{BE17B4C0-FA15-4CB3-8834-7DB929C3C55B}" type="presOf" srcId="{DE781261-37F6-4E84-827F-DF768DABDEEA}" destId="{B0C93514-338D-4861-A091-E9F0E41636FF}" srcOrd="0" destOrd="0" presId="urn:microsoft.com/office/officeart/2005/8/layout/process4"/>
    <dgm:cxn modelId="{BED23FF1-3189-40BF-AEF4-94D95A008892}" srcId="{433E4289-DAC0-4CF5-B313-8555C9106F5D}" destId="{2B9472DC-7CA9-4D0E-AF14-55CF0ACECD6C}" srcOrd="2" destOrd="0" parTransId="{3289B52F-2B77-4381-BD44-5DC4E97EDAEE}" sibTransId="{DCC138EE-B072-4D95-B69A-BC26AA5F340D}"/>
    <dgm:cxn modelId="{B35F9A0E-4522-4C6B-B884-3A169ED6E6E9}" type="presParOf" srcId="{77059DC9-B6C9-4113-9834-C59735DAB709}" destId="{B6EEE3D0-0CCA-4DF9-A970-F79F9501B5E0}" srcOrd="0" destOrd="0" presId="urn:microsoft.com/office/officeart/2005/8/layout/process4"/>
    <dgm:cxn modelId="{7BE3C566-9463-475E-9907-259AC4EB6BDC}" type="presParOf" srcId="{B6EEE3D0-0CCA-4DF9-A970-F79F9501B5E0}" destId="{F8E7B57F-F03D-431B-BA64-B1A0319C8993}" srcOrd="0" destOrd="0" presId="urn:microsoft.com/office/officeart/2005/8/layout/process4"/>
    <dgm:cxn modelId="{AFC53A35-1CDB-43E7-BEAC-FFE582DF1D91}" type="presParOf" srcId="{77059DC9-B6C9-4113-9834-C59735DAB709}" destId="{4FD00889-8030-4C8A-9111-630846E3FE89}" srcOrd="1" destOrd="0" presId="urn:microsoft.com/office/officeart/2005/8/layout/process4"/>
    <dgm:cxn modelId="{1FF9368B-D869-4995-B17A-2F4126070C50}" type="presParOf" srcId="{77059DC9-B6C9-4113-9834-C59735DAB709}" destId="{23DD6ABC-210D-4782-91A6-53631BD83694}" srcOrd="2" destOrd="0" presId="urn:microsoft.com/office/officeart/2005/8/layout/process4"/>
    <dgm:cxn modelId="{33143E16-C60F-45A0-A4B1-5CB736692F8B}" type="presParOf" srcId="{23DD6ABC-210D-4782-91A6-53631BD83694}" destId="{D1260576-3528-42F3-8C3D-AECE79287828}" srcOrd="0" destOrd="0" presId="urn:microsoft.com/office/officeart/2005/8/layout/process4"/>
    <dgm:cxn modelId="{62D79AA4-B6AA-4C30-A62D-3C79A8ECDD41}" type="presParOf" srcId="{77059DC9-B6C9-4113-9834-C59735DAB709}" destId="{2F473F1A-24F1-4CAE-98F7-285A17D0CFE5}" srcOrd="3" destOrd="0" presId="urn:microsoft.com/office/officeart/2005/8/layout/process4"/>
    <dgm:cxn modelId="{A380BA64-6225-4682-BB9C-7631DDAADFF0}" type="presParOf" srcId="{77059DC9-B6C9-4113-9834-C59735DAB709}" destId="{1E635F66-B6A8-450E-9706-EC8B49D5C663}" srcOrd="4" destOrd="0" presId="urn:microsoft.com/office/officeart/2005/8/layout/process4"/>
    <dgm:cxn modelId="{28D2CF5D-798E-49B6-8FBF-CA7F9E2CD16B}" type="presParOf" srcId="{1E635F66-B6A8-450E-9706-EC8B49D5C663}" destId="{6D7741AD-2C15-40FA-BE90-F20AF1674FA4}" srcOrd="0" destOrd="0" presId="urn:microsoft.com/office/officeart/2005/8/layout/process4"/>
    <dgm:cxn modelId="{0D71B956-A3B9-49D0-A7C1-80097D76F98A}" type="presParOf" srcId="{77059DC9-B6C9-4113-9834-C59735DAB709}" destId="{549AE327-B0D1-4E59-9E0A-49F3202B1B86}" srcOrd="5" destOrd="0" presId="urn:microsoft.com/office/officeart/2005/8/layout/process4"/>
    <dgm:cxn modelId="{84844424-3F6E-4B11-8F3D-B58CB6D606E4}" type="presParOf" srcId="{77059DC9-B6C9-4113-9834-C59735DAB709}" destId="{F0C6DE73-8AB0-407D-84CD-6D1F009FFB62}" srcOrd="6" destOrd="0" presId="urn:microsoft.com/office/officeart/2005/8/layout/process4"/>
    <dgm:cxn modelId="{97CB6908-48E6-4F5C-90DD-E66D38E05ABB}" type="presParOf" srcId="{F0C6DE73-8AB0-407D-84CD-6D1F009FFB62}" destId="{B0C93514-338D-4861-A091-E9F0E41636FF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5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33E4289-DAC0-4CF5-B313-8555C9106F5D}" type="doc">
      <dgm:prSet loTypeId="urn:microsoft.com/office/officeart/2005/8/layout/process4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E781261-37F6-4E84-827F-DF768DABDEEA}">
      <dgm:prSet phldrT="[Текст]"/>
      <dgm:spPr/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 </a:t>
          </a:r>
          <a:r>
            <a:rPr lang="ru-RU" b="1" dirty="0" smtClean="0">
              <a:solidFill>
                <a:schemeClr val="bg1"/>
              </a:solidFill>
            </a:rPr>
            <a:t>Вступление</a:t>
          </a:r>
          <a:endParaRPr lang="ru-RU" b="1" dirty="0">
            <a:solidFill>
              <a:schemeClr val="bg1"/>
            </a:solidFill>
          </a:endParaRPr>
        </a:p>
      </dgm:t>
    </dgm:pt>
    <dgm:pt modelId="{7ACCC10A-F33A-4C45-8A5A-255C36D42F8D}" type="parTrans" cxnId="{2BDFFF3B-BD01-443D-876B-55867F445E25}">
      <dgm:prSet/>
      <dgm:spPr/>
      <dgm:t>
        <a:bodyPr/>
        <a:lstStyle/>
        <a:p>
          <a:endParaRPr lang="ru-RU"/>
        </a:p>
      </dgm:t>
    </dgm:pt>
    <dgm:pt modelId="{BF6B0FEF-456A-4FE5-9FBA-7D4D88D35615}" type="sibTrans" cxnId="{2BDFFF3B-BD01-443D-876B-55867F445E25}">
      <dgm:prSet/>
      <dgm:spPr/>
      <dgm:t>
        <a:bodyPr/>
        <a:lstStyle/>
        <a:p>
          <a:endParaRPr lang="ru-RU"/>
        </a:p>
      </dgm:t>
    </dgm:pt>
    <dgm:pt modelId="{2B9472DC-7CA9-4D0E-AF14-55CF0ACECD6C}">
      <dgm:prSet phldrT="[Текст]"/>
      <dgm:spPr/>
      <dgm:t>
        <a:bodyPr/>
        <a:lstStyle/>
        <a:p>
          <a:r>
            <a:rPr lang="ru-RU" b="1" dirty="0" smtClean="0">
              <a:solidFill>
                <a:schemeClr val="bg1"/>
              </a:solidFill>
            </a:rPr>
            <a:t> Второй пример языкового явления и его роль</a:t>
          </a:r>
          <a:endParaRPr lang="ru-RU" b="1" dirty="0"/>
        </a:p>
      </dgm:t>
    </dgm:pt>
    <dgm:pt modelId="{3289B52F-2B77-4381-BD44-5DC4E97EDAEE}" type="parTrans" cxnId="{BED23FF1-3189-40BF-AEF4-94D95A008892}">
      <dgm:prSet/>
      <dgm:spPr/>
      <dgm:t>
        <a:bodyPr/>
        <a:lstStyle/>
        <a:p>
          <a:endParaRPr lang="ru-RU"/>
        </a:p>
      </dgm:t>
    </dgm:pt>
    <dgm:pt modelId="{DCC138EE-B072-4D95-B69A-BC26AA5F340D}" type="sibTrans" cxnId="{BED23FF1-3189-40BF-AEF4-94D95A008892}">
      <dgm:prSet/>
      <dgm:spPr/>
      <dgm:t>
        <a:bodyPr/>
        <a:lstStyle/>
        <a:p>
          <a:endParaRPr lang="ru-RU"/>
        </a:p>
      </dgm:t>
    </dgm:pt>
    <dgm:pt modelId="{DA207DBC-9291-4EB2-9C6C-FF94ED03EC47}">
      <dgm:prSet phldrT="[Текст]" custT="1"/>
      <dgm:spPr/>
      <dgm:t>
        <a:bodyPr/>
        <a:lstStyle/>
        <a:p>
          <a:r>
            <a:rPr lang="ru-RU" sz="2800" b="1" dirty="0" smtClean="0">
              <a:solidFill>
                <a:schemeClr val="bg1"/>
              </a:solidFill>
            </a:rPr>
            <a:t>Тезис (вывод)</a:t>
          </a:r>
          <a:endParaRPr lang="ru-RU" sz="2800" b="1" dirty="0">
            <a:solidFill>
              <a:schemeClr val="bg1"/>
            </a:solidFill>
          </a:endParaRPr>
        </a:p>
      </dgm:t>
    </dgm:pt>
    <dgm:pt modelId="{E3C55407-894F-41D2-BB87-9C403AADCD5F}" type="parTrans" cxnId="{FAE6A5C7-FED0-431A-9268-4B0180465C55}">
      <dgm:prSet/>
      <dgm:spPr/>
      <dgm:t>
        <a:bodyPr/>
        <a:lstStyle/>
        <a:p>
          <a:endParaRPr lang="ru-RU"/>
        </a:p>
      </dgm:t>
    </dgm:pt>
    <dgm:pt modelId="{AD547615-0F1D-4586-9082-EADF309A2FD3}" type="sibTrans" cxnId="{FAE6A5C7-FED0-431A-9268-4B0180465C55}">
      <dgm:prSet/>
      <dgm:spPr/>
      <dgm:t>
        <a:bodyPr/>
        <a:lstStyle/>
        <a:p>
          <a:endParaRPr lang="ru-RU"/>
        </a:p>
      </dgm:t>
    </dgm:pt>
    <dgm:pt modelId="{1896B515-BAAE-4B52-8A14-FC18C736FDE3}">
      <dgm:prSet/>
      <dgm:spPr/>
      <dgm:t>
        <a:bodyPr/>
        <a:lstStyle/>
        <a:p>
          <a:r>
            <a:rPr lang="ru-RU" b="1" dirty="0" smtClean="0">
              <a:solidFill>
                <a:schemeClr val="bg1"/>
              </a:solidFill>
            </a:rPr>
            <a:t> Первый пример языкового явления и его роль</a:t>
          </a:r>
        </a:p>
      </dgm:t>
    </dgm:pt>
    <dgm:pt modelId="{F8B80B7D-6DE7-42B7-9E7F-7EF87F4F307D}" type="parTrans" cxnId="{8BFD1450-7289-4B10-ABE3-1F112F1978FC}">
      <dgm:prSet/>
      <dgm:spPr/>
      <dgm:t>
        <a:bodyPr/>
        <a:lstStyle/>
        <a:p>
          <a:endParaRPr lang="ru-RU"/>
        </a:p>
      </dgm:t>
    </dgm:pt>
    <dgm:pt modelId="{D63BD442-DC8E-4BAE-B722-827983499759}" type="sibTrans" cxnId="{8BFD1450-7289-4B10-ABE3-1F112F1978FC}">
      <dgm:prSet/>
      <dgm:spPr/>
      <dgm:t>
        <a:bodyPr/>
        <a:lstStyle/>
        <a:p>
          <a:endParaRPr lang="ru-RU"/>
        </a:p>
      </dgm:t>
    </dgm:pt>
    <dgm:pt modelId="{77059DC9-B6C9-4113-9834-C59735DAB709}" type="pres">
      <dgm:prSet presAssocID="{433E4289-DAC0-4CF5-B313-8555C9106F5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6EEE3D0-0CCA-4DF9-A970-F79F9501B5E0}" type="pres">
      <dgm:prSet presAssocID="{DA207DBC-9291-4EB2-9C6C-FF94ED03EC47}" presName="boxAndChildren" presStyleCnt="0"/>
      <dgm:spPr/>
    </dgm:pt>
    <dgm:pt modelId="{F8E7B57F-F03D-431B-BA64-B1A0319C8993}" type="pres">
      <dgm:prSet presAssocID="{DA207DBC-9291-4EB2-9C6C-FF94ED03EC47}" presName="parentTextBox" presStyleLbl="node1" presStyleIdx="0" presStyleCnt="4"/>
      <dgm:spPr/>
      <dgm:t>
        <a:bodyPr/>
        <a:lstStyle/>
        <a:p>
          <a:endParaRPr lang="ru-RU"/>
        </a:p>
      </dgm:t>
    </dgm:pt>
    <dgm:pt modelId="{4FD00889-8030-4C8A-9111-630846E3FE89}" type="pres">
      <dgm:prSet presAssocID="{DCC138EE-B072-4D95-B69A-BC26AA5F340D}" presName="sp" presStyleCnt="0"/>
      <dgm:spPr/>
    </dgm:pt>
    <dgm:pt modelId="{23DD6ABC-210D-4782-91A6-53631BD83694}" type="pres">
      <dgm:prSet presAssocID="{2B9472DC-7CA9-4D0E-AF14-55CF0ACECD6C}" presName="arrowAndChildren" presStyleCnt="0"/>
      <dgm:spPr/>
    </dgm:pt>
    <dgm:pt modelId="{D1260576-3528-42F3-8C3D-AECE79287828}" type="pres">
      <dgm:prSet presAssocID="{2B9472DC-7CA9-4D0E-AF14-55CF0ACECD6C}" presName="parentTextArrow" presStyleLbl="node1" presStyleIdx="1" presStyleCnt="4" custLinFactNeighborX="19265" custLinFactNeighborY="-499"/>
      <dgm:spPr/>
      <dgm:t>
        <a:bodyPr/>
        <a:lstStyle/>
        <a:p>
          <a:endParaRPr lang="ru-RU"/>
        </a:p>
      </dgm:t>
    </dgm:pt>
    <dgm:pt modelId="{2F473F1A-24F1-4CAE-98F7-285A17D0CFE5}" type="pres">
      <dgm:prSet presAssocID="{D63BD442-DC8E-4BAE-B722-827983499759}" presName="sp" presStyleCnt="0"/>
      <dgm:spPr/>
    </dgm:pt>
    <dgm:pt modelId="{1E635F66-B6A8-450E-9706-EC8B49D5C663}" type="pres">
      <dgm:prSet presAssocID="{1896B515-BAAE-4B52-8A14-FC18C736FDE3}" presName="arrowAndChildren" presStyleCnt="0"/>
      <dgm:spPr/>
    </dgm:pt>
    <dgm:pt modelId="{6D7741AD-2C15-40FA-BE90-F20AF1674FA4}" type="pres">
      <dgm:prSet presAssocID="{1896B515-BAAE-4B52-8A14-FC18C736FDE3}" presName="parentTextArrow" presStyleLbl="node1" presStyleIdx="2" presStyleCnt="4" custLinFactNeighborX="32235" custLinFactNeighborY="4181"/>
      <dgm:spPr/>
      <dgm:t>
        <a:bodyPr/>
        <a:lstStyle/>
        <a:p>
          <a:endParaRPr lang="ru-RU"/>
        </a:p>
      </dgm:t>
    </dgm:pt>
    <dgm:pt modelId="{549AE327-B0D1-4E59-9E0A-49F3202B1B86}" type="pres">
      <dgm:prSet presAssocID="{BF6B0FEF-456A-4FE5-9FBA-7D4D88D35615}" presName="sp" presStyleCnt="0"/>
      <dgm:spPr/>
    </dgm:pt>
    <dgm:pt modelId="{F0C6DE73-8AB0-407D-84CD-6D1F009FFB62}" type="pres">
      <dgm:prSet presAssocID="{DE781261-37F6-4E84-827F-DF768DABDEEA}" presName="arrowAndChildren" presStyleCnt="0"/>
      <dgm:spPr/>
    </dgm:pt>
    <dgm:pt modelId="{B0C93514-338D-4861-A091-E9F0E41636FF}" type="pres">
      <dgm:prSet presAssocID="{DE781261-37F6-4E84-827F-DF768DABDEEA}" presName="parentTextArrow" presStyleLbl="node1" presStyleIdx="3" presStyleCnt="4"/>
      <dgm:spPr/>
      <dgm:t>
        <a:bodyPr/>
        <a:lstStyle/>
        <a:p>
          <a:endParaRPr lang="ru-RU"/>
        </a:p>
      </dgm:t>
    </dgm:pt>
  </dgm:ptLst>
  <dgm:cxnLst>
    <dgm:cxn modelId="{8BFD1450-7289-4B10-ABE3-1F112F1978FC}" srcId="{433E4289-DAC0-4CF5-B313-8555C9106F5D}" destId="{1896B515-BAAE-4B52-8A14-FC18C736FDE3}" srcOrd="1" destOrd="0" parTransId="{F8B80B7D-6DE7-42B7-9E7F-7EF87F4F307D}" sibTransId="{D63BD442-DC8E-4BAE-B722-827983499759}"/>
    <dgm:cxn modelId="{2BDFFF3B-BD01-443D-876B-55867F445E25}" srcId="{433E4289-DAC0-4CF5-B313-8555C9106F5D}" destId="{DE781261-37F6-4E84-827F-DF768DABDEEA}" srcOrd="0" destOrd="0" parTransId="{7ACCC10A-F33A-4C45-8A5A-255C36D42F8D}" sibTransId="{BF6B0FEF-456A-4FE5-9FBA-7D4D88D35615}"/>
    <dgm:cxn modelId="{FAE6A5C7-FED0-431A-9268-4B0180465C55}" srcId="{433E4289-DAC0-4CF5-B313-8555C9106F5D}" destId="{DA207DBC-9291-4EB2-9C6C-FF94ED03EC47}" srcOrd="3" destOrd="0" parTransId="{E3C55407-894F-41D2-BB87-9C403AADCD5F}" sibTransId="{AD547615-0F1D-4586-9082-EADF309A2FD3}"/>
    <dgm:cxn modelId="{A41B9E2E-D16F-4F4A-8B06-220C32F53075}" type="presOf" srcId="{433E4289-DAC0-4CF5-B313-8555C9106F5D}" destId="{77059DC9-B6C9-4113-9834-C59735DAB709}" srcOrd="0" destOrd="0" presId="urn:microsoft.com/office/officeart/2005/8/layout/process4"/>
    <dgm:cxn modelId="{378BA718-C9F2-4467-8A8B-12E014BDDE5D}" type="presOf" srcId="{DA207DBC-9291-4EB2-9C6C-FF94ED03EC47}" destId="{F8E7B57F-F03D-431B-BA64-B1A0319C8993}" srcOrd="0" destOrd="0" presId="urn:microsoft.com/office/officeart/2005/8/layout/process4"/>
    <dgm:cxn modelId="{8E09E795-6699-41AC-BC19-2A4552E7FBBC}" type="presOf" srcId="{2B9472DC-7CA9-4D0E-AF14-55CF0ACECD6C}" destId="{D1260576-3528-42F3-8C3D-AECE79287828}" srcOrd="0" destOrd="0" presId="urn:microsoft.com/office/officeart/2005/8/layout/process4"/>
    <dgm:cxn modelId="{F62804E4-71DB-43D7-BAE6-D7BDD53276E2}" type="presOf" srcId="{1896B515-BAAE-4B52-8A14-FC18C736FDE3}" destId="{6D7741AD-2C15-40FA-BE90-F20AF1674FA4}" srcOrd="0" destOrd="0" presId="urn:microsoft.com/office/officeart/2005/8/layout/process4"/>
    <dgm:cxn modelId="{BED23FF1-3189-40BF-AEF4-94D95A008892}" srcId="{433E4289-DAC0-4CF5-B313-8555C9106F5D}" destId="{2B9472DC-7CA9-4D0E-AF14-55CF0ACECD6C}" srcOrd="2" destOrd="0" parTransId="{3289B52F-2B77-4381-BD44-5DC4E97EDAEE}" sibTransId="{DCC138EE-B072-4D95-B69A-BC26AA5F340D}"/>
    <dgm:cxn modelId="{AD46EAB7-C654-47CA-A060-16AF7280DEA7}" type="presOf" srcId="{DE781261-37F6-4E84-827F-DF768DABDEEA}" destId="{B0C93514-338D-4861-A091-E9F0E41636FF}" srcOrd="0" destOrd="0" presId="urn:microsoft.com/office/officeart/2005/8/layout/process4"/>
    <dgm:cxn modelId="{27D19DBF-3A24-45CC-9FBE-833A0F80EA04}" type="presParOf" srcId="{77059DC9-B6C9-4113-9834-C59735DAB709}" destId="{B6EEE3D0-0CCA-4DF9-A970-F79F9501B5E0}" srcOrd="0" destOrd="0" presId="urn:microsoft.com/office/officeart/2005/8/layout/process4"/>
    <dgm:cxn modelId="{E728FEFB-862A-436D-9A90-4CFB66623F39}" type="presParOf" srcId="{B6EEE3D0-0CCA-4DF9-A970-F79F9501B5E0}" destId="{F8E7B57F-F03D-431B-BA64-B1A0319C8993}" srcOrd="0" destOrd="0" presId="urn:microsoft.com/office/officeart/2005/8/layout/process4"/>
    <dgm:cxn modelId="{464D56C5-45BC-4180-9AC0-F09DE61EEA5B}" type="presParOf" srcId="{77059DC9-B6C9-4113-9834-C59735DAB709}" destId="{4FD00889-8030-4C8A-9111-630846E3FE89}" srcOrd="1" destOrd="0" presId="urn:microsoft.com/office/officeart/2005/8/layout/process4"/>
    <dgm:cxn modelId="{D57CB61B-891D-479F-9C13-647D4E9CFDEB}" type="presParOf" srcId="{77059DC9-B6C9-4113-9834-C59735DAB709}" destId="{23DD6ABC-210D-4782-91A6-53631BD83694}" srcOrd="2" destOrd="0" presId="urn:microsoft.com/office/officeart/2005/8/layout/process4"/>
    <dgm:cxn modelId="{718F5CE9-1AFE-462C-A29C-18DDE0ABEF55}" type="presParOf" srcId="{23DD6ABC-210D-4782-91A6-53631BD83694}" destId="{D1260576-3528-42F3-8C3D-AECE79287828}" srcOrd="0" destOrd="0" presId="urn:microsoft.com/office/officeart/2005/8/layout/process4"/>
    <dgm:cxn modelId="{640E023D-71ED-44F8-B2C9-0EB2724F1BEF}" type="presParOf" srcId="{77059DC9-B6C9-4113-9834-C59735DAB709}" destId="{2F473F1A-24F1-4CAE-98F7-285A17D0CFE5}" srcOrd="3" destOrd="0" presId="urn:microsoft.com/office/officeart/2005/8/layout/process4"/>
    <dgm:cxn modelId="{08FF9367-75E1-4A63-BC99-5DC4921E696B}" type="presParOf" srcId="{77059DC9-B6C9-4113-9834-C59735DAB709}" destId="{1E635F66-B6A8-450E-9706-EC8B49D5C663}" srcOrd="4" destOrd="0" presId="urn:microsoft.com/office/officeart/2005/8/layout/process4"/>
    <dgm:cxn modelId="{21D54A6A-4953-4343-8023-F7A06A747C9A}" type="presParOf" srcId="{1E635F66-B6A8-450E-9706-EC8B49D5C663}" destId="{6D7741AD-2C15-40FA-BE90-F20AF1674FA4}" srcOrd="0" destOrd="0" presId="urn:microsoft.com/office/officeart/2005/8/layout/process4"/>
    <dgm:cxn modelId="{56D95BA0-BD76-42B2-A11E-486AD1A2C57E}" type="presParOf" srcId="{77059DC9-B6C9-4113-9834-C59735DAB709}" destId="{549AE327-B0D1-4E59-9E0A-49F3202B1B86}" srcOrd="5" destOrd="0" presId="urn:microsoft.com/office/officeart/2005/8/layout/process4"/>
    <dgm:cxn modelId="{936A0A65-2769-4C20-A022-656E6D7BE842}" type="presParOf" srcId="{77059DC9-B6C9-4113-9834-C59735DAB709}" destId="{F0C6DE73-8AB0-407D-84CD-6D1F009FFB62}" srcOrd="6" destOrd="0" presId="urn:microsoft.com/office/officeart/2005/8/layout/process4"/>
    <dgm:cxn modelId="{84D8F462-C1DF-4492-A071-B6E80029B856}" type="presParOf" srcId="{F0C6DE73-8AB0-407D-84CD-6D1F009FFB62}" destId="{B0C93514-338D-4861-A091-E9F0E41636FF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5" minVer="http://schemas.openxmlformats.org/drawingml/2006/diagram"/>
    </a:ext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fld id="{2AC6C063-D878-4377-895F-4B01FA8D811F}" type="datetimeFigureOut">
              <a:rPr lang="ru-RU"/>
              <a:pPr>
                <a:defRPr/>
              </a:pPr>
              <a:t>21.01.2013</a:t>
            </a:fld>
            <a:endParaRPr lang="ru-RU"/>
          </a:p>
        </p:txBody>
      </p:sp>
      <p:sp>
        <p:nvSpPr>
          <p:cNvPr id="10240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839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39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fld id="{71492BF1-664D-4283-963C-EBDB81AEE0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Прямоугольник 13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5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3D1DF47-9B98-4C3E-A684-BC94CFBBB6D0}" type="datetimeFigureOut">
              <a:rPr lang="ru-RU"/>
              <a:pPr>
                <a:defRPr/>
              </a:pPr>
              <a:t>21.01.2013</a:t>
            </a:fld>
            <a:endParaRPr lang="ru-RU"/>
          </a:p>
        </p:txBody>
      </p:sp>
      <p:sp>
        <p:nvSpPr>
          <p:cNvPr id="16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7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349615A-E866-4135-926C-0C2B02F03B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7BDF13-E1CF-49F0-9880-8C8F4FF9CC5E}" type="datetimeFigureOut">
              <a:rPr lang="ru-RU"/>
              <a:pPr>
                <a:defRPr/>
              </a:pPr>
              <a:t>21.01.2013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D4416D-E6C6-49F1-BDE1-2454C97EAA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C241E3-4D6F-4538-AF7C-6B9C27A46CE6}" type="datetimeFigureOut">
              <a:rPr lang="ru-RU"/>
              <a:pPr>
                <a:defRPr/>
              </a:pPr>
              <a:t>21.01.2013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CBF31-BD11-4026-8048-46DD937F20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5433D2-F0D7-4A58-BD3D-549BFBA68F6B}" type="datetimeFigureOut">
              <a:rPr lang="ru-RU"/>
              <a:pPr>
                <a:defRPr/>
              </a:pPr>
              <a:t>21.01.2013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2690B6-40E5-429D-933C-7CD4609EE2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17"/>
          <p:cNvSpPr>
            <a:spLocks/>
          </p:cNvSpPr>
          <p:nvPr/>
        </p:nvSpPr>
        <p:spPr bwMode="auto">
          <a:xfrm>
            <a:off x="4829175" y="1073150"/>
            <a:ext cx="4321175" cy="5791200"/>
          </a:xfrm>
          <a:custGeom>
            <a:avLst/>
            <a:gdLst>
              <a:gd name="T0" fmla="*/ 0 w 2736"/>
              <a:gd name="T1" fmla="*/ 2147483647 h 3648"/>
              <a:gd name="T2" fmla="*/ 2147483647 w 2736"/>
              <a:gd name="T3" fmla="*/ 2147483647 h 3648"/>
              <a:gd name="T4" fmla="*/ 2147483647 w 2736"/>
              <a:gd name="T5" fmla="*/ 0 h 3648"/>
              <a:gd name="T6" fmla="*/ 2147483647 w 2736"/>
              <a:gd name="T7" fmla="*/ 2147483647 h 3648"/>
              <a:gd name="T8" fmla="*/ 2147483647 w 2736"/>
              <a:gd name="T9" fmla="*/ 2147483647 h 3648"/>
              <a:gd name="T10" fmla="*/ 2147483647 w 2736"/>
              <a:gd name="T11" fmla="*/ 2147483647 h 3648"/>
              <a:gd name="T12" fmla="*/ 0 w 2736"/>
              <a:gd name="T13" fmla="*/ 2147483647 h 36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36"/>
              <a:gd name="T22" fmla="*/ 0 h 3648"/>
              <a:gd name="T23" fmla="*/ 2736 w 2736"/>
              <a:gd name="T24" fmla="*/ 3648 h 364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0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" name="Полилиния 18"/>
          <p:cNvSpPr>
            <a:spLocks/>
          </p:cNvSpPr>
          <p:nvPr/>
        </p:nvSpPr>
        <p:spPr bwMode="auto">
          <a:xfrm>
            <a:off x="374650" y="0"/>
            <a:ext cx="5513388" cy="6615113"/>
          </a:xfrm>
          <a:custGeom>
            <a:avLst/>
            <a:gdLst>
              <a:gd name="T0" fmla="*/ 0 w 3504"/>
              <a:gd name="T1" fmla="*/ 2147483647 h 4128"/>
              <a:gd name="T2" fmla="*/ 0 w 3504"/>
              <a:gd name="T3" fmla="*/ 2147483647 h 4128"/>
              <a:gd name="T4" fmla="*/ 2147483647 w 3504"/>
              <a:gd name="T5" fmla="*/ 2147483647 h 4128"/>
              <a:gd name="T6" fmla="*/ 2147483647 w 3504"/>
              <a:gd name="T7" fmla="*/ 0 h 4128"/>
              <a:gd name="T8" fmla="*/ 2147483647 w 3504"/>
              <a:gd name="T9" fmla="*/ 0 h 4128"/>
              <a:gd name="T10" fmla="*/ 2147483647 w 3504"/>
              <a:gd name="T11" fmla="*/ 2147483647 h 4128"/>
              <a:gd name="T12" fmla="*/ 0 w 3504"/>
              <a:gd name="T13" fmla="*/ 2147483647 h 41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504"/>
              <a:gd name="T22" fmla="*/ 0 h 4128"/>
              <a:gd name="T23" fmla="*/ 3504 w 3504"/>
              <a:gd name="T24" fmla="*/ 4128 h 41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" name="Полилиния 5"/>
          <p:cNvSpPr>
            <a:spLocks/>
          </p:cNvSpPr>
          <p:nvPr/>
        </p:nvSpPr>
        <p:spPr bwMode="auto">
          <a:xfrm rot="5236414">
            <a:off x="4461669" y="1483519"/>
            <a:ext cx="4114800" cy="11890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Полилиния 13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366713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366713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63538" y="401638"/>
            <a:ext cx="8504237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371475" y="681038"/>
            <a:ext cx="2698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411163" y="681038"/>
            <a:ext cx="2698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447675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Прямоугольник 22"/>
          <p:cNvSpPr/>
          <p:nvPr/>
        </p:nvSpPr>
        <p:spPr>
          <a:xfrm flipH="1">
            <a:off x="476250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500063" y="681038"/>
            <a:ext cx="36512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bIns="0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983FA0E-8A5A-4F36-BA28-202567A07BF6}" type="datetimeFigureOut">
              <a:rPr lang="ru-RU"/>
              <a:pPr>
                <a:defRPr/>
              </a:pPr>
              <a:t>21.01.2013</a:t>
            </a:fld>
            <a:endParaRPr lang="ru-RU"/>
          </a:p>
        </p:txBody>
      </p:sp>
      <p:sp>
        <p:nvSpPr>
          <p:cNvPr id="2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3BAFE63-F4BB-4C0B-8112-DA38BA6B5B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C9BAEB9-0A08-4310-B685-4D38C6B44597}" type="datetimeFigureOut">
              <a:rPr lang="ru-RU"/>
              <a:pPr>
                <a:defRPr/>
              </a:pPr>
              <a:t>21.01.2013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38ED6F8-6C70-4DE5-8C07-5F01384596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401638"/>
            <a:ext cx="8867775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87313" y="681038"/>
            <a:ext cx="460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7625" y="681038"/>
            <a:ext cx="26988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8575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Прямоугольник 11"/>
          <p:cNvSpPr/>
          <p:nvPr/>
        </p:nvSpPr>
        <p:spPr>
          <a:xfrm flipH="1">
            <a:off x="149225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Прямоугольник 12"/>
          <p:cNvSpPr/>
          <p:nvPr/>
        </p:nvSpPr>
        <p:spPr>
          <a:xfrm flipH="1">
            <a:off x="188913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Прямоугольник 13"/>
          <p:cNvSpPr/>
          <p:nvPr/>
        </p:nvSpPr>
        <p:spPr>
          <a:xfrm flipH="1">
            <a:off x="227013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Прямоугольник 14"/>
          <p:cNvSpPr/>
          <p:nvPr/>
        </p:nvSpPr>
        <p:spPr>
          <a:xfrm flipH="1">
            <a:off x="255588" y="681038"/>
            <a:ext cx="79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79400" y="681038"/>
            <a:ext cx="36513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/>
          <a:lstStyle>
            <a:lvl1pPr>
              <a:defRPr sz="400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5D0C818-3313-41A1-8868-D278FF5B8F73}" type="datetimeFigureOut">
              <a:rPr lang="ru-RU"/>
              <a:pPr>
                <a:defRPr/>
              </a:pPr>
              <a:t>21.01.2013</a:t>
            </a:fld>
            <a:endParaRPr lang="ru-RU"/>
          </a:p>
        </p:txBody>
      </p:sp>
      <p:sp>
        <p:nvSpPr>
          <p:cNvPr id="1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150DF2A-7773-4B36-AB39-C72B940589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D3F989-B5ED-4F90-949E-94BEA42A09FA}" type="datetimeFigureOut">
              <a:rPr lang="ru-RU"/>
              <a:pPr>
                <a:defRPr/>
              </a:pPr>
              <a:t>21.01.2013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A1AD6B-204B-47CF-97FB-A9DBF3CEB0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1242FA8-3FAE-44BD-924D-FC7DA90991D7}" type="datetimeFigureOut">
              <a:rPr lang="ru-RU"/>
              <a:pPr>
                <a:defRPr/>
              </a:pPr>
              <a:t>21.01.2013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055B5E7-4552-40C3-B006-6DBAC4514E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553781-0F39-4E84-93DE-477BC98AEB46}" type="datetimeFigureOut">
              <a:rPr lang="ru-RU"/>
              <a:pPr>
                <a:defRPr/>
              </a:pPr>
              <a:t>21.01.2013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29F82F-68A4-4955-8FE9-7954AB4C4F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68300" y="0"/>
            <a:ext cx="8777288" cy="187801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363538" y="1884363"/>
            <a:ext cx="878205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Группа 19"/>
          <p:cNvGrpSpPr>
            <a:grpSpLocks/>
          </p:cNvGrpSpPr>
          <p:nvPr/>
        </p:nvGrpSpPr>
        <p:grpSpPr bwMode="auto">
          <a:xfrm rot="5400000">
            <a:off x="8515351" y="1219200"/>
            <a:ext cx="131762" cy="128587"/>
            <a:chOff x="6668087" y="1297746"/>
            <a:chExt cx="161840" cy="156602"/>
          </a:xfrm>
        </p:grpSpPr>
        <p:cxnSp>
          <p:nvCxnSpPr>
            <p:cNvPr id="8" name="Прямая соединительная линия 7"/>
            <p:cNvCxnSpPr/>
            <p:nvPr/>
          </p:nvCxnSpPr>
          <p:spPr>
            <a:xfrm rot="16200000">
              <a:off x="6663593" y="1230707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 rot="5400000" flipH="1">
              <a:off x="6744513" y="1229731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Группа 25"/>
          <p:cNvGrpSpPr>
            <a:grpSpLocks/>
          </p:cNvGrpSpPr>
          <p:nvPr/>
        </p:nvGrpSpPr>
        <p:grpSpPr bwMode="auto">
          <a:xfrm rot="5400000">
            <a:off x="8667751" y="1371600"/>
            <a:ext cx="131762" cy="128587"/>
            <a:chOff x="6668087" y="1297746"/>
            <a:chExt cx="161840" cy="156602"/>
          </a:xfrm>
        </p:grpSpPr>
        <p:cxnSp>
          <p:nvCxnSpPr>
            <p:cNvPr id="12" name="Прямая соединительная линия 11"/>
            <p:cNvCxnSpPr/>
            <p:nvPr/>
          </p:nvCxnSpPr>
          <p:spPr>
            <a:xfrm rot="16200000">
              <a:off x="6663593" y="1230707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 rot="5400000" flipH="1">
              <a:off x="6744513" y="1229731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Группа 29"/>
          <p:cNvGrpSpPr>
            <a:grpSpLocks/>
          </p:cNvGrpSpPr>
          <p:nvPr/>
        </p:nvGrpSpPr>
        <p:grpSpPr bwMode="auto">
          <a:xfrm rot="5400000">
            <a:off x="8320087" y="1474788"/>
            <a:ext cx="131763" cy="128588"/>
            <a:chOff x="6668087" y="1297746"/>
            <a:chExt cx="161840" cy="156602"/>
          </a:xfrm>
        </p:grpSpPr>
        <p:cxnSp>
          <p:nvCxnSpPr>
            <p:cNvPr id="16" name="Прямая соединительная линия 15"/>
            <p:cNvCxnSpPr/>
            <p:nvPr/>
          </p:nvCxnSpPr>
          <p:spPr>
            <a:xfrm rot="16200000">
              <a:off x="6663592" y="1230706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 rot="5400000" flipH="1">
              <a:off x="6744512" y="1229732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563"/>
            <a:ext cx="2133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F25CD3B-5FF5-4F12-9D00-F4E863EF0CAC}" type="datetimeFigureOut">
              <a:rPr lang="ru-RU"/>
              <a:pPr>
                <a:defRPr/>
              </a:pPr>
              <a:t>21.01.2013</a:t>
            </a:fld>
            <a:endParaRPr lang="ru-RU"/>
          </a:p>
        </p:txBody>
      </p:sp>
      <p:sp>
        <p:nvSpPr>
          <p:cNvPr id="20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563"/>
            <a:ext cx="5562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563"/>
            <a:ext cx="4572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C6BC09C-DEE2-4FA3-89C0-5BBB859D88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763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6" name="Текст 12"/>
          <p:cNvSpPr>
            <a:spLocks noGrp="1"/>
          </p:cNvSpPr>
          <p:nvPr>
            <p:ph type="body" idx="1"/>
          </p:nvPr>
        </p:nvSpPr>
        <p:spPr bwMode="auto">
          <a:xfrm>
            <a:off x="914400" y="178435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C71A05A2-4942-4728-986F-45765F1127B5}" type="datetimeFigureOut">
              <a:rPr lang="ru-RU"/>
              <a:pPr>
                <a:defRPr/>
              </a:pPr>
              <a:t>21.01.2013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B4F6BF04-0929-4DF1-9C00-F6661606CC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367" r:id="rId1"/>
    <p:sldLayoutId id="2147484362" r:id="rId2"/>
    <p:sldLayoutId id="2147484368" r:id="rId3"/>
    <p:sldLayoutId id="2147484369" r:id="rId4"/>
    <p:sldLayoutId id="2147484370" r:id="rId5"/>
    <p:sldLayoutId id="2147484363" r:id="rId6"/>
    <p:sldLayoutId id="2147484371" r:id="rId7"/>
    <p:sldLayoutId id="2147484364" r:id="rId8"/>
    <p:sldLayoutId id="2147484372" r:id="rId9"/>
    <p:sldLayoutId id="2147484365" r:id="rId10"/>
    <p:sldLayoutId id="214748436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00">
          <a:solidFill>
            <a:srgbClr val="C1EE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9pPr>
      <a:extLst/>
    </p:titleStyle>
    <p:bodyStyle>
      <a:lvl1pPr marL="411163" indent="-342900" algn="l" rtl="0" eaLnBrk="0" fontAlgn="base" hangingPunct="0">
        <a:spcBef>
          <a:spcPts val="7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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475" indent="-22860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3" pitchFamily="18" charset="2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138" indent="-20955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gionr.ru/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10800000" flipV="1">
            <a:off x="835500" y="908721"/>
            <a:ext cx="8022777" cy="2664295"/>
          </a:xfrm>
        </p:spPr>
        <p:txBody>
          <a:bodyPr/>
          <a:lstStyle/>
          <a:p>
            <a:pPr algn="ctr">
              <a:defRPr/>
            </a:pPr>
            <a:r>
              <a:rPr lang="ru-RU" dirty="0" smtClean="0"/>
              <a:t>Методика работы </a:t>
            </a:r>
            <a:br>
              <a:rPr lang="ru-RU" dirty="0" smtClean="0"/>
            </a:br>
            <a:r>
              <a:rPr lang="ru-RU" dirty="0" smtClean="0"/>
              <a:t>над сочинением-рассуждением </a:t>
            </a:r>
            <a:br>
              <a:rPr lang="ru-RU" dirty="0" smtClean="0"/>
            </a:br>
            <a:r>
              <a:rPr lang="ru-RU" dirty="0" smtClean="0"/>
              <a:t>на лингвистическую тему</a:t>
            </a:r>
            <a:br>
              <a:rPr lang="ru-RU" dirty="0" smtClean="0"/>
            </a:br>
            <a:r>
              <a:rPr lang="ru-RU" dirty="0" smtClean="0"/>
              <a:t>(ГИА – 2013)</a:t>
            </a:r>
            <a:endParaRPr lang="ru-RU" dirty="0"/>
          </a:p>
        </p:txBody>
      </p:sp>
      <p:sp>
        <p:nvSpPr>
          <p:cNvPr id="819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813" y="3644900"/>
            <a:ext cx="7772400" cy="1806575"/>
          </a:xfrm>
        </p:spPr>
        <p:txBody>
          <a:bodyPr anchor="t"/>
          <a:lstStyle/>
          <a:p>
            <a:pPr algn="ctr">
              <a:spcBef>
                <a:spcPct val="0"/>
              </a:spcBef>
            </a:pPr>
            <a:r>
              <a:rPr lang="ru-RU" sz="2800" b="1" smtClean="0"/>
              <a:t>Андрей Георгиевич Нарушевич, </a:t>
            </a:r>
          </a:p>
          <a:p>
            <a:pPr algn="ctr">
              <a:spcBef>
                <a:spcPct val="0"/>
              </a:spcBef>
            </a:pPr>
            <a:r>
              <a:rPr lang="ru-RU" sz="2800" smtClean="0"/>
              <a:t>ведущий сотрудник издательства «Легион»; автор пособий по русскому языку;</a:t>
            </a:r>
            <a:r>
              <a:rPr lang="en-US" sz="2800" smtClean="0"/>
              <a:t> </a:t>
            </a:r>
            <a:endParaRPr lang="ru-RU" sz="2800" smtClean="0"/>
          </a:p>
          <a:p>
            <a:pPr algn="ctr">
              <a:spcBef>
                <a:spcPct val="0"/>
              </a:spcBef>
            </a:pPr>
            <a:r>
              <a:rPr lang="ru-RU" sz="2800" smtClean="0"/>
              <a:t>кандидат филологических наук,  </a:t>
            </a:r>
          </a:p>
          <a:p>
            <a:pPr algn="ctr">
              <a:spcBef>
                <a:spcPct val="0"/>
              </a:spcBef>
            </a:pPr>
            <a:r>
              <a:rPr lang="ru-RU" sz="2800" smtClean="0"/>
              <a:t>заведующий кафедрой русского языка  </a:t>
            </a:r>
          </a:p>
          <a:p>
            <a:pPr algn="ctr">
              <a:spcBef>
                <a:spcPct val="0"/>
              </a:spcBef>
            </a:pPr>
            <a:r>
              <a:rPr lang="ru-RU" sz="2800" smtClean="0"/>
              <a:t>ТГПИ  им. А.П.Чехова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200000"/>
                  </a:schemeClr>
                </a:solidFill>
              </a:rPr>
              <a:t>С2 Сочинение-рассуждение</a:t>
            </a:r>
            <a:endParaRPr lang="ru-RU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914400" y="1357313"/>
            <a:ext cx="7772400" cy="4999037"/>
          </a:xfrm>
        </p:spPr>
        <p:txBody>
          <a:bodyPr>
            <a:normAutofit fontScale="85000" lnSpcReduction="10000"/>
          </a:bodyPr>
          <a:lstStyle/>
          <a:p>
            <a:pPr marL="0" indent="450850" algn="just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dirty="0" smtClean="0">
                <a:solidFill>
                  <a:srgbClr val="FFFF00"/>
                </a:solidFill>
              </a:rPr>
              <a:t>Задание.</a:t>
            </a:r>
            <a:r>
              <a:rPr lang="ru-RU" dirty="0" smtClean="0"/>
              <a:t> </a:t>
            </a:r>
            <a:r>
              <a:rPr lang="ru-RU" sz="3200" dirty="0" smtClean="0"/>
              <a:t>Напишите сочинение-рассуждение, раскрывая смысл высказывания</a:t>
            </a:r>
          </a:p>
          <a:p>
            <a:pPr marL="0" indent="450850" algn="just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3200" dirty="0" smtClean="0">
                <a:solidFill>
                  <a:srgbClr val="FFFF00"/>
                </a:solidFill>
              </a:rPr>
              <a:t>ВЫСКАЗЫВАНИЯ БУДУТ РАЗНЫЕ.</a:t>
            </a:r>
          </a:p>
          <a:p>
            <a:pPr marL="0" indent="450850" algn="just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3200" dirty="0" smtClean="0"/>
              <a:t>Аргументируя свой ответ, приведите 2 (два) примера из прочитанного текста.</a:t>
            </a:r>
          </a:p>
          <a:p>
            <a:pPr marL="0" indent="450850" algn="just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3200" dirty="0" smtClean="0"/>
              <a:t>Приводя примеры, указывайте номера нужных предложений или применяйте  цитирование.</a:t>
            </a:r>
          </a:p>
          <a:p>
            <a:pPr marL="0" indent="450850" algn="just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3200" dirty="0" smtClean="0"/>
              <a:t>Вы можете писать работу в научном или публицистическом стиле, раскрывая тему на лингвистическом материале. Начать сочинение Вы можете словами </a:t>
            </a:r>
            <a:r>
              <a:rPr lang="ru-RU" sz="3200" dirty="0" smtClean="0">
                <a:solidFill>
                  <a:srgbClr val="FFFF00"/>
                </a:solidFill>
              </a:rPr>
              <a:t>АВТОРА ВЫСКАЗЫВАНИЯ</a:t>
            </a:r>
            <a:r>
              <a:rPr lang="ru-RU" sz="3200" dirty="0" smtClean="0"/>
              <a:t>.</a:t>
            </a:r>
          </a:p>
          <a:p>
            <a:pPr marL="0" indent="450850" algn="just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200000"/>
                  </a:schemeClr>
                </a:solidFill>
              </a:rPr>
              <a:t>Тезис</a:t>
            </a:r>
            <a:endParaRPr lang="ru-RU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450850" algn="just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ru-RU" dirty="0" smtClean="0"/>
          </a:p>
          <a:p>
            <a:pPr marL="0" indent="450850" algn="just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dirty="0" smtClean="0"/>
              <a:t>Тезисом в сочинении С2 являются слова </a:t>
            </a:r>
            <a:r>
              <a:rPr lang="ru-RU" dirty="0" smtClean="0">
                <a:solidFill>
                  <a:srgbClr val="FFFF00"/>
                </a:solidFill>
              </a:rPr>
              <a:t>АВТОРА ВЫСКАЗЫВАНИЯ.</a:t>
            </a:r>
          </a:p>
          <a:p>
            <a:pPr marL="0" indent="450850" algn="just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ru-RU" dirty="0" smtClean="0">
              <a:solidFill>
                <a:srgbClr val="FFFF00"/>
              </a:solidFill>
            </a:endParaRPr>
          </a:p>
          <a:p>
            <a:pPr marL="0" indent="450850" algn="just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dirty="0" smtClean="0"/>
              <a:t>Начать сочинение можно словами </a:t>
            </a:r>
            <a:r>
              <a:rPr lang="ru-RU" dirty="0" smtClean="0">
                <a:solidFill>
                  <a:srgbClr val="FFFF00"/>
                </a:solidFill>
              </a:rPr>
              <a:t>АВТОРА ВЫСКАЗЫВАНИЯ.</a:t>
            </a:r>
            <a:endParaRPr lang="ru-RU" dirty="0" smtClean="0"/>
          </a:p>
          <a:p>
            <a:pPr marL="41148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945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6000" smtClean="0"/>
              <a:t>Алгоритм работы </a:t>
            </a:r>
          </a:p>
          <a:p>
            <a:pPr algn="ctr">
              <a:buFont typeface="Wingdings" pitchFamily="2" charset="2"/>
              <a:buNone/>
            </a:pPr>
            <a:r>
              <a:rPr lang="ru-RU" sz="6000" smtClean="0"/>
              <a:t>над сочинением </a:t>
            </a:r>
          </a:p>
          <a:p>
            <a:pPr algn="ctr">
              <a:buFont typeface="Wingdings" pitchFamily="2" charset="2"/>
              <a:buNone/>
            </a:pPr>
            <a:r>
              <a:rPr lang="ru-RU" sz="6000" smtClean="0"/>
              <a:t>(задание С2)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914400" y="548680"/>
          <a:ext cx="7772400" cy="58076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0C93514-338D-4861-A091-E9F0E41636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dgm id="{B0C93514-338D-4861-A091-E9F0E41636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D7741AD-2C15-40FA-BE90-F20AF1674F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graphicEl>
                                              <a:dgm id="{6D7741AD-2C15-40FA-BE90-F20AF1674F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1260576-3528-42F3-8C3D-AECE792878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graphicEl>
                                              <a:dgm id="{D1260576-3528-42F3-8C3D-AECE792878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8E7B57F-F03D-431B-BA64-B1A0319C89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graphicEl>
                                              <a:dgm id="{F8E7B57F-F03D-431B-BA64-B1A0319C89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sz="3200" b="1" dirty="0" smtClean="0"/>
              <a:t>Модель 1</a:t>
            </a:r>
            <a:br>
              <a:rPr lang="ru-RU" sz="3200" b="1" dirty="0" smtClean="0"/>
            </a:br>
            <a:r>
              <a:rPr lang="ru-RU" sz="3200" b="1" dirty="0" smtClean="0"/>
              <a:t>(от общего к частному)</a:t>
            </a:r>
            <a:endParaRPr lang="ru-RU" sz="3200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914400" y="1700808"/>
          <a:ext cx="7772400" cy="46555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0C93514-338D-4861-A091-E9F0E41636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dgm id="{B0C93514-338D-4861-A091-E9F0E41636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D7741AD-2C15-40FA-BE90-F20AF1674F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graphicEl>
                                              <a:dgm id="{6D7741AD-2C15-40FA-BE90-F20AF1674F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1260576-3528-42F3-8C3D-AECE792878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graphicEl>
                                              <a:dgm id="{D1260576-3528-42F3-8C3D-AECE792878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8E7B57F-F03D-431B-BA64-B1A0319C89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graphicEl>
                                              <a:dgm id="{F8E7B57F-F03D-431B-BA64-B1A0319C89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33375"/>
            <a:ext cx="7772400" cy="1093788"/>
          </a:xfrm>
        </p:spPr>
        <p:txBody>
          <a:bodyPr/>
          <a:lstStyle/>
          <a:p>
            <a:pPr algn="ctr">
              <a:defRPr/>
            </a:pPr>
            <a:r>
              <a:rPr lang="ru-RU" b="1" dirty="0" smtClean="0"/>
              <a:t>Модель 2  </a:t>
            </a:r>
            <a:br>
              <a:rPr lang="ru-RU" b="1" dirty="0" smtClean="0"/>
            </a:br>
            <a:r>
              <a:rPr lang="ru-RU" b="1" dirty="0" smtClean="0"/>
              <a:t>(от частного к общему)</a:t>
            </a:r>
            <a:endParaRPr lang="ru-RU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827584" y="1916832"/>
          <a:ext cx="7844408" cy="4941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0C93514-338D-4861-A091-E9F0E41636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dgm id="{B0C93514-338D-4861-A091-E9F0E41636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D7741AD-2C15-40FA-BE90-F20AF1674F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graphicEl>
                                              <a:dgm id="{6D7741AD-2C15-40FA-BE90-F20AF1674F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1260576-3528-42F3-8C3D-AECE792878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graphicEl>
                                              <a:dgm id="{D1260576-3528-42F3-8C3D-AECE792878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8E7B57F-F03D-431B-BA64-B1A0319C89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graphicEl>
                                              <a:dgm id="{F8E7B57F-F03D-431B-BA64-B1A0319C89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dirty="0" smtClean="0"/>
              <a:t>Категория наклонения</a:t>
            </a:r>
            <a:endParaRPr lang="ru-RU" dirty="0"/>
          </a:p>
        </p:txBody>
      </p:sp>
      <p:sp>
        <p:nvSpPr>
          <p:cNvPr id="2355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ru-RU" b="1" smtClean="0"/>
          </a:p>
          <a:p>
            <a:pPr algn="just">
              <a:buFont typeface="Wingdings" pitchFamily="2" charset="2"/>
              <a:buNone/>
            </a:pPr>
            <a:r>
              <a:rPr lang="ru-RU" b="1" smtClean="0"/>
              <a:t>          «Сходство между наклонением условным и повелительным состоит в том, что оба они… выражают не действительное событие, а идеальное, то есть представляемое существующим только в мысли говорящего» (А.А. Потебня)</a:t>
            </a:r>
          </a:p>
          <a:p>
            <a:pPr>
              <a:buFont typeface="Wingdings" pitchFamily="2" charset="2"/>
              <a:buNone/>
            </a:pP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dirty="0" smtClean="0"/>
              <a:t>Модель 1. Пример сочинения</a:t>
            </a:r>
            <a:endParaRPr lang="ru-RU" dirty="0"/>
          </a:p>
        </p:txBody>
      </p:sp>
      <p:sp>
        <p:nvSpPr>
          <p:cNvPr id="2457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itchFamily="2" charset="2"/>
              <a:buNone/>
            </a:pPr>
            <a:r>
              <a:rPr lang="ru-RU" sz="2400" smtClean="0"/>
              <a:t>              Как известно, наклонение глагола выражает отношение действия к действительности: глаголы в изъявительном наклонении обозначают реальные действия, а в повелительном и условном – возможные, желательные или необходимые. </a:t>
            </a:r>
          </a:p>
          <a:p>
            <a:pPr algn="just">
              <a:buFont typeface="Wingdings" pitchFamily="2" charset="2"/>
              <a:buNone/>
            </a:pPr>
            <a:r>
              <a:rPr lang="ru-RU" sz="2400" smtClean="0"/>
              <a:t>               Эти значения наклонения использованы автором текста. Например, </a:t>
            </a:r>
            <a:r>
              <a:rPr lang="ru-RU" sz="2400" smtClean="0">
                <a:solidFill>
                  <a:srgbClr val="FFFF00"/>
                </a:solidFill>
              </a:rPr>
              <a:t>действительность, окружающая героя, описана с помощью глаголов в форме изъявительного наклонения</a:t>
            </a:r>
            <a:r>
              <a:rPr lang="ru-RU" sz="2400" smtClean="0"/>
              <a:t>: «шумел дождь», «скрипели половицы», «сидел у окна» (предложения 1-6) .</a:t>
            </a:r>
          </a:p>
          <a:p>
            <a:pPr algn="just">
              <a:buFont typeface="Wingdings" pitchFamily="2" charset="2"/>
              <a:buNone/>
            </a:pPr>
            <a:r>
              <a:rPr lang="ru-RU" sz="2400" smtClean="0"/>
              <a:t> </a:t>
            </a:r>
          </a:p>
          <a:p>
            <a:pPr algn="just">
              <a:buFont typeface="Wingdings" pitchFamily="2" charset="2"/>
              <a:buNone/>
            </a:pPr>
            <a:r>
              <a:rPr lang="ru-RU" sz="2400" smtClean="0"/>
              <a:t>                </a:t>
            </a:r>
          </a:p>
          <a:p>
            <a:pPr algn="just">
              <a:buFont typeface="Wingdings" pitchFamily="2" charset="2"/>
              <a:buNone/>
            </a:pPr>
            <a:r>
              <a:rPr lang="ru-RU" sz="2400" smtClean="0"/>
              <a:t>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dirty="0" smtClean="0"/>
              <a:t>Модель 1. Пример сочинения</a:t>
            </a:r>
            <a:endParaRPr lang="ru-RU" dirty="0"/>
          </a:p>
        </p:txBody>
      </p:sp>
      <p:sp>
        <p:nvSpPr>
          <p:cNvPr id="2560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itchFamily="2" charset="2"/>
              <a:buNone/>
            </a:pPr>
            <a:r>
              <a:rPr lang="ru-RU" sz="2300" smtClean="0"/>
              <a:t>                  Скучной обыденности Г.Андреев противопоставляет мир мечты. Так, </a:t>
            </a:r>
            <a:r>
              <a:rPr lang="ru-RU" sz="2300" smtClean="0">
                <a:solidFill>
                  <a:srgbClr val="FFFF00"/>
                </a:solidFill>
              </a:rPr>
              <a:t>желания героя показаны с помощью глаголов в форме условного наклонения</a:t>
            </a:r>
            <a:r>
              <a:rPr lang="ru-RU" sz="2300" smtClean="0"/>
              <a:t>: </a:t>
            </a:r>
            <a:r>
              <a:rPr lang="ru-RU" sz="2300" i="1" smtClean="0"/>
              <a:t>«Забросить бы всё эти бессмысленные бумаги и отправиться в путешествие» </a:t>
            </a:r>
            <a:r>
              <a:rPr lang="ru-RU" sz="2300" smtClean="0"/>
              <a:t>(предложение 18). Завершает текст  предложение с глаголом в повелительном наклонении: </a:t>
            </a:r>
            <a:r>
              <a:rPr lang="ru-RU" sz="2300" i="1" smtClean="0"/>
              <a:t>«Помните о  главном, о том, что ни в коем случае нельзя забывать!»  </a:t>
            </a:r>
            <a:r>
              <a:rPr lang="ru-RU" sz="2300" smtClean="0"/>
              <a:t>(предложение 37). </a:t>
            </a:r>
            <a:r>
              <a:rPr lang="ru-RU" sz="2300" smtClean="0">
                <a:solidFill>
                  <a:srgbClr val="FFFF00"/>
                </a:solidFill>
              </a:rPr>
              <a:t>Этот   призыв  также  ведет читателя в идеальный мир, где  нет  бессмысленной скуки.  </a:t>
            </a:r>
          </a:p>
          <a:p>
            <a:pPr algn="just">
              <a:buFont typeface="Wingdings" pitchFamily="2" charset="2"/>
              <a:buNone/>
            </a:pPr>
            <a:r>
              <a:rPr lang="ru-RU" sz="2300" smtClean="0"/>
              <a:t>                     Таким образом, с помощью различных форм наклонения глагола  автор   противопоставляет окружающий  мир внутреннему  миру своего героя.</a:t>
            </a:r>
          </a:p>
          <a:p>
            <a:pPr algn="just">
              <a:buFont typeface="Wingdings" pitchFamily="2" charset="2"/>
              <a:buNone/>
            </a:pPr>
            <a:r>
              <a:rPr lang="ru-RU" sz="2400" smtClean="0"/>
              <a:t>                </a:t>
            </a:r>
          </a:p>
          <a:p>
            <a:pPr algn="just">
              <a:buFont typeface="Wingdings" pitchFamily="2" charset="2"/>
              <a:buNone/>
            </a:pPr>
            <a:r>
              <a:rPr lang="ru-RU" sz="2400" smtClean="0"/>
              <a:t>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dirty="0" smtClean="0"/>
              <a:t>Модель 2. Пример сочинения</a:t>
            </a:r>
            <a:endParaRPr lang="ru-RU" dirty="0"/>
          </a:p>
        </p:txBody>
      </p:sp>
      <p:sp>
        <p:nvSpPr>
          <p:cNvPr id="2662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itchFamily="2" charset="2"/>
              <a:buNone/>
            </a:pPr>
            <a:r>
              <a:rPr lang="ru-RU" smtClean="0"/>
              <a:t>             Формы наклонения глагола передают различное отношение действия к действительности. В этом можно убедиться, анализируя текст  Г. Андреева. В начале текста автор использует глаголы в форме изъявительного наклонения, </a:t>
            </a:r>
            <a:r>
              <a:rPr lang="ru-RU" smtClean="0">
                <a:solidFill>
                  <a:srgbClr val="FFFF00"/>
                </a:solidFill>
              </a:rPr>
              <a:t>чтобы показать действия, которые происходят на самом деле</a:t>
            </a:r>
            <a:r>
              <a:rPr lang="ru-RU" smtClean="0"/>
              <a:t>: «прошелся по комнате», «открыл окно», «шумел дождь» и т.д. </a:t>
            </a:r>
          </a:p>
          <a:p>
            <a:pPr algn="just">
              <a:buFont typeface="Wingdings" pitchFamily="2" charset="2"/>
              <a:buNone/>
            </a:pPr>
            <a:r>
              <a:rPr lang="ru-RU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>
          <a:xfrm>
            <a:off x="457200" y="512763"/>
            <a:ext cx="8229600" cy="914400"/>
          </a:xfrm>
        </p:spPr>
        <p:txBody>
          <a:bodyPr/>
          <a:lstStyle/>
          <a:p>
            <a:pPr eaLnBrk="1" hangingPunct="1">
              <a:defRPr/>
            </a:pPr>
            <a:endParaRPr lang="ru-RU" dirty="0" smtClean="0"/>
          </a:p>
        </p:txBody>
      </p:sp>
      <p:sp>
        <p:nvSpPr>
          <p:cNvPr id="9219" name="Содержимое 3"/>
          <p:cNvSpPr>
            <a:spLocks noGrp="1"/>
          </p:cNvSpPr>
          <p:nvPr>
            <p:ph sz="quarter" idx="4294967295"/>
          </p:nvPr>
        </p:nvSpPr>
        <p:spPr>
          <a:xfrm>
            <a:off x="4645025" y="2679700"/>
            <a:ext cx="3822700" cy="3446463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9220" name="Picture 2" descr="D:\DISC_D\мои документы\ТЕСТИРОВАНИЕ\презентации легин осень 2012\Русский язык\трт_готовимся к ГИА_Н.А. Сенина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5286375" y="368300"/>
            <a:ext cx="3344863" cy="4770438"/>
          </a:xfrm>
          <a:noFill/>
        </p:spPr>
      </p:pic>
      <p:pic>
        <p:nvPicPr>
          <p:cNvPr id="9221" name="Picture 3" descr="D:\DISC_D\мои документы\ТЕСТИРОВАНИЕ\презентации легин осень 2012\Русский язык\л_руссяз ГИА2013 141Х2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3" y="500063"/>
            <a:ext cx="2874962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4" descr="D:\DISC_D\мои документы\ТЕСТИРОВАНИЕ\презентации легин осень 2012\Русский язык\легион_ CD_русский яз.jpg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43188" y="3429000"/>
            <a:ext cx="3132137" cy="291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dirty="0" smtClean="0"/>
              <a:t>Модель 2. Пример сочинения</a:t>
            </a:r>
            <a:endParaRPr lang="ru-RU" dirty="0"/>
          </a:p>
        </p:txBody>
      </p:sp>
      <p:sp>
        <p:nvSpPr>
          <p:cNvPr id="2765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itchFamily="2" charset="2"/>
              <a:buNone/>
            </a:pPr>
            <a:r>
              <a:rPr lang="ru-RU" sz="2800" b="1" smtClean="0"/>
              <a:t>              </a:t>
            </a:r>
            <a:r>
              <a:rPr lang="ru-RU" sz="2600" smtClean="0"/>
              <a:t>В последнем абзаце появляются глаголы в условном  (предложение 18) и повелительном наклонении: «Помните о  главном, о том, что ни в коем случае нельзя забывать!».  </a:t>
            </a:r>
            <a:r>
              <a:rPr lang="ru-RU" sz="2600" smtClean="0">
                <a:solidFill>
                  <a:srgbClr val="FFFF00"/>
                </a:solidFill>
              </a:rPr>
              <a:t>Эти действия   не совершены, но изображены автором как желательные и очень важные.</a:t>
            </a:r>
          </a:p>
          <a:p>
            <a:pPr algn="just">
              <a:buFont typeface="Wingdings" pitchFamily="2" charset="2"/>
              <a:buNone/>
            </a:pPr>
            <a:r>
              <a:rPr lang="ru-RU" sz="2600" smtClean="0">
                <a:solidFill>
                  <a:srgbClr val="FFFF00"/>
                </a:solidFill>
              </a:rPr>
              <a:t>            </a:t>
            </a:r>
            <a:r>
              <a:rPr lang="ru-RU" sz="2600" smtClean="0"/>
              <a:t>Таким образом, А.А.Потебня прав: повелительное и условное наклонения схожи в том, что выражают не действительные, а существующие только в мысли говорящего события.</a:t>
            </a:r>
            <a:endParaRPr lang="ru-RU" sz="2600" b="1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763"/>
            <a:ext cx="7772400" cy="773112"/>
          </a:xfrm>
        </p:spPr>
        <p:txBody>
          <a:bodyPr/>
          <a:lstStyle/>
          <a:p>
            <a:pPr algn="ctr">
              <a:defRPr/>
            </a:pPr>
            <a:r>
              <a:rPr lang="ru-RU" dirty="0" smtClean="0"/>
              <a:t>Аргументы</a:t>
            </a:r>
            <a:endParaRPr lang="ru-RU" dirty="0"/>
          </a:p>
        </p:txBody>
      </p:sp>
      <p:sp>
        <p:nvSpPr>
          <p:cNvPr id="28675" name="Содержимое 2"/>
          <p:cNvSpPr>
            <a:spLocks noGrp="1"/>
          </p:cNvSpPr>
          <p:nvPr>
            <p:ph idx="1"/>
          </p:nvPr>
        </p:nvSpPr>
        <p:spPr>
          <a:xfrm>
            <a:off x="914400" y="2143125"/>
            <a:ext cx="7772400" cy="4213225"/>
          </a:xfrm>
        </p:spPr>
        <p:txBody>
          <a:bodyPr/>
          <a:lstStyle/>
          <a:p>
            <a:pPr algn="just">
              <a:buFont typeface="Wingdings" pitchFamily="2" charset="2"/>
              <a:buNone/>
            </a:pPr>
            <a:r>
              <a:rPr lang="ru-RU" sz="4000" smtClean="0"/>
              <a:t>   Подсказки  при выборе языковых явлений для аргументации, прежде всего лексических, могут содержаться в тестовых заданиях </a:t>
            </a:r>
            <a:r>
              <a:rPr lang="ru-RU" sz="4000" smtClean="0">
                <a:solidFill>
                  <a:srgbClr val="FFFF00"/>
                </a:solidFill>
              </a:rPr>
              <a:t>А2, А3</a:t>
            </a:r>
            <a:r>
              <a:rPr lang="ru-RU" sz="4000" smtClean="0"/>
              <a:t> и </a:t>
            </a:r>
            <a:r>
              <a:rPr lang="ru-RU" sz="4000" smtClean="0">
                <a:solidFill>
                  <a:srgbClr val="FFFF00"/>
                </a:solidFill>
              </a:rPr>
              <a:t>В1</a:t>
            </a:r>
            <a:r>
              <a:rPr lang="ru-RU" sz="4000" smtClean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dirty="0" smtClean="0"/>
              <a:t>Задание А2</a:t>
            </a: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914400" y="1784350"/>
          <a:ext cx="7772400" cy="4084638"/>
        </p:xfrm>
        <a:graphic>
          <a:graphicData uri="http://schemas.openxmlformats.org/drawingml/2006/table">
            <a:tbl>
              <a:tblPr/>
              <a:tblGrid>
                <a:gridCol w="942975"/>
                <a:gridCol w="6829425"/>
              </a:tblGrid>
              <a:tr h="1310742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rbel" pitchFamily="34" charset="0"/>
                        </a:rPr>
                        <a:t>Укажите, в каком значении употребляется в тексте слово «выписывать» (предложение 20).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53506">
                <a:tc>
                  <a:txBody>
                    <a:bodyPr/>
                    <a:lstStyle/>
                    <a:p>
                      <a:pPr marL="0" marR="0" lvl="0" indent="449263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1)</a:t>
                      </a:r>
                    </a:p>
                  </a:txBody>
                  <a:tcPr marL="67945" marR="6794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9263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списывать какое-нибудь нужное место из книги</a:t>
                      </a:r>
                    </a:p>
                  </a:txBody>
                  <a:tcPr marL="67945" marR="6794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</a:tr>
              <a:tr h="640130">
                <a:tc>
                  <a:txBody>
                    <a:bodyPr/>
                    <a:lstStyle/>
                    <a:p>
                      <a:pPr marL="0" marR="0" lvl="0" indent="449263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2)</a:t>
                      </a:r>
                    </a:p>
                  </a:txBody>
                  <a:tcPr marL="67945" marR="6794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9263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писать что-нибудь полностью</a:t>
                      </a:r>
                    </a:p>
                  </a:txBody>
                  <a:tcPr marL="67945" marR="6794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</a:tr>
              <a:tr h="640130">
                <a:tc>
                  <a:txBody>
                    <a:bodyPr/>
                    <a:lstStyle/>
                    <a:p>
                      <a:pPr marL="0" marR="0" lvl="0" indent="449263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3)</a:t>
                      </a:r>
                    </a:p>
                  </a:txBody>
                  <a:tcPr marL="67945" marR="6794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9263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тщательно писать красками</a:t>
                      </a:r>
                    </a:p>
                  </a:txBody>
                  <a:tcPr marL="67945" marR="6794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</a:tr>
              <a:tr h="640130">
                <a:tc>
                  <a:txBody>
                    <a:bodyPr/>
                    <a:lstStyle/>
                    <a:p>
                      <a:pPr marL="0" marR="0" lvl="0" indent="449263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4)</a:t>
                      </a:r>
                    </a:p>
                  </a:txBody>
                  <a:tcPr marL="67945" marR="6794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9263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делать заказ о доставлении чего-нибудь </a:t>
                      </a:r>
                    </a:p>
                  </a:txBody>
                  <a:tcPr marL="67945" marR="6794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dirty="0" smtClean="0"/>
              <a:t>Задание А2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914400" y="1784350"/>
          <a:ext cx="7772400" cy="3917950"/>
        </p:xfrm>
        <a:graphic>
          <a:graphicData uri="http://schemas.openxmlformats.org/drawingml/2006/table">
            <a:tbl>
              <a:tblPr/>
              <a:tblGrid>
                <a:gridCol w="942975"/>
                <a:gridCol w="6829425"/>
              </a:tblGrid>
              <a:tr h="945033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rbel" pitchFamily="34" charset="0"/>
                        </a:rPr>
                        <a:t>Укажите, в каком значении употребляется в тексте слово «поток» (предложение 17).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40184">
                <a:tc>
                  <a:txBody>
                    <a:bodyPr/>
                    <a:lstStyle/>
                    <a:p>
                      <a:pPr marL="0" marR="0" lvl="0" indent="449263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1)</a:t>
                      </a:r>
                    </a:p>
                  </a:txBody>
                  <a:tcPr marL="67945" marR="6794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9263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стремительно текущая водная масса</a:t>
                      </a:r>
                    </a:p>
                  </a:txBody>
                  <a:tcPr marL="67945" marR="6794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</a:tr>
              <a:tr h="640184">
                <a:tc>
                  <a:txBody>
                    <a:bodyPr/>
                    <a:lstStyle/>
                    <a:p>
                      <a:pPr marL="0" marR="0" lvl="0" indent="449263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2)</a:t>
                      </a:r>
                    </a:p>
                  </a:txBody>
                  <a:tcPr marL="67945" marR="6794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9263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движущаяся масса чего-нибудь</a:t>
                      </a:r>
                    </a:p>
                  </a:txBody>
                  <a:tcPr marL="67945" marR="6794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</a:tr>
              <a:tr h="741483">
                <a:tc>
                  <a:txBody>
                    <a:bodyPr/>
                    <a:lstStyle/>
                    <a:p>
                      <a:pPr marL="0" marR="0" lvl="0" indent="449263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3)</a:t>
                      </a:r>
                    </a:p>
                  </a:txBody>
                  <a:tcPr marL="67945" marR="6794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9263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конвейерная система производства</a:t>
                      </a:r>
                    </a:p>
                  </a:txBody>
                  <a:tcPr marL="67945" marR="6794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</a:tr>
              <a:tr h="951067">
                <a:tc>
                  <a:txBody>
                    <a:bodyPr/>
                    <a:lstStyle/>
                    <a:p>
                      <a:pPr marL="0" marR="0" lvl="0" indent="449263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4)</a:t>
                      </a:r>
                    </a:p>
                  </a:txBody>
                  <a:tcPr marL="67945" marR="6794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9263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часть общего состава учащихся</a:t>
                      </a:r>
                    </a:p>
                  </a:txBody>
                  <a:tcPr marL="67945" marR="6794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14313"/>
            <a:ext cx="7772400" cy="714375"/>
          </a:xfrm>
        </p:spPr>
        <p:txBody>
          <a:bodyPr/>
          <a:lstStyle/>
          <a:p>
            <a:pPr algn="ctr">
              <a:defRPr/>
            </a:pPr>
            <a:r>
              <a:rPr lang="ru-RU" dirty="0" smtClean="0"/>
              <a:t>Задание А3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928688" y="1143000"/>
          <a:ext cx="7772400" cy="5065713"/>
        </p:xfrm>
        <a:graphic>
          <a:graphicData uri="http://schemas.openxmlformats.org/drawingml/2006/table">
            <a:tbl>
              <a:tblPr/>
              <a:tblGrid>
                <a:gridCol w="657225"/>
                <a:gridCol w="7115175"/>
              </a:tblGrid>
              <a:tr h="92868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rbel" pitchFamily="34" charset="0"/>
                        </a:rPr>
                        <a:t>Укажите предложение, в котором средством выразительности речи является  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bel" pitchFamily="34" charset="0"/>
                        </a:rPr>
                        <a:t>метафора.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287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1)</a:t>
                      </a:r>
                    </a:p>
                  </a:txBody>
                  <a:tcPr marL="67945" marR="6794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 третий: именно в отрочестве надо составить список книг, которые в жизни надо обязательно успеть прочесть.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Schoolbook" pitchFamily="18" charset="0"/>
                        <a:cs typeface="Times New Roman" pitchFamily="18" charset="0"/>
                      </a:endParaRPr>
                    </a:p>
                  </a:txBody>
                  <a:tcPr marL="67945" marR="6794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</a:tr>
              <a:tr h="7524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2)</a:t>
                      </a:r>
                    </a:p>
                  </a:txBody>
                  <a:tcPr marL="67945" marR="6794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Да, есть такие книжки, которые надо прочесть именно лет в 12, в 14… 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945" marR="6794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</a:tr>
              <a:tr h="15033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3)</a:t>
                      </a:r>
                    </a:p>
                  </a:txBody>
                  <a:tcPr marL="67945" marR="6794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Важно то, что я пришла в ужас от мысли, что читаемые мною второсортные книги, поглощая отмеренные человеку для чтения часы, явно меня чего-то лишают.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945" marR="6794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</a:tr>
              <a:tr h="7524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4)</a:t>
                      </a:r>
                    </a:p>
                  </a:txBody>
                  <a:tcPr marL="67945" marR="6794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Кто-то и во всю свою жизнь многих из них так и не увидит и, конечно, не прочтёт.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945" marR="6794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85750"/>
            <a:ext cx="7772400" cy="642938"/>
          </a:xfrm>
        </p:spPr>
        <p:txBody>
          <a:bodyPr/>
          <a:lstStyle/>
          <a:p>
            <a:pPr algn="ctr">
              <a:defRPr/>
            </a:pPr>
            <a:r>
              <a:rPr lang="ru-RU" dirty="0" smtClean="0"/>
              <a:t>Задание А3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71500" y="1000125"/>
          <a:ext cx="8358188" cy="5645150"/>
        </p:xfrm>
        <a:graphic>
          <a:graphicData uri="http://schemas.openxmlformats.org/drawingml/2006/table">
            <a:tbl>
              <a:tblPr/>
              <a:tblGrid>
                <a:gridCol w="552450"/>
                <a:gridCol w="7805738"/>
              </a:tblGrid>
              <a:tr h="1188854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rbel" pitchFamily="34" charset="0"/>
                        </a:rPr>
                        <a:t>Укажите предложение, в котором средством выразительности речи является  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bel" pitchFamily="34" charset="0"/>
                        </a:rPr>
                        <a:t>сравнение.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5429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1)</a:t>
                      </a:r>
                    </a:p>
                  </a:txBody>
                  <a:tcPr marL="67945" marR="6794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Мысленно я проделывал все геройские подвиги казаков-завоевателей, плавал в лёгких байдарках, питался рыбой у чукчей, собирал гагачий пух по скалам.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Schoolbook" pitchFamily="18" charset="0"/>
                        <a:cs typeface="Times New Roman" pitchFamily="18" charset="0"/>
                      </a:endParaRPr>
                    </a:p>
                  </a:txBody>
                  <a:tcPr marL="67945" marR="6794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</a:tr>
              <a:tr h="135429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2)</a:t>
                      </a:r>
                    </a:p>
                  </a:txBody>
                  <a:tcPr marL="67945" marR="6794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нём, как в электрической батарее, сосредоточилась неиссякаемая, таинственная могучая сила, вызвавшая первое брожение детских мыслей.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945" marR="6794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</a:tr>
              <a:tr h="101611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3)</a:t>
                      </a:r>
                    </a:p>
                  </a:txBody>
                  <a:tcPr marL="67945" marR="6794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Мой отец, небогатый заводский священник, страстно любил книги и затрачивал на них последние гроши.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945" marR="6794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</a:tr>
              <a:tr h="73160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4)</a:t>
                      </a:r>
                    </a:p>
                  </a:txBody>
                  <a:tcPr marL="67945" marR="6794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Каждая книга пройдёт через тысячи рук, прежде чем встанет на полочку нашего шкафа.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945" marR="6794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85750"/>
            <a:ext cx="7772400" cy="642938"/>
          </a:xfrm>
        </p:spPr>
        <p:txBody>
          <a:bodyPr/>
          <a:lstStyle/>
          <a:p>
            <a:pPr algn="ctr">
              <a:defRPr/>
            </a:pPr>
            <a:r>
              <a:rPr lang="ru-RU" dirty="0" smtClean="0"/>
              <a:t>Задание А3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928688" y="1571625"/>
          <a:ext cx="7772400" cy="4359275"/>
        </p:xfrm>
        <a:graphic>
          <a:graphicData uri="http://schemas.openxmlformats.org/drawingml/2006/table">
            <a:tbl>
              <a:tblPr/>
              <a:tblGrid>
                <a:gridCol w="942975"/>
                <a:gridCol w="6829425"/>
              </a:tblGrid>
              <a:tr h="137180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rbel" pitchFamily="34" charset="0"/>
                        </a:rPr>
                        <a:t>Укажите предложение, в котором средством выразительности речи является </a:t>
                      </a: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bel" pitchFamily="34" charset="0"/>
                        </a:rPr>
                        <a:t>фразеологизм.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53564">
                <a:tc>
                  <a:txBody>
                    <a:bodyPr/>
                    <a:lstStyle/>
                    <a:p>
                      <a:pPr marL="0" marR="0" lvl="0" indent="449263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1)</a:t>
                      </a:r>
                    </a:p>
                  </a:txBody>
                  <a:tcPr marL="67945" marR="6794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 уж идти, то она возьмёт в театр свой класс.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Schoolbook" pitchFamily="18" charset="0"/>
                        <a:cs typeface="Times New Roman" pitchFamily="18" charset="0"/>
                      </a:endParaRPr>
                    </a:p>
                  </a:txBody>
                  <a:tcPr marL="67945" marR="6794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</a:tr>
              <a:tr h="640173">
                <a:tc>
                  <a:txBody>
                    <a:bodyPr/>
                    <a:lstStyle/>
                    <a:p>
                      <a:pPr marL="0" marR="0" lvl="0" indent="449263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2)</a:t>
                      </a:r>
                    </a:p>
                  </a:txBody>
                  <a:tcPr marL="67945" marR="6794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Может, от скуки народ и соберётся.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945" marR="6794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</a:tr>
              <a:tr h="853564">
                <a:tc>
                  <a:txBody>
                    <a:bodyPr/>
                    <a:lstStyle/>
                    <a:p>
                      <a:pPr marL="0" marR="0" lvl="0" indent="449263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3)</a:t>
                      </a:r>
                    </a:p>
                  </a:txBody>
                  <a:tcPr marL="67945" marR="6794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 как проверить, не был ли Шекспир трепачом?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945" marR="6794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</a:tr>
              <a:tr h="640173">
                <a:tc>
                  <a:txBody>
                    <a:bodyPr/>
                    <a:lstStyle/>
                    <a:p>
                      <a:pPr marL="0" marR="0" lvl="0" indent="449263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4)</a:t>
                      </a:r>
                    </a:p>
                  </a:txBody>
                  <a:tcPr marL="67945" marR="6794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Танины ученики умирали со смеху.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945" marR="6794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dirty="0" smtClean="0"/>
              <a:t>Задания В1</a:t>
            </a:r>
            <a:endParaRPr lang="ru-RU" dirty="0"/>
          </a:p>
        </p:txBody>
      </p:sp>
      <p:sp>
        <p:nvSpPr>
          <p:cNvPr id="3481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Замените </a:t>
            </a:r>
            <a:r>
              <a:rPr lang="ru-RU" smtClean="0">
                <a:solidFill>
                  <a:srgbClr val="FFFF00"/>
                </a:solidFill>
              </a:rPr>
              <a:t>разговорное</a:t>
            </a:r>
            <a:r>
              <a:rPr lang="ru-RU" smtClean="0"/>
              <a:t> слово </a:t>
            </a:r>
            <a:r>
              <a:rPr lang="ru-RU" i="1" smtClean="0"/>
              <a:t>«</a:t>
            </a:r>
            <a:r>
              <a:rPr lang="ru-RU" b="1" i="1" smtClean="0"/>
              <a:t>навалом</a:t>
            </a:r>
            <a:r>
              <a:rPr lang="ru-RU" i="1" smtClean="0"/>
              <a:t>»             </a:t>
            </a:r>
            <a:r>
              <a:rPr lang="ru-RU" smtClean="0"/>
              <a:t>в предложении 7 стилистически нейтральным </a:t>
            </a:r>
            <a:r>
              <a:rPr lang="ru-RU" b="1" smtClean="0"/>
              <a:t>синонимом</a:t>
            </a:r>
            <a:r>
              <a:rPr lang="ru-RU" smtClean="0"/>
              <a:t>. </a:t>
            </a:r>
          </a:p>
          <a:p>
            <a:r>
              <a:rPr lang="ru-RU" smtClean="0"/>
              <a:t>Замените </a:t>
            </a:r>
            <a:r>
              <a:rPr lang="ru-RU" smtClean="0">
                <a:solidFill>
                  <a:srgbClr val="FFFF00"/>
                </a:solidFill>
              </a:rPr>
              <a:t>просторечное</a:t>
            </a:r>
            <a:r>
              <a:rPr lang="ru-RU" smtClean="0"/>
              <a:t> слово </a:t>
            </a:r>
            <a:r>
              <a:rPr lang="ru-RU" i="1" smtClean="0"/>
              <a:t>«</a:t>
            </a:r>
            <a:r>
              <a:rPr lang="ru-RU" b="1" i="1" smtClean="0"/>
              <a:t>брехня</a:t>
            </a:r>
            <a:r>
              <a:rPr lang="ru-RU" i="1" smtClean="0"/>
              <a:t>»               </a:t>
            </a:r>
            <a:r>
              <a:rPr lang="ru-RU" smtClean="0"/>
              <a:t>в предложении 38 стилистически нейтральным </a:t>
            </a:r>
            <a:r>
              <a:rPr lang="ru-RU" b="1" smtClean="0"/>
              <a:t>синонимом</a:t>
            </a:r>
            <a:r>
              <a:rPr lang="ru-RU" smtClean="0"/>
              <a:t>. </a:t>
            </a:r>
          </a:p>
          <a:p>
            <a:r>
              <a:rPr lang="ru-RU" smtClean="0"/>
              <a:t>Замените </a:t>
            </a:r>
            <a:r>
              <a:rPr lang="ru-RU" smtClean="0">
                <a:solidFill>
                  <a:srgbClr val="FFFF00"/>
                </a:solidFill>
              </a:rPr>
              <a:t>книжное</a:t>
            </a:r>
            <a:r>
              <a:rPr lang="ru-RU" smtClean="0"/>
              <a:t> слово </a:t>
            </a:r>
            <a:r>
              <a:rPr lang="ru-RU" i="1" smtClean="0"/>
              <a:t>«</a:t>
            </a:r>
            <a:r>
              <a:rPr lang="ru-RU" b="1" i="1" smtClean="0"/>
              <a:t>взываю</a:t>
            </a:r>
            <a:r>
              <a:rPr lang="ru-RU" i="1" smtClean="0"/>
              <a:t>»                       </a:t>
            </a:r>
            <a:r>
              <a:rPr lang="ru-RU" smtClean="0"/>
              <a:t>в предложении 38 стилистически нейтральным </a:t>
            </a:r>
            <a:r>
              <a:rPr lang="ru-RU" b="1" smtClean="0"/>
              <a:t>синонимом</a:t>
            </a:r>
            <a:r>
              <a:rPr lang="ru-RU" smtClean="0"/>
              <a:t>. </a:t>
            </a:r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200000"/>
                  </a:schemeClr>
                </a:solidFill>
              </a:rPr>
              <a:t>Аргументы</a:t>
            </a:r>
            <a:br>
              <a:rPr lang="ru-RU" dirty="0" smtClean="0">
                <a:solidFill>
                  <a:schemeClr val="tx2">
                    <a:satMod val="200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satMod val="200000"/>
                  </a:schemeClr>
                </a:solidFill>
              </a:rPr>
              <a:t> </a:t>
            </a:r>
            <a:endParaRPr lang="ru-RU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smtClean="0">
                <a:solidFill>
                  <a:schemeClr val="tx2"/>
                </a:solidFill>
              </a:rPr>
              <a:t>Способы оформления</a:t>
            </a:r>
          </a:p>
          <a:p>
            <a:pPr eaLnBrk="1" hangingPunct="1">
              <a:buFont typeface="Wingdings" pitchFamily="2" charset="2"/>
              <a:buNone/>
            </a:pPr>
            <a:endParaRPr lang="ru-RU" smtClean="0"/>
          </a:p>
          <a:p>
            <a:pPr eaLnBrk="1" hangingPunct="1">
              <a:buFont typeface="Wingdings" pitchFamily="2" charset="2"/>
              <a:buNone/>
            </a:pPr>
            <a:endParaRPr lang="ru-RU" smtClean="0"/>
          </a:p>
          <a:p>
            <a:pPr eaLnBrk="1" hangingPunct="1">
              <a:buFont typeface="Wingdings" pitchFamily="2" charset="2"/>
              <a:buNone/>
            </a:pPr>
            <a:r>
              <a:rPr lang="ru-RU" smtClean="0"/>
              <a:t>Указать номера предложений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mtClean="0"/>
              <a:t>ИЛИ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mtClean="0"/>
              <a:t>использовать цитирование.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42875"/>
            <a:ext cx="7772400" cy="1285875"/>
          </a:xfrm>
        </p:spPr>
        <p:txBody>
          <a:bodyPr/>
          <a:lstStyle/>
          <a:p>
            <a:pPr algn="ctr">
              <a:defRPr/>
            </a:pPr>
            <a:r>
              <a:rPr lang="ru-RU" dirty="0" smtClean="0"/>
              <a:t>Речевые клише для аргументации</a:t>
            </a:r>
            <a:endParaRPr lang="ru-RU" dirty="0"/>
          </a:p>
        </p:txBody>
      </p:sp>
      <p:sp>
        <p:nvSpPr>
          <p:cNvPr id="36867" name="Содержимое 2"/>
          <p:cNvSpPr>
            <a:spLocks noGrp="1"/>
          </p:cNvSpPr>
          <p:nvPr>
            <p:ph idx="1"/>
          </p:nvPr>
        </p:nvSpPr>
        <p:spPr>
          <a:xfrm>
            <a:off x="914400" y="2000250"/>
            <a:ext cx="7772400" cy="4356100"/>
          </a:xfrm>
        </p:spPr>
        <p:txBody>
          <a:bodyPr/>
          <a:lstStyle/>
          <a:p>
            <a:pPr algn="just"/>
            <a:r>
              <a:rPr lang="ru-RU" smtClean="0"/>
              <a:t>В подтверждение этого тезиса приведу пример,  демонстрирующий лексическое (или грамматическое) явление, из … предложения прочитанного мною текста.</a:t>
            </a:r>
          </a:p>
          <a:p>
            <a:pPr algn="just"/>
            <a:r>
              <a:rPr lang="ru-RU" smtClean="0"/>
              <a:t>Чтобы подтвердить сказанное, обратимся к … предложению.</a:t>
            </a:r>
          </a:p>
          <a:p>
            <a:pPr algn="just"/>
            <a:r>
              <a:rPr lang="ru-RU" smtClean="0"/>
              <a:t>В качестве примера можно привести предложение … текста.</a:t>
            </a:r>
          </a:p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763"/>
            <a:ext cx="7772400" cy="9144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7200" dirty="0" smtClean="0">
                <a:solidFill>
                  <a:schemeClr val="tx2">
                    <a:satMod val="200000"/>
                  </a:schemeClr>
                </a:solidFill>
              </a:rPr>
              <a:t/>
            </a:r>
            <a:br>
              <a:rPr lang="ru-RU" sz="7200" dirty="0" smtClean="0">
                <a:solidFill>
                  <a:schemeClr val="tx2">
                    <a:satMod val="200000"/>
                  </a:schemeClr>
                </a:solidFill>
              </a:rPr>
            </a:br>
            <a:r>
              <a:rPr lang="ru-RU" sz="7200" dirty="0" smtClean="0">
                <a:solidFill>
                  <a:schemeClr val="tx2">
                    <a:satMod val="200000"/>
                  </a:schemeClr>
                </a:solidFill>
              </a:rPr>
              <a:t>Изменения </a:t>
            </a:r>
            <a:br>
              <a:rPr lang="ru-RU" sz="7200" dirty="0" smtClean="0">
                <a:solidFill>
                  <a:schemeClr val="tx2">
                    <a:satMod val="200000"/>
                  </a:schemeClr>
                </a:solidFill>
              </a:rPr>
            </a:br>
            <a:r>
              <a:rPr lang="ru-RU" sz="7200" dirty="0" smtClean="0">
                <a:solidFill>
                  <a:schemeClr val="tx2">
                    <a:satMod val="200000"/>
                  </a:schemeClr>
                </a:solidFill>
              </a:rPr>
              <a:t>в </a:t>
            </a:r>
            <a:r>
              <a:rPr lang="ru-RU" sz="7200" dirty="0" err="1" smtClean="0">
                <a:solidFill>
                  <a:schemeClr val="tx2">
                    <a:satMod val="200000"/>
                  </a:schemeClr>
                </a:solidFill>
              </a:rPr>
              <a:t>КИМах</a:t>
            </a:r>
            <a:r>
              <a:rPr lang="en-US" sz="7200" dirty="0" smtClean="0">
                <a:solidFill>
                  <a:schemeClr val="tx2">
                    <a:satMod val="200000"/>
                  </a:schemeClr>
                </a:solidFill>
              </a:rPr>
              <a:t/>
            </a:r>
            <a:br>
              <a:rPr lang="en-US" sz="7200" dirty="0" smtClean="0">
                <a:solidFill>
                  <a:schemeClr val="tx2">
                    <a:satMod val="200000"/>
                  </a:schemeClr>
                </a:solidFill>
              </a:rPr>
            </a:br>
            <a:r>
              <a:rPr lang="en-US" sz="7200" dirty="0" smtClean="0">
                <a:solidFill>
                  <a:schemeClr val="tx2">
                    <a:satMod val="200000"/>
                  </a:schemeClr>
                </a:solidFill>
              </a:rPr>
              <a:t>2O1</a:t>
            </a:r>
            <a:r>
              <a:rPr lang="ru-RU" sz="7200" dirty="0" smtClean="0">
                <a:solidFill>
                  <a:schemeClr val="tx2">
                    <a:satMod val="200000"/>
                  </a:schemeClr>
                </a:solidFill>
              </a:rPr>
              <a:t>3</a:t>
            </a:r>
            <a:r>
              <a:rPr lang="en-US" sz="7200" dirty="0" smtClean="0">
                <a:solidFill>
                  <a:schemeClr val="tx2">
                    <a:satMod val="200000"/>
                  </a:schemeClr>
                </a:solidFill>
              </a:rPr>
              <a:t> </a:t>
            </a:r>
            <a:r>
              <a:rPr lang="ru-RU" sz="7200" dirty="0" smtClean="0">
                <a:solidFill>
                  <a:schemeClr val="tx2">
                    <a:satMod val="200000"/>
                  </a:schemeClr>
                </a:solidFill>
              </a:rPr>
              <a:t>года</a:t>
            </a:r>
            <a:endParaRPr lang="ru-RU" sz="7200" dirty="0">
              <a:solidFill>
                <a:schemeClr val="tx2">
                  <a:satMod val="20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500" y="285750"/>
            <a:ext cx="8358188" cy="785813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Речевые клише для аргументации</a:t>
            </a:r>
            <a:endParaRPr lang="ru-RU" dirty="0"/>
          </a:p>
        </p:txBody>
      </p:sp>
      <p:sp>
        <p:nvSpPr>
          <p:cNvPr id="37891" name="Содержимое 2"/>
          <p:cNvSpPr>
            <a:spLocks noGrp="1"/>
          </p:cNvSpPr>
          <p:nvPr>
            <p:ph idx="1"/>
          </p:nvPr>
        </p:nvSpPr>
        <p:spPr>
          <a:xfrm>
            <a:off x="571500" y="1143000"/>
            <a:ext cx="8358188" cy="5429250"/>
          </a:xfrm>
        </p:spPr>
        <p:txBody>
          <a:bodyPr/>
          <a:lstStyle/>
          <a:p>
            <a:pPr algn="just"/>
            <a:r>
              <a:rPr lang="ru-RU" smtClean="0"/>
              <a:t>Рассмотрим  …  предложение. В нём использовано такое лексическое (грамматическое) явление, как …  Это подтверждает вывод о том, что …  .</a:t>
            </a:r>
          </a:p>
          <a:p>
            <a:pPr algn="just"/>
            <a:r>
              <a:rPr lang="ru-RU" smtClean="0"/>
              <a:t>Проиллюстрировать это лексическое (или грамматическое) явление можно на примере  … предложения текста.</a:t>
            </a:r>
          </a:p>
          <a:p>
            <a:pPr algn="just"/>
            <a:r>
              <a:rPr lang="ru-RU" smtClean="0"/>
              <a:t>В справедливости этой мысли можно убедиться на примере …  предложения, в котором автор использует такое лексическое (или грамматическое) явление, как … 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Текст 4"/>
          <p:cNvSpPr>
            <a:spLocks noGrp="1"/>
          </p:cNvSpPr>
          <p:nvPr>
            <p:ph type="body" idx="1"/>
          </p:nvPr>
        </p:nvSpPr>
        <p:spPr>
          <a:xfrm>
            <a:off x="457200" y="260350"/>
            <a:ext cx="4040188" cy="1008063"/>
          </a:xfrm>
        </p:spPr>
        <p:txBody>
          <a:bodyPr/>
          <a:lstStyle/>
          <a:p>
            <a:pPr marL="73025" algn="ctr"/>
            <a:r>
              <a:rPr lang="ru-RU" smtClean="0"/>
              <a:t>Научный стиль</a:t>
            </a:r>
          </a:p>
        </p:txBody>
      </p:sp>
      <p:sp>
        <p:nvSpPr>
          <p:cNvPr id="38915" name="Текст 6"/>
          <p:cNvSpPr>
            <a:spLocks noGrp="1"/>
          </p:cNvSpPr>
          <p:nvPr>
            <p:ph type="body" sz="half" idx="3"/>
          </p:nvPr>
        </p:nvSpPr>
        <p:spPr>
          <a:xfrm>
            <a:off x="4645025" y="404813"/>
            <a:ext cx="4041775" cy="863600"/>
          </a:xfrm>
        </p:spPr>
        <p:txBody>
          <a:bodyPr/>
          <a:lstStyle/>
          <a:p>
            <a:pPr marL="73025"/>
            <a:r>
              <a:rPr lang="ru-RU" smtClean="0"/>
              <a:t>Публицистический стиль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2"/>
          </p:nvPr>
        </p:nvSpPr>
        <p:spPr>
          <a:xfrm>
            <a:off x="457200" y="1268413"/>
            <a:ext cx="4040188" cy="5149850"/>
          </a:xfrm>
        </p:spPr>
        <p:txBody>
          <a:bodyPr/>
          <a:lstStyle/>
          <a:p>
            <a:pPr eaLnBrk="1" hangingPunct="1"/>
            <a:r>
              <a:rPr lang="ru-RU" smtClean="0"/>
              <a:t>Подчеркнутая информативность.</a:t>
            </a:r>
          </a:p>
          <a:p>
            <a:pPr eaLnBrk="1" hangingPunct="1"/>
            <a:r>
              <a:rPr lang="ru-RU" smtClean="0"/>
              <a:t>Отвлеченность и обобщенность.</a:t>
            </a:r>
          </a:p>
          <a:p>
            <a:pPr eaLnBrk="1" hangingPunct="1"/>
            <a:r>
              <a:rPr lang="ru-RU" smtClean="0"/>
              <a:t>Точность, однозначность высказывания.</a:t>
            </a:r>
          </a:p>
          <a:p>
            <a:pPr eaLnBrk="1" hangingPunct="1"/>
            <a:r>
              <a:rPr lang="ru-RU" smtClean="0"/>
              <a:t>Подчеркнутая логичность, последовательность  повествования.</a:t>
            </a:r>
          </a:p>
          <a:p>
            <a:pPr eaLnBrk="1" hangingPunct="1"/>
            <a:r>
              <a:rPr lang="ru-RU" smtClean="0"/>
              <a:t>Ограниченное использование образных средств.</a:t>
            </a:r>
          </a:p>
          <a:p>
            <a:endParaRPr lang="ru-RU" smtClean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>
          <a:xfrm>
            <a:off x="4645025" y="1268413"/>
            <a:ext cx="4041775" cy="5149850"/>
          </a:xfrm>
        </p:spPr>
        <p:txBody>
          <a:bodyPr/>
          <a:lstStyle/>
          <a:p>
            <a:r>
              <a:rPr lang="ru-RU" smtClean="0"/>
              <a:t>Информативная насыщенность.</a:t>
            </a:r>
          </a:p>
          <a:p>
            <a:r>
              <a:rPr lang="ru-RU" smtClean="0"/>
              <a:t>Проявление  авторской индивидуальности.</a:t>
            </a:r>
          </a:p>
          <a:p>
            <a:r>
              <a:rPr lang="ru-RU" smtClean="0"/>
              <a:t>Яркость, образность высказывания.</a:t>
            </a:r>
          </a:p>
          <a:p>
            <a:r>
              <a:rPr lang="ru-RU" smtClean="0"/>
              <a:t>Неоднородность лексического состава.</a:t>
            </a:r>
          </a:p>
          <a:p>
            <a:r>
              <a:rPr lang="ru-RU" smtClean="0"/>
              <a:t>Широкое использование выразительных средств языка для достижения эффекта воздействия.</a:t>
            </a:r>
          </a:p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8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dirty="0" smtClean="0">
                <a:solidFill>
                  <a:srgbClr val="FFFF00"/>
                </a:solidFill>
              </a:rPr>
              <a:t>Тематика сочинений С2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9939" name="Содержимое 2"/>
          <p:cNvSpPr>
            <a:spLocks noGrp="1"/>
          </p:cNvSpPr>
          <p:nvPr>
            <p:ph idx="1"/>
          </p:nvPr>
        </p:nvSpPr>
        <p:spPr>
          <a:xfrm>
            <a:off x="914400" y="1428750"/>
            <a:ext cx="7772400" cy="49276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endParaRPr lang="ru-RU" sz="3200" b="1" smtClean="0"/>
          </a:p>
          <a:p>
            <a:pPr>
              <a:buFont typeface="Wingdings" pitchFamily="2" charset="2"/>
              <a:buChar char="Ø"/>
            </a:pPr>
            <a:r>
              <a:rPr lang="ru-RU" sz="3200" b="1" smtClean="0"/>
              <a:t>Лексика и фразеология</a:t>
            </a:r>
          </a:p>
          <a:p>
            <a:pPr>
              <a:buFont typeface="Wingdings" pitchFamily="2" charset="2"/>
              <a:buChar char="Ø"/>
            </a:pPr>
            <a:r>
              <a:rPr lang="ru-RU" sz="3200" b="1" smtClean="0"/>
              <a:t>Лексика и грамматика</a:t>
            </a:r>
          </a:p>
          <a:p>
            <a:pPr>
              <a:buFont typeface="Wingdings" pitchFamily="2" charset="2"/>
              <a:buChar char="Ø"/>
            </a:pPr>
            <a:r>
              <a:rPr lang="ru-RU" sz="3200" b="1" smtClean="0"/>
              <a:t>Морфология</a:t>
            </a:r>
          </a:p>
          <a:p>
            <a:pPr>
              <a:buFont typeface="Wingdings" pitchFamily="2" charset="2"/>
              <a:buChar char="Ø"/>
            </a:pPr>
            <a:r>
              <a:rPr lang="ru-RU" sz="3200" b="1" smtClean="0"/>
              <a:t>Синтаксис и пунктуация</a:t>
            </a:r>
          </a:p>
          <a:p>
            <a:pPr>
              <a:buFont typeface="Wingdings" pitchFamily="2" charset="2"/>
              <a:buChar char="Ø"/>
            </a:pPr>
            <a:r>
              <a:rPr lang="ru-RU" sz="3200" b="1" smtClean="0"/>
              <a:t>Человек и его язык (речь)</a:t>
            </a:r>
          </a:p>
          <a:p>
            <a:pPr>
              <a:buFont typeface="Wingdings" pitchFamily="2" charset="2"/>
              <a:buChar char="Ø"/>
            </a:pPr>
            <a:r>
              <a:rPr lang="ru-RU" sz="3200" b="1" smtClean="0"/>
              <a:t>Язык и речь</a:t>
            </a:r>
          </a:p>
          <a:p>
            <a:pPr>
              <a:buFont typeface="Wingdings" pitchFamily="2" charset="2"/>
              <a:buChar char="Ø"/>
            </a:pPr>
            <a:r>
              <a:rPr lang="ru-RU" sz="3200" b="1" smtClean="0"/>
              <a:t>Язык художественной литературы. Средства речевой выразительности</a:t>
            </a:r>
            <a:endParaRPr lang="ru-RU" sz="3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b="1" dirty="0" smtClean="0"/>
              <a:t>Лексика и фразеология</a:t>
            </a:r>
            <a:endParaRPr lang="ru-RU" dirty="0"/>
          </a:p>
        </p:txBody>
      </p:sp>
      <p:sp>
        <p:nvSpPr>
          <p:cNvPr id="40963" name="Содержимое 2"/>
          <p:cNvSpPr>
            <a:spLocks noGrp="1"/>
          </p:cNvSpPr>
          <p:nvPr>
            <p:ph idx="1"/>
          </p:nvPr>
        </p:nvSpPr>
        <p:spPr>
          <a:xfrm>
            <a:off x="914400" y="1785938"/>
            <a:ext cx="7772400" cy="4570412"/>
          </a:xfrm>
        </p:spPr>
        <p:txBody>
          <a:bodyPr/>
          <a:lstStyle/>
          <a:p>
            <a:pPr algn="just"/>
            <a:r>
              <a:rPr lang="ru-RU" b="1" smtClean="0"/>
              <a:t>«Точность слова является не только требованием стиля, требованием вкуса, но, прежде всего, требованием смысла» (К.А. Федин)</a:t>
            </a:r>
          </a:p>
          <a:p>
            <a:pPr algn="just"/>
            <a:r>
              <a:rPr lang="ru-RU" b="1" smtClean="0"/>
              <a:t>«Нет таких звуков, красок, образов и мыслей, для которых не нашлось бы в нашем языке точного выражения» (К. Г. Паустовский)</a:t>
            </a:r>
          </a:p>
          <a:p>
            <a:pPr algn="just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b="1" dirty="0" smtClean="0"/>
              <a:t>Лексика и фразеология</a:t>
            </a:r>
            <a:endParaRPr lang="ru-RU" dirty="0"/>
          </a:p>
        </p:txBody>
      </p:sp>
      <p:sp>
        <p:nvSpPr>
          <p:cNvPr id="41987" name="Содержимое 2"/>
          <p:cNvSpPr>
            <a:spLocks noGrp="1"/>
          </p:cNvSpPr>
          <p:nvPr>
            <p:ph idx="1"/>
          </p:nvPr>
        </p:nvSpPr>
        <p:spPr>
          <a:xfrm>
            <a:off x="914400" y="1285875"/>
            <a:ext cx="7772400" cy="5214938"/>
          </a:xfrm>
        </p:spPr>
        <p:txBody>
          <a:bodyPr/>
          <a:lstStyle/>
          <a:p>
            <a:pPr algn="just"/>
            <a:r>
              <a:rPr lang="ru-RU" b="1" smtClean="0"/>
              <a:t>«Самое удивительное в том, что писатель-мастер умеет, взяв обычные, всем известные слова, показать, сколько оттенков смысла скрывается и открывается в его мыслях, чувствах» (И.Н. Горелов)</a:t>
            </a:r>
          </a:p>
          <a:p>
            <a:pPr algn="just"/>
            <a:r>
              <a:rPr lang="ru-RU" b="1" smtClean="0"/>
              <a:t>«Фразеологизмы – неизменные спутники нашей речи. Мы часто пользуемся ими в повседневной речи, порой даже не замечая, ведь многие из них привычны и знакомы с детства» (учебник русск. яз.)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14313"/>
            <a:ext cx="7772400" cy="1785937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Языковые явления для теоретической интерпретации тезиса</a:t>
            </a:r>
            <a:r>
              <a:rPr lang="en-US" dirty="0" smtClean="0"/>
              <a:t/>
            </a:r>
            <a:br>
              <a:rPr lang="en-US" dirty="0" smtClean="0"/>
            </a:br>
            <a:endParaRPr lang="ru-RU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43011" name="Содержимое 2"/>
          <p:cNvSpPr>
            <a:spLocks noGrp="1"/>
          </p:cNvSpPr>
          <p:nvPr>
            <p:ph idx="1"/>
          </p:nvPr>
        </p:nvSpPr>
        <p:spPr>
          <a:xfrm>
            <a:off x="914400" y="2071688"/>
            <a:ext cx="7772400" cy="4284662"/>
          </a:xfrm>
        </p:spPr>
        <p:txBody>
          <a:bodyPr/>
          <a:lstStyle/>
          <a:p>
            <a:pPr eaLnBrk="1" hangingPunct="1">
              <a:lnSpc>
                <a:spcPct val="120000"/>
              </a:lnSpc>
              <a:spcBef>
                <a:spcPct val="0"/>
              </a:spcBef>
              <a:buFont typeface="Arial" charset="0"/>
              <a:buChar char="•"/>
            </a:pPr>
            <a:r>
              <a:rPr lang="ru-RU" sz="2800" smtClean="0">
                <a:latin typeface="Arial" charset="0"/>
                <a:cs typeface="Times New Roman" pitchFamily="18" charset="0"/>
              </a:rPr>
              <a:t>многозначность;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 typeface="Arial" charset="0"/>
              <a:buChar char="•"/>
            </a:pPr>
            <a:r>
              <a:rPr lang="ru-RU" sz="2800" smtClean="0">
                <a:latin typeface="Arial" charset="0"/>
                <a:cs typeface="Times New Roman" pitchFamily="18" charset="0"/>
              </a:rPr>
              <a:t>лексика с точки зрения стилистической окраски; 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 typeface="Arial" charset="0"/>
              <a:buChar char="•"/>
            </a:pPr>
            <a:r>
              <a:rPr lang="ru-RU" sz="2800" smtClean="0">
                <a:latin typeface="Arial" charset="0"/>
                <a:cs typeface="Times New Roman" pitchFamily="18" charset="0"/>
              </a:rPr>
              <a:t>слова одной тематической группы;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 typeface="Arial" charset="0"/>
              <a:buChar char="•"/>
            </a:pPr>
            <a:r>
              <a:rPr lang="ru-RU" sz="2800" smtClean="0">
                <a:latin typeface="Arial" charset="0"/>
                <a:cs typeface="Times New Roman" pitchFamily="18" charset="0"/>
              </a:rPr>
              <a:t>лексика с точки зрения активного и пассивного запаса (историзмы, архаизмы и др.);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 typeface="Arial" charset="0"/>
              <a:buChar char="•"/>
            </a:pPr>
            <a:r>
              <a:rPr lang="ru-RU" sz="2800" smtClean="0">
                <a:latin typeface="Arial" charset="0"/>
                <a:cs typeface="Times New Roman" pitchFamily="18" charset="0"/>
              </a:rPr>
              <a:t>лексика с точки зрения происхождения;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endParaRPr lang="ru-RU" sz="800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85750"/>
            <a:ext cx="7772400" cy="1643063"/>
          </a:xfrm>
        </p:spPr>
        <p:txBody>
          <a:bodyPr/>
          <a:lstStyle/>
          <a:p>
            <a:pPr algn="ctr">
              <a:defRPr/>
            </a:pPr>
            <a:r>
              <a:rPr lang="ru-RU" dirty="0" smtClean="0"/>
              <a:t>Языковые явления для теоретической интерпретации тезиса</a:t>
            </a:r>
            <a:endParaRPr lang="ru-RU" dirty="0"/>
          </a:p>
        </p:txBody>
      </p:sp>
      <p:sp>
        <p:nvSpPr>
          <p:cNvPr id="44035" name="Содержимое 2"/>
          <p:cNvSpPr>
            <a:spLocks noGrp="1"/>
          </p:cNvSpPr>
          <p:nvPr>
            <p:ph idx="1"/>
          </p:nvPr>
        </p:nvSpPr>
        <p:spPr>
          <a:xfrm>
            <a:off x="914400" y="2214563"/>
            <a:ext cx="7772400" cy="4141787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 typeface="Arial" charset="0"/>
              <a:buChar char="•"/>
            </a:pPr>
            <a:r>
              <a:rPr lang="ru-RU" sz="3200" smtClean="0">
                <a:latin typeface="Arial" charset="0"/>
                <a:cs typeface="Times New Roman" pitchFamily="18" charset="0"/>
              </a:rPr>
              <a:t>лексика с точки зрения сферы употребления (профессионализмы, жаргонизмы, диалектизмы);</a:t>
            </a:r>
          </a:p>
          <a:p>
            <a:pPr eaLnBrk="1" hangingPunct="1">
              <a:spcBef>
                <a:spcPct val="0"/>
              </a:spcBef>
              <a:buFont typeface="Arial" charset="0"/>
              <a:buChar char="•"/>
            </a:pPr>
            <a:r>
              <a:rPr lang="ru-RU" sz="3200" smtClean="0">
                <a:latin typeface="Arial" charset="0"/>
                <a:cs typeface="Times New Roman" pitchFamily="18" charset="0"/>
              </a:rPr>
              <a:t>синонимы, антонимы, омонимы;</a:t>
            </a:r>
          </a:p>
          <a:p>
            <a:pPr eaLnBrk="1" hangingPunct="1">
              <a:spcBef>
                <a:spcPct val="0"/>
              </a:spcBef>
              <a:buFont typeface="Arial" charset="0"/>
              <a:buChar char="•"/>
            </a:pPr>
            <a:r>
              <a:rPr lang="ru-RU" sz="3200" smtClean="0">
                <a:latin typeface="Arial" charset="0"/>
                <a:cs typeface="Times New Roman" pitchFamily="18" charset="0"/>
              </a:rPr>
              <a:t>фразеологизмы; </a:t>
            </a:r>
          </a:p>
          <a:p>
            <a:pPr eaLnBrk="1" hangingPunct="1">
              <a:spcBef>
                <a:spcPct val="0"/>
              </a:spcBef>
              <a:buFont typeface="Arial" charset="0"/>
              <a:buChar char="•"/>
            </a:pPr>
            <a:r>
              <a:rPr lang="ru-RU" sz="3200" smtClean="0">
                <a:latin typeface="Arial" charset="0"/>
                <a:cs typeface="Times New Roman" pitchFamily="18" charset="0"/>
              </a:rPr>
              <a:t>тропы  (метафора, эпитет, олицетворение, сравнение, гипербола и др.).</a:t>
            </a:r>
          </a:p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763"/>
            <a:ext cx="7772400" cy="914400"/>
          </a:xfrm>
        </p:spPr>
        <p:txBody>
          <a:bodyPr/>
          <a:lstStyle/>
          <a:p>
            <a:pPr algn="ctr">
              <a:defRPr/>
            </a:pPr>
            <a:r>
              <a:rPr lang="ru-RU" sz="2800" dirty="0" smtClean="0"/>
              <a:t>Слова одной тематической группы</a:t>
            </a:r>
            <a:endParaRPr lang="ru-RU" sz="2800" dirty="0"/>
          </a:p>
        </p:txBody>
      </p:sp>
      <p:sp>
        <p:nvSpPr>
          <p:cNvPr id="45059" name="TextBox 2"/>
          <p:cNvSpPr txBox="1">
            <a:spLocks noChangeArrowheads="1"/>
          </p:cNvSpPr>
          <p:nvPr/>
        </p:nvSpPr>
        <p:spPr bwMode="auto">
          <a:xfrm>
            <a:off x="357188" y="1143000"/>
            <a:ext cx="8643937" cy="575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541338" algn="just"/>
            <a:r>
              <a:rPr lang="ru-RU" sz="2300">
                <a:latin typeface="Times New Roman" pitchFamily="18" charset="0"/>
                <a:cs typeface="Times New Roman" pitchFamily="18" charset="0"/>
              </a:rPr>
              <a:t>Почти каждый </a:t>
            </a:r>
            <a:r>
              <a:rPr lang="ru-RU" sz="23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художник,</a:t>
            </a:r>
            <a:r>
              <a:rPr lang="ru-RU" sz="2300">
                <a:latin typeface="Times New Roman" pitchFamily="18" charset="0"/>
                <a:cs typeface="Times New Roman" pitchFamily="18" charset="0"/>
              </a:rPr>
              <a:t>  к какому бы времени и к какой бы </a:t>
            </a:r>
            <a:r>
              <a:rPr lang="ru-RU" sz="23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школе </a:t>
            </a:r>
            <a:r>
              <a:rPr lang="ru-RU" sz="2300">
                <a:latin typeface="Times New Roman" pitchFamily="18" charset="0"/>
                <a:cs typeface="Times New Roman" pitchFamily="18" charset="0"/>
              </a:rPr>
              <a:t>он ни принадлежал, открывает нам новые черты действительности.</a:t>
            </a:r>
          </a:p>
          <a:p>
            <a:pPr indent="541338" algn="just"/>
            <a:r>
              <a:rPr lang="ru-RU" sz="2300">
                <a:latin typeface="Times New Roman" pitchFamily="18" charset="0"/>
                <a:cs typeface="Times New Roman" pitchFamily="18" charset="0"/>
              </a:rPr>
              <a:t>Мне посчастливилось побывать несколько раз в Дрезденской </a:t>
            </a:r>
            <a:r>
              <a:rPr lang="ru-RU" sz="23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галерее</a:t>
            </a:r>
            <a:r>
              <a:rPr lang="ru-RU" sz="2300">
                <a:latin typeface="Times New Roman" pitchFamily="18" charset="0"/>
                <a:cs typeface="Times New Roman" pitchFamily="18" charset="0"/>
              </a:rPr>
              <a:t>. Помимо «Сикстинской мадонны» </a:t>
            </a:r>
            <a:r>
              <a:rPr lang="ru-RU" sz="23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Рафаэля</a:t>
            </a:r>
            <a:r>
              <a:rPr lang="ru-RU" sz="2300">
                <a:latin typeface="Times New Roman" pitchFamily="18" charset="0"/>
                <a:cs typeface="Times New Roman" pitchFamily="18" charset="0"/>
              </a:rPr>
              <a:t>, там есть много картин старых </a:t>
            </a:r>
            <a:r>
              <a:rPr lang="ru-RU" sz="23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мастеров</a:t>
            </a:r>
            <a:r>
              <a:rPr lang="ru-RU" sz="2300">
                <a:latin typeface="Times New Roman" pitchFamily="18" charset="0"/>
                <a:cs typeface="Times New Roman" pitchFamily="18" charset="0"/>
              </a:rPr>
              <a:t>, перед которыми просто опасно останавливаться. Они не отпускают от себя. На них можно смотреть часами, может быть, сутками, и чем дольше смотришь, тем шире нарастает непонятное душевное волнение. Оно доходит до той черты, когда человек уже с трудом удерживает слезы.</a:t>
            </a:r>
          </a:p>
          <a:p>
            <a:pPr indent="541338" algn="just"/>
            <a:r>
              <a:rPr lang="ru-RU" sz="2300">
                <a:latin typeface="Times New Roman" pitchFamily="18" charset="0"/>
                <a:cs typeface="Times New Roman" pitchFamily="18" charset="0"/>
              </a:rPr>
              <a:t>В чём причина этих непроливающихся слез? В том, что в этих полотнах – совершенство духа и власть </a:t>
            </a:r>
            <a:r>
              <a:rPr lang="ru-RU" sz="23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гения</a:t>
            </a:r>
            <a:r>
              <a:rPr lang="ru-RU" sz="2300">
                <a:latin typeface="Times New Roman" pitchFamily="18" charset="0"/>
                <a:cs typeface="Times New Roman" pitchFamily="18" charset="0"/>
              </a:rPr>
              <a:t>, заставляющего нас стремиться к чистоте, силе и благородству собственных помыслов. При созерцании прекрасного возникает тревога, которая предшествует нашему внутреннему очищению</a:t>
            </a:r>
            <a:r>
              <a:rPr lang="ru-RU" sz="2300" i="1">
                <a:latin typeface="Times New Roman" pitchFamily="18" charset="0"/>
                <a:cs typeface="Times New Roman" pitchFamily="18" charset="0"/>
              </a:rPr>
              <a:t>.           (К.Паустовский)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763"/>
            <a:ext cx="7772400" cy="914400"/>
          </a:xfrm>
        </p:spPr>
        <p:txBody>
          <a:bodyPr/>
          <a:lstStyle/>
          <a:p>
            <a:pPr algn="ctr">
              <a:defRPr/>
            </a:pPr>
            <a:r>
              <a:rPr lang="ru-RU" sz="2800" dirty="0" smtClean="0"/>
              <a:t>Слова одной тематической группы</a:t>
            </a:r>
            <a:endParaRPr lang="ru-RU" sz="2800" dirty="0"/>
          </a:p>
        </p:txBody>
      </p:sp>
      <p:sp>
        <p:nvSpPr>
          <p:cNvPr id="46083" name="TextBox 2"/>
          <p:cNvSpPr txBox="1">
            <a:spLocks noChangeArrowheads="1"/>
          </p:cNvSpPr>
          <p:nvPr/>
        </p:nvSpPr>
        <p:spPr bwMode="auto">
          <a:xfrm>
            <a:off x="357188" y="1143000"/>
            <a:ext cx="8643937" cy="575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541338" algn="just"/>
            <a:r>
              <a:rPr lang="ru-RU" sz="2300">
                <a:latin typeface="Times New Roman" pitchFamily="18" charset="0"/>
                <a:cs typeface="Times New Roman" pitchFamily="18" charset="0"/>
              </a:rPr>
              <a:t>Почти каждый художник,  к какому бы времени и к какой бы школе он ни принадлежал, открывает нам новые черты действительности.</a:t>
            </a:r>
          </a:p>
          <a:p>
            <a:pPr indent="541338" algn="just"/>
            <a:r>
              <a:rPr lang="ru-RU" sz="2300">
                <a:latin typeface="Times New Roman" pitchFamily="18" charset="0"/>
                <a:cs typeface="Times New Roman" pitchFamily="18" charset="0"/>
              </a:rPr>
              <a:t>Мне посчастливилось побывать несколько раз в Дрезденской галерее. Помимо «Сикстинской мадонны» Рафаэля, там есть много картин старых мастеров, перед которыми просто опасно останавливаться. Они не отпускают от себя. На них можно смотреть часами, может быть, сутками, и чем дольше смотришь, тем шире нарастает непонятное душевное волнение. Оно доходит до той черты, когда человек уже с трудом удерживает слезы.</a:t>
            </a:r>
          </a:p>
          <a:p>
            <a:pPr indent="541338" algn="just"/>
            <a:r>
              <a:rPr lang="ru-RU" sz="2300">
                <a:latin typeface="Times New Roman" pitchFamily="18" charset="0"/>
                <a:cs typeface="Times New Roman" pitchFamily="18" charset="0"/>
              </a:rPr>
              <a:t>В чём причина этих непроливающихся слез? В том, что в этих полотнах – совершенство духа и власть гения, заставляющего нас стремиться к чистоте, силе и благородству собственных помыслов. При созерцании прекрасного возникает тревога, которая предшествует нашему внутреннему очищению</a:t>
            </a:r>
            <a:r>
              <a:rPr lang="ru-RU" sz="2300" i="1">
                <a:latin typeface="Times New Roman" pitchFamily="18" charset="0"/>
                <a:cs typeface="Times New Roman" pitchFamily="18" charset="0"/>
              </a:rPr>
              <a:t>.           (К.Паустовский)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763"/>
            <a:ext cx="7772400" cy="914400"/>
          </a:xfrm>
        </p:spPr>
        <p:txBody>
          <a:bodyPr/>
          <a:lstStyle/>
          <a:p>
            <a:pPr algn="ctr">
              <a:defRPr/>
            </a:pPr>
            <a:r>
              <a:rPr lang="ru-RU" sz="2800" dirty="0" smtClean="0"/>
              <a:t>Слова одной тематической группы</a:t>
            </a:r>
            <a:endParaRPr lang="ru-RU" sz="2800" dirty="0"/>
          </a:p>
        </p:txBody>
      </p:sp>
      <p:sp>
        <p:nvSpPr>
          <p:cNvPr id="47107" name="TextBox 2"/>
          <p:cNvSpPr txBox="1">
            <a:spLocks noChangeArrowheads="1"/>
          </p:cNvSpPr>
          <p:nvPr/>
        </p:nvSpPr>
        <p:spPr bwMode="auto">
          <a:xfrm>
            <a:off x="357188" y="1143000"/>
            <a:ext cx="8643937" cy="575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541338" algn="just"/>
            <a:r>
              <a:rPr lang="ru-RU" sz="2300">
                <a:latin typeface="Times New Roman" pitchFamily="18" charset="0"/>
                <a:cs typeface="Times New Roman" pitchFamily="18" charset="0"/>
              </a:rPr>
              <a:t>Почти каждый художник,  к какому бы времени и к какой бы школе он ни принадлежал, открывает нам новые черты действительности.</a:t>
            </a:r>
          </a:p>
          <a:p>
            <a:pPr indent="541338" algn="just"/>
            <a:r>
              <a:rPr lang="ru-RU" sz="2300">
                <a:latin typeface="Times New Roman" pitchFamily="18" charset="0"/>
                <a:cs typeface="Times New Roman" pitchFamily="18" charset="0"/>
              </a:rPr>
              <a:t>Мне посчастливилось побывать несколько раз в Дрезденской галерее. Помимо </a:t>
            </a:r>
            <a:r>
              <a:rPr lang="ru-RU" sz="23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«Сикстинской мадонны» </a:t>
            </a:r>
            <a:r>
              <a:rPr lang="ru-RU" sz="2300">
                <a:latin typeface="Times New Roman" pitchFamily="18" charset="0"/>
                <a:cs typeface="Times New Roman" pitchFamily="18" charset="0"/>
              </a:rPr>
              <a:t>Рафаэля, там есть много </a:t>
            </a:r>
            <a:r>
              <a:rPr lang="ru-RU" sz="23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картин </a:t>
            </a:r>
            <a:r>
              <a:rPr lang="ru-RU" sz="2300">
                <a:latin typeface="Times New Roman" pitchFamily="18" charset="0"/>
                <a:cs typeface="Times New Roman" pitchFamily="18" charset="0"/>
              </a:rPr>
              <a:t>старых мастеров, перед которыми просто опасно останавливаться. Они не отпускают от себя. На них можно смотреть часами, может быть, сутками, и чем дольше смотришь, тем шире нарастает непонятное душевное волнение. Оно доходит до той черты, когда человек уже с трудом удерживает слезы.</a:t>
            </a:r>
          </a:p>
          <a:p>
            <a:pPr indent="541338" algn="just"/>
            <a:r>
              <a:rPr lang="ru-RU" sz="2300">
                <a:latin typeface="Times New Roman" pitchFamily="18" charset="0"/>
                <a:cs typeface="Times New Roman" pitchFamily="18" charset="0"/>
              </a:rPr>
              <a:t>В чём причина этих непроливающихся слез? В том, что в этих </a:t>
            </a:r>
            <a:r>
              <a:rPr lang="ru-RU" sz="23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полотнах </a:t>
            </a:r>
            <a:r>
              <a:rPr lang="ru-RU" sz="2300">
                <a:latin typeface="Times New Roman" pitchFamily="18" charset="0"/>
                <a:cs typeface="Times New Roman" pitchFamily="18" charset="0"/>
              </a:rPr>
              <a:t>– совершенство духа и власть гения, заставляющего нас стремиться к чистоте, силе и благородству собственных помыслов. При созерцании прекрасного возникает тревога, которая предшествует нашему внутреннему очищению</a:t>
            </a:r>
            <a:r>
              <a:rPr lang="ru-RU" sz="2300" i="1">
                <a:latin typeface="Times New Roman" pitchFamily="18" charset="0"/>
                <a:cs typeface="Times New Roman" pitchFamily="18" charset="0"/>
              </a:rPr>
              <a:t>.           (К.Паустовский)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763"/>
            <a:ext cx="7772400" cy="914400"/>
          </a:xfrm>
        </p:spPr>
        <p:txBody>
          <a:bodyPr/>
          <a:lstStyle/>
          <a:p>
            <a:pPr algn="just">
              <a:defRPr/>
            </a:pPr>
            <a:r>
              <a:rPr lang="ru-RU" sz="4600" dirty="0" smtClean="0"/>
              <a:t>В третьей части экзаменационной работы 2013 года представлено только одно задание С2 – </a:t>
            </a:r>
            <a:br>
              <a:rPr lang="ru-RU" sz="4600" dirty="0" smtClean="0"/>
            </a:br>
            <a:r>
              <a:rPr lang="ru-RU" sz="4600" dirty="0" smtClean="0"/>
              <a:t>сочинение-рассуждение на лингвистическую тему. Альтернативного задания С2.2 нет</a:t>
            </a:r>
            <a:endParaRPr lang="ru-RU" sz="4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130" name="Группа 11"/>
          <p:cNvGrpSpPr>
            <a:grpSpLocks/>
          </p:cNvGrpSpPr>
          <p:nvPr/>
        </p:nvGrpSpPr>
        <p:grpSpPr bwMode="auto">
          <a:xfrm>
            <a:off x="2786063" y="1857375"/>
            <a:ext cx="3643312" cy="2714625"/>
            <a:chOff x="2786050" y="1857364"/>
            <a:chExt cx="3643338" cy="2714644"/>
          </a:xfrm>
        </p:grpSpPr>
        <p:sp>
          <p:nvSpPr>
            <p:cNvPr id="3" name="Овал 2"/>
            <p:cNvSpPr/>
            <p:nvPr/>
          </p:nvSpPr>
          <p:spPr>
            <a:xfrm>
              <a:off x="2786050" y="1857364"/>
              <a:ext cx="3643338" cy="2714644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48140" name="TextBox 3"/>
            <p:cNvSpPr txBox="1">
              <a:spLocks noChangeArrowheads="1"/>
            </p:cNvSpPr>
            <p:nvPr/>
          </p:nvSpPr>
          <p:spPr bwMode="auto">
            <a:xfrm>
              <a:off x="2928926" y="2786058"/>
              <a:ext cx="3357562" cy="830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4800" b="1">
                  <a:latin typeface="Times New Roman" pitchFamily="18" charset="0"/>
                  <a:cs typeface="Times New Roman" pitchFamily="18" charset="0"/>
                </a:rPr>
                <a:t>Живопись</a:t>
              </a:r>
            </a:p>
          </p:txBody>
        </p:sp>
      </p:grpSp>
      <p:sp>
        <p:nvSpPr>
          <p:cNvPr id="53252" name="TextBox 13"/>
          <p:cNvSpPr txBox="1">
            <a:spLocks noChangeArrowheads="1"/>
          </p:cNvSpPr>
          <p:nvPr/>
        </p:nvSpPr>
        <p:spPr bwMode="auto">
          <a:xfrm>
            <a:off x="1071563" y="4143375"/>
            <a:ext cx="3000375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b="1" i="1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000" b="1" i="1">
                <a:latin typeface="Times New Roman" pitchFamily="18" charset="0"/>
                <a:cs typeface="Times New Roman" pitchFamily="18" charset="0"/>
              </a:rPr>
              <a:t>смотреть</a:t>
            </a:r>
          </a:p>
          <a:p>
            <a:r>
              <a:rPr lang="ru-RU" sz="3000" b="1" i="1">
                <a:latin typeface="Times New Roman" pitchFamily="18" charset="0"/>
                <a:cs typeface="Times New Roman" pitchFamily="18" charset="0"/>
              </a:rPr>
              <a:t>не отпускают созерцание</a:t>
            </a:r>
          </a:p>
          <a:p>
            <a:endParaRPr lang="ru-RU" b="1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253" name="TextBox 25"/>
          <p:cNvSpPr txBox="1">
            <a:spLocks noChangeArrowheads="1"/>
          </p:cNvSpPr>
          <p:nvPr/>
        </p:nvSpPr>
        <p:spPr bwMode="auto">
          <a:xfrm>
            <a:off x="714375" y="857250"/>
            <a:ext cx="2357438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000" b="1" i="1">
                <a:latin typeface="Times New Roman" pitchFamily="18" charset="0"/>
                <a:cs typeface="Times New Roman" pitchFamily="18" charset="0"/>
              </a:rPr>
              <a:t>художник</a:t>
            </a:r>
          </a:p>
          <a:p>
            <a:r>
              <a:rPr lang="ru-RU" sz="3000" b="1" i="1">
                <a:latin typeface="Times New Roman" pitchFamily="18" charset="0"/>
                <a:cs typeface="Times New Roman" pitchFamily="18" charset="0"/>
              </a:rPr>
              <a:t>школа</a:t>
            </a:r>
          </a:p>
          <a:p>
            <a:r>
              <a:rPr lang="ru-RU" sz="3000" b="1" i="1">
                <a:latin typeface="Times New Roman" pitchFamily="18" charset="0"/>
                <a:cs typeface="Times New Roman" pitchFamily="18" charset="0"/>
              </a:rPr>
              <a:t>мастер</a:t>
            </a:r>
          </a:p>
          <a:p>
            <a:r>
              <a:rPr lang="ru-RU" sz="3000" b="1" i="1">
                <a:latin typeface="Times New Roman" pitchFamily="18" charset="0"/>
                <a:cs typeface="Times New Roman" pitchFamily="18" charset="0"/>
              </a:rPr>
              <a:t>гений</a:t>
            </a:r>
          </a:p>
          <a:p>
            <a:r>
              <a:rPr lang="ru-RU" sz="3000" b="1" i="1">
                <a:latin typeface="Times New Roman" pitchFamily="18" charset="0"/>
                <a:cs typeface="Times New Roman" pitchFamily="18" charset="0"/>
              </a:rPr>
              <a:t>Рафаэль</a:t>
            </a:r>
          </a:p>
        </p:txBody>
      </p:sp>
      <p:sp>
        <p:nvSpPr>
          <p:cNvPr id="53254" name="TextBox 27"/>
          <p:cNvSpPr txBox="1">
            <a:spLocks noChangeArrowheads="1"/>
          </p:cNvSpPr>
          <p:nvPr/>
        </p:nvSpPr>
        <p:spPr bwMode="auto">
          <a:xfrm>
            <a:off x="5286375" y="4500563"/>
            <a:ext cx="4000500" cy="184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latin typeface="Times New Roman" pitchFamily="18" charset="0"/>
                <a:cs typeface="Times New Roman" pitchFamily="18" charset="0"/>
              </a:rPr>
              <a:t>совершенство духа</a:t>
            </a:r>
          </a:p>
          <a:p>
            <a:r>
              <a:rPr lang="ru-RU" sz="3000" b="1" i="1">
                <a:latin typeface="Times New Roman" pitchFamily="18" charset="0"/>
                <a:cs typeface="Times New Roman" pitchFamily="18" charset="0"/>
              </a:rPr>
              <a:t>душевное</a:t>
            </a:r>
            <a:r>
              <a:rPr lang="ru-RU" sz="2800" b="1" i="1">
                <a:latin typeface="Times New Roman" pitchFamily="18" charset="0"/>
                <a:cs typeface="Times New Roman" pitchFamily="18" charset="0"/>
              </a:rPr>
              <a:t> волнение</a:t>
            </a:r>
          </a:p>
          <a:p>
            <a:r>
              <a:rPr lang="ru-RU" sz="2800" b="1" i="1">
                <a:latin typeface="Times New Roman" pitchFamily="18" charset="0"/>
                <a:cs typeface="Times New Roman" pitchFamily="18" charset="0"/>
              </a:rPr>
              <a:t>чистота, благородство</a:t>
            </a:r>
          </a:p>
          <a:p>
            <a:r>
              <a:rPr lang="ru-RU" sz="2800" b="1" i="1">
                <a:latin typeface="Times New Roman" pitchFamily="18" charset="0"/>
                <a:cs typeface="Times New Roman" pitchFamily="18" charset="0"/>
              </a:rPr>
              <a:t>внутреннее очищение</a:t>
            </a:r>
          </a:p>
        </p:txBody>
      </p:sp>
      <p:sp>
        <p:nvSpPr>
          <p:cNvPr id="53255" name="TextBox 28"/>
          <p:cNvSpPr txBox="1">
            <a:spLocks noChangeArrowheads="1"/>
          </p:cNvSpPr>
          <p:nvPr/>
        </p:nvSpPr>
        <p:spPr bwMode="auto">
          <a:xfrm>
            <a:off x="6429375" y="908050"/>
            <a:ext cx="2714625" cy="240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000" b="1" i="1">
                <a:latin typeface="Times New Roman" pitchFamily="18" charset="0"/>
                <a:cs typeface="Times New Roman" pitchFamily="18" charset="0"/>
              </a:rPr>
              <a:t>картины</a:t>
            </a:r>
          </a:p>
          <a:p>
            <a:r>
              <a:rPr lang="ru-RU" sz="3000" b="1" i="1">
                <a:latin typeface="Times New Roman" pitchFamily="18" charset="0"/>
                <a:cs typeface="Times New Roman" pitchFamily="18" charset="0"/>
              </a:rPr>
              <a:t>полотна</a:t>
            </a:r>
          </a:p>
          <a:p>
            <a:r>
              <a:rPr lang="ru-RU" sz="3000" b="1" i="1">
                <a:latin typeface="Times New Roman" pitchFamily="18" charset="0"/>
                <a:cs typeface="Times New Roman" pitchFamily="18" charset="0"/>
              </a:rPr>
              <a:t>прекрасное</a:t>
            </a:r>
          </a:p>
          <a:p>
            <a:r>
              <a:rPr lang="ru-RU" sz="3000" b="1" i="1">
                <a:latin typeface="Times New Roman" pitchFamily="18" charset="0"/>
                <a:cs typeface="Times New Roman" pitchFamily="18" charset="0"/>
              </a:rPr>
              <a:t>«Сикстинская мадонна»</a:t>
            </a:r>
          </a:p>
        </p:txBody>
      </p:sp>
      <p:cxnSp>
        <p:nvCxnSpPr>
          <p:cNvPr id="31" name="Прямая со стрелкой 30"/>
          <p:cNvCxnSpPr/>
          <p:nvPr/>
        </p:nvCxnSpPr>
        <p:spPr>
          <a:xfrm rot="10800000">
            <a:off x="2214546" y="2071678"/>
            <a:ext cx="1000132" cy="2857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rot="10800000" flipV="1">
            <a:off x="2143108" y="4071942"/>
            <a:ext cx="1000132" cy="4286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>
            <a:off x="6072198" y="4071942"/>
            <a:ext cx="1000132" cy="5715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 flipV="1">
            <a:off x="6072198" y="2214554"/>
            <a:ext cx="571504" cy="1428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3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2" grpId="0"/>
      <p:bldP spid="53253" grpId="0"/>
      <p:bldP spid="53254" grpId="0"/>
      <p:bldP spid="5325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dirty="0" smtClean="0"/>
              <a:t>Тематическая группа</a:t>
            </a:r>
            <a:endParaRPr lang="ru-RU" dirty="0"/>
          </a:p>
        </p:txBody>
      </p:sp>
      <p:sp>
        <p:nvSpPr>
          <p:cNvPr id="4915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itchFamily="2" charset="2"/>
              <a:buNone/>
            </a:pPr>
            <a:endParaRPr lang="ru-RU" smtClean="0"/>
          </a:p>
          <a:p>
            <a:pPr algn="just">
              <a:buFont typeface="Wingdings" pitchFamily="2" charset="2"/>
              <a:buNone/>
            </a:pPr>
            <a:r>
              <a:rPr lang="ru-RU" smtClean="0"/>
              <a:t>          </a:t>
            </a:r>
          </a:p>
          <a:p>
            <a:pPr algn="just">
              <a:buFont typeface="Wingdings" pitchFamily="2" charset="2"/>
              <a:buNone/>
            </a:pPr>
            <a:r>
              <a:rPr lang="ru-RU" smtClean="0"/>
              <a:t>         Слова одной тематической группы (</a:t>
            </a:r>
            <a:r>
              <a:rPr lang="ru-RU" i="1" smtClean="0"/>
              <a:t>художник, мастер, галерея, картины, полотна</a:t>
            </a:r>
            <a:r>
              <a:rPr lang="ru-RU" smtClean="0"/>
              <a:t>)   погружают читателя в мир искусства, художественного творчества.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85750"/>
            <a:ext cx="7772400" cy="642938"/>
          </a:xfrm>
        </p:spPr>
        <p:txBody>
          <a:bodyPr/>
          <a:lstStyle/>
          <a:p>
            <a:pPr algn="ctr">
              <a:defRPr/>
            </a:pPr>
            <a:r>
              <a:rPr lang="ru-RU" dirty="0" smtClean="0"/>
              <a:t>Многозначность</a:t>
            </a:r>
            <a:endParaRPr lang="ru-RU" dirty="0"/>
          </a:p>
        </p:txBody>
      </p:sp>
      <p:sp>
        <p:nvSpPr>
          <p:cNvPr id="50179" name="Содержимое 2"/>
          <p:cNvSpPr>
            <a:spLocks noGrp="1"/>
          </p:cNvSpPr>
          <p:nvPr>
            <p:ph idx="1"/>
          </p:nvPr>
        </p:nvSpPr>
        <p:spPr>
          <a:xfrm>
            <a:off x="571500" y="1357313"/>
            <a:ext cx="8358188" cy="4572000"/>
          </a:xfrm>
        </p:spPr>
        <p:txBody>
          <a:bodyPr/>
          <a:lstStyle/>
          <a:p>
            <a:pPr algn="just">
              <a:buFont typeface="Wingdings" pitchFamily="2" charset="2"/>
              <a:buNone/>
            </a:pPr>
            <a:r>
              <a:rPr lang="ru-RU" smtClean="0"/>
              <a:t>		</a:t>
            </a:r>
          </a:p>
          <a:p>
            <a:pPr algn="just">
              <a:buFont typeface="Wingdings" pitchFamily="2" charset="2"/>
              <a:buNone/>
            </a:pPr>
            <a:r>
              <a:rPr lang="ru-RU" smtClean="0"/>
              <a:t>                 Лексикой называют, прежде всего, словарный состав языка. Слова могут  иметь сразу несколько значений. Такое явление называется многозначностью. Её пример можно наблюдать в предложении «</a:t>
            </a:r>
            <a:r>
              <a:rPr lang="ru-RU" i="1" smtClean="0"/>
              <a:t>Устал с дороги</a:t>
            </a:r>
            <a:r>
              <a:rPr lang="ru-RU" smtClean="0"/>
              <a:t>» (№23): слово  </a:t>
            </a:r>
            <a:r>
              <a:rPr lang="ru-RU" smtClean="0">
                <a:solidFill>
                  <a:srgbClr val="FFFF00"/>
                </a:solidFill>
              </a:rPr>
              <a:t>«</a:t>
            </a:r>
            <a:r>
              <a:rPr lang="ru-RU" i="1" smtClean="0">
                <a:solidFill>
                  <a:srgbClr val="FFFF00"/>
                </a:solidFill>
              </a:rPr>
              <a:t>дорога</a:t>
            </a:r>
            <a:r>
              <a:rPr lang="ru-RU" smtClean="0">
                <a:solidFill>
                  <a:srgbClr val="FFFF00"/>
                </a:solidFill>
              </a:rPr>
              <a:t>»  </a:t>
            </a:r>
            <a:r>
              <a:rPr lang="ru-RU" smtClean="0"/>
              <a:t>здесь выступает в одном из нескольких своих значений  -  «путешествие, путь».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ru-RU" sz="3200" smtClean="0"/>
              <a:t>Разговорная и просторечная лексика</a:t>
            </a:r>
          </a:p>
        </p:txBody>
      </p:sp>
      <p:sp>
        <p:nvSpPr>
          <p:cNvPr id="5120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ru-RU" smtClean="0"/>
          </a:p>
          <a:p>
            <a:pPr>
              <a:buFont typeface="Wingdings" pitchFamily="2" charset="2"/>
              <a:buNone/>
            </a:pPr>
            <a:r>
              <a:rPr lang="ru-RU" smtClean="0"/>
              <a:t>1. Средство речевой характеристики героя:</a:t>
            </a:r>
          </a:p>
          <a:p>
            <a:pPr algn="just">
              <a:buFont typeface="Wingdings" pitchFamily="2" charset="2"/>
              <a:buNone/>
            </a:pPr>
            <a:r>
              <a:rPr lang="ru-RU" i="1" smtClean="0"/>
              <a:t>«</a:t>
            </a:r>
            <a:r>
              <a:rPr lang="ru-RU" i="1" smtClean="0">
                <a:solidFill>
                  <a:srgbClr val="FFFF00"/>
                </a:solidFill>
              </a:rPr>
              <a:t>Сымай одёжу-то</a:t>
            </a:r>
            <a:r>
              <a:rPr lang="ru-RU" i="1" smtClean="0"/>
              <a:t> – сушить будем», - проворчал старик.</a:t>
            </a:r>
          </a:p>
          <a:p>
            <a:pPr>
              <a:buFont typeface="Wingdings" pitchFamily="2" charset="2"/>
              <a:buNone/>
            </a:pPr>
            <a:endParaRPr lang="ru-RU" smtClean="0"/>
          </a:p>
          <a:p>
            <a:pPr>
              <a:buFont typeface="Wingdings" pitchFamily="2" charset="2"/>
              <a:buNone/>
            </a:pPr>
            <a:r>
              <a:rPr lang="ru-RU" smtClean="0"/>
              <a:t>2.  Средство выражения авторской оценки: </a:t>
            </a:r>
            <a:r>
              <a:rPr lang="ru-RU" i="1" smtClean="0"/>
              <a:t>Где-то   рядом  </a:t>
            </a:r>
            <a:r>
              <a:rPr lang="ru-RU" i="1" smtClean="0">
                <a:solidFill>
                  <a:srgbClr val="FFFF00"/>
                </a:solidFill>
              </a:rPr>
              <a:t>верещала</a:t>
            </a:r>
            <a:r>
              <a:rPr lang="ru-RU" i="1" smtClean="0"/>
              <a:t> гармошка и нестройные голоса </a:t>
            </a:r>
            <a:r>
              <a:rPr lang="ru-RU" i="1" smtClean="0">
                <a:solidFill>
                  <a:srgbClr val="FFFF00"/>
                </a:solidFill>
              </a:rPr>
              <a:t>горланили</a:t>
            </a:r>
            <a:r>
              <a:rPr lang="ru-RU" i="1" smtClean="0"/>
              <a:t> песню.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dirty="0" smtClean="0"/>
              <a:t>Синонимы</a:t>
            </a:r>
            <a:endParaRPr lang="ru-RU" dirty="0"/>
          </a:p>
        </p:txBody>
      </p:sp>
      <p:sp>
        <p:nvSpPr>
          <p:cNvPr id="5222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342900" algn="just">
              <a:buFont typeface="Wingdings" pitchFamily="2" charset="2"/>
              <a:buNone/>
            </a:pPr>
            <a:r>
              <a:rPr lang="ru-RU" smtClean="0"/>
              <a:t> </a:t>
            </a:r>
          </a:p>
          <a:p>
            <a:pPr indent="342900" algn="just">
              <a:buFont typeface="Wingdings" pitchFamily="2" charset="2"/>
              <a:buNone/>
            </a:pPr>
            <a:r>
              <a:rPr lang="ru-RU" smtClean="0"/>
              <a:t>Использование синонимов («</a:t>
            </a:r>
            <a:r>
              <a:rPr lang="ru-RU" smtClean="0">
                <a:solidFill>
                  <a:srgbClr val="FFFF00"/>
                </a:solidFill>
              </a:rPr>
              <a:t>поверхностный, примитивный, банальный</a:t>
            </a:r>
            <a:r>
              <a:rPr lang="ru-RU" smtClean="0"/>
              <a:t> подход») служит средством создания градации и выражает отрицательное отношение автора                            к людям, не умеющим ценить произведения искусства.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dirty="0" smtClean="0"/>
              <a:t>Антонимы</a:t>
            </a:r>
            <a:endParaRPr lang="ru-RU" dirty="0"/>
          </a:p>
        </p:txBody>
      </p:sp>
      <p:sp>
        <p:nvSpPr>
          <p:cNvPr id="2560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342900" algn="just">
              <a:buFont typeface="Wingdings" pitchFamily="2" charset="2"/>
              <a:buNone/>
            </a:pPr>
            <a:r>
              <a:rPr lang="ru-RU" smtClean="0"/>
              <a:t>Используя антонимы,  автор показывает вмешательство человека в жизнь природы: </a:t>
            </a:r>
            <a:r>
              <a:rPr lang="ru-RU" smtClean="0">
                <a:solidFill>
                  <a:srgbClr val="FFFF00"/>
                </a:solidFill>
              </a:rPr>
              <a:t>тихому</a:t>
            </a:r>
            <a:r>
              <a:rPr lang="ru-RU" smtClean="0"/>
              <a:t> шелесту травы противопоставлен </a:t>
            </a:r>
            <a:r>
              <a:rPr lang="ru-RU" smtClean="0">
                <a:solidFill>
                  <a:srgbClr val="FFFF00"/>
                </a:solidFill>
              </a:rPr>
              <a:t>оглушительный </a:t>
            </a:r>
            <a:r>
              <a:rPr lang="ru-RU" smtClean="0"/>
              <a:t>лязг машин, а  </a:t>
            </a:r>
            <a:r>
              <a:rPr lang="ru-RU" smtClean="0">
                <a:solidFill>
                  <a:srgbClr val="FFFF00"/>
                </a:solidFill>
              </a:rPr>
              <a:t>живым</a:t>
            </a:r>
            <a:r>
              <a:rPr lang="ru-RU" smtClean="0"/>
              <a:t> деревьям – </a:t>
            </a:r>
            <a:r>
              <a:rPr lang="ru-RU" smtClean="0">
                <a:solidFill>
                  <a:srgbClr val="FFFF00"/>
                </a:solidFill>
              </a:rPr>
              <a:t>мертвые </a:t>
            </a:r>
            <a:r>
              <a:rPr lang="ru-RU" smtClean="0"/>
              <a:t>пни.</a:t>
            </a:r>
          </a:p>
          <a:p>
            <a:pPr indent="342900" algn="just">
              <a:buFont typeface="Wingdings" pitchFamily="2" charset="2"/>
              <a:buNone/>
            </a:pPr>
            <a:endParaRPr lang="ru-RU" smtClean="0">
              <a:solidFill>
                <a:srgbClr val="FFFF00"/>
              </a:solidFill>
            </a:endParaRPr>
          </a:p>
          <a:p>
            <a:pPr indent="342900" algn="just">
              <a:buFont typeface="Wingdings" pitchFamily="2" charset="2"/>
              <a:buNone/>
            </a:pPr>
            <a:r>
              <a:rPr lang="ru-RU" smtClean="0"/>
              <a:t>С помощью антонимов А. Приставкин подчёркивает, что проблема, о которой он пишет, касается каждого из нас: «об этом должны помнить и </a:t>
            </a:r>
            <a:r>
              <a:rPr lang="ru-RU" smtClean="0">
                <a:solidFill>
                  <a:srgbClr val="FFFF00"/>
                </a:solidFill>
              </a:rPr>
              <a:t>дети</a:t>
            </a:r>
            <a:r>
              <a:rPr lang="ru-RU" smtClean="0"/>
              <a:t>, и </a:t>
            </a:r>
            <a:r>
              <a:rPr lang="ru-RU" smtClean="0">
                <a:solidFill>
                  <a:srgbClr val="FFFF00"/>
                </a:solidFill>
              </a:rPr>
              <a:t>взрослые</a:t>
            </a:r>
            <a:r>
              <a:rPr lang="ru-RU" smtClean="0"/>
              <a:t>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dirty="0" smtClean="0"/>
              <a:t>Оценочная лексика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endParaRPr lang="ru-RU" dirty="0" smtClean="0"/>
          </a:p>
          <a:p>
            <a:pPr indent="342900" algn="just">
              <a:buFont typeface="Wingdings" pitchFamily="2" charset="2"/>
              <a:buNone/>
              <a:defRPr/>
            </a:pPr>
            <a:endParaRPr lang="ru-RU" dirty="0" smtClean="0"/>
          </a:p>
          <a:p>
            <a:pPr indent="342900" algn="just">
              <a:buFont typeface="Wingdings" pitchFamily="2" charset="2"/>
              <a:buNone/>
              <a:defRPr/>
            </a:pPr>
            <a:r>
              <a:rPr lang="ru-RU" dirty="0" smtClean="0"/>
              <a:t>С помощью оценочной лексики («Иван ни в ком не терпел </a:t>
            </a:r>
            <a:r>
              <a:rPr lang="ru-RU" dirty="0" smtClean="0">
                <a:solidFill>
                  <a:srgbClr val="FFFF00"/>
                </a:solidFill>
              </a:rPr>
              <a:t>лжи, лицемерия </a:t>
            </a:r>
            <a:r>
              <a:rPr lang="ru-RU" dirty="0" smtClean="0"/>
              <a:t>и</a:t>
            </a:r>
            <a:r>
              <a:rPr lang="ru-RU" dirty="0" smtClean="0">
                <a:solidFill>
                  <a:srgbClr val="FFFF00"/>
                </a:solidFill>
              </a:rPr>
              <a:t> фальши</a:t>
            </a:r>
            <a:r>
              <a:rPr lang="ru-RU" dirty="0" smtClean="0"/>
              <a:t>») автор характеризует героя как честного, открытого человека.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dirty="0" smtClean="0"/>
              <a:t>Устаревшие слова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82613" indent="-514350" algn="just">
              <a:buFont typeface="Wingdings" pitchFamily="2" charset="2"/>
              <a:buAutoNum type="arabicPeriod"/>
            </a:pPr>
            <a:r>
              <a:rPr lang="ru-RU" sz="2800" smtClean="0"/>
              <a:t>Для воссоздания колорита эпохи: </a:t>
            </a:r>
            <a:r>
              <a:rPr lang="ru-RU" sz="2800" i="1" smtClean="0"/>
              <a:t>Безвозвратно ушёл в прошлое </a:t>
            </a:r>
            <a:r>
              <a:rPr lang="en-US" sz="2800" i="1" smtClean="0"/>
              <a:t>XIX </a:t>
            </a:r>
            <a:r>
              <a:rPr lang="ru-RU" sz="2800" i="1" smtClean="0"/>
              <a:t>век                          с его </a:t>
            </a:r>
            <a:r>
              <a:rPr lang="ru-RU" sz="2800" i="1" smtClean="0">
                <a:solidFill>
                  <a:srgbClr val="FFFF00"/>
                </a:solidFill>
              </a:rPr>
              <a:t>каретами</a:t>
            </a:r>
            <a:r>
              <a:rPr lang="ru-RU" sz="2800" i="1" smtClean="0"/>
              <a:t>, </a:t>
            </a:r>
            <a:r>
              <a:rPr lang="ru-RU" sz="2800" i="1" smtClean="0">
                <a:solidFill>
                  <a:srgbClr val="FFFF00"/>
                </a:solidFill>
              </a:rPr>
              <a:t>двуколками </a:t>
            </a:r>
            <a:r>
              <a:rPr lang="ru-RU" sz="2800" i="1" smtClean="0"/>
              <a:t>и</a:t>
            </a:r>
            <a:r>
              <a:rPr lang="ru-RU" sz="2800" i="1" smtClean="0">
                <a:solidFill>
                  <a:srgbClr val="FFFF00"/>
                </a:solidFill>
              </a:rPr>
              <a:t> дилижансами</a:t>
            </a:r>
            <a:r>
              <a:rPr lang="ru-RU" sz="2800" i="1" smtClean="0"/>
              <a:t>. </a:t>
            </a:r>
          </a:p>
          <a:p>
            <a:pPr marL="582613" indent="-514350" algn="just">
              <a:buFont typeface="Wingdings" pitchFamily="2" charset="2"/>
              <a:buAutoNum type="arabicPeriod"/>
            </a:pPr>
            <a:r>
              <a:rPr lang="ru-RU" sz="2800" smtClean="0"/>
              <a:t>Для придания речи оттенка торжественности, патетической взволнованности: </a:t>
            </a:r>
            <a:r>
              <a:rPr lang="ru-RU" sz="2800" i="1" smtClean="0"/>
              <a:t>На  уважении к слову               и</a:t>
            </a:r>
            <a:r>
              <a:rPr lang="ru-RU" sz="2800" i="1" smtClean="0">
                <a:solidFill>
                  <a:srgbClr val="FFFF00"/>
                </a:solidFill>
              </a:rPr>
              <a:t> зиждется </a:t>
            </a:r>
            <a:r>
              <a:rPr lang="ru-RU" sz="2800" i="1" smtClean="0"/>
              <a:t>здание русской словесности. </a:t>
            </a:r>
          </a:p>
          <a:p>
            <a:pPr marL="582613" indent="-514350" algn="just">
              <a:buFont typeface="Wingdings" pitchFamily="2" charset="2"/>
              <a:buAutoNum type="arabicPeriod"/>
            </a:pPr>
            <a:r>
              <a:rPr lang="ru-RU" sz="2800" smtClean="0"/>
              <a:t>Для создания комического эффекта, иронии:</a:t>
            </a:r>
          </a:p>
          <a:p>
            <a:pPr marL="582613" indent="-514350" algn="just">
              <a:buFont typeface="Wingdings" pitchFamily="2" charset="2"/>
              <a:buNone/>
            </a:pPr>
            <a:r>
              <a:rPr lang="ru-RU" sz="2800" i="1" smtClean="0">
                <a:solidFill>
                  <a:srgbClr val="FFFF00"/>
                </a:solidFill>
              </a:rPr>
              <a:t>        Сей отрок</a:t>
            </a:r>
            <a:r>
              <a:rPr lang="ru-RU" sz="2800" i="1" smtClean="0"/>
              <a:t> отнюдь не блистал талантами                 и часто огорчал родителей двойками.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dirty="0" smtClean="0"/>
              <a:t>Фразеологизмы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82613" indent="-514350" algn="just">
              <a:buFont typeface="Arial" charset="0"/>
              <a:buChar char="•"/>
            </a:pPr>
            <a:r>
              <a:rPr lang="ru-RU" smtClean="0"/>
              <a:t> афористично, кратко и ёмко выражают мысль:</a:t>
            </a:r>
            <a:r>
              <a:rPr lang="ru-RU" i="1" smtClean="0"/>
              <a:t> </a:t>
            </a:r>
          </a:p>
          <a:p>
            <a:pPr marL="582613" indent="-514350" algn="just">
              <a:buFont typeface="Wingdings" pitchFamily="2" charset="2"/>
              <a:buNone/>
            </a:pPr>
            <a:r>
              <a:rPr lang="ru-RU" i="1" smtClean="0"/>
              <a:t> 			Творческий труд никогда  не укладывался в </a:t>
            </a:r>
            <a:r>
              <a:rPr lang="ru-RU" i="1" smtClean="0">
                <a:solidFill>
                  <a:srgbClr val="FFFF00"/>
                </a:solidFill>
              </a:rPr>
              <a:t>прокрустово ложе</a:t>
            </a:r>
            <a:r>
              <a:rPr lang="ru-RU" i="1" smtClean="0"/>
              <a:t> отчётов                                и предписаний. </a:t>
            </a:r>
            <a:endParaRPr lang="ru-RU" smtClean="0"/>
          </a:p>
          <a:p>
            <a:pPr marL="582613" indent="-514350" algn="just">
              <a:buFont typeface="Arial" charset="0"/>
              <a:buChar char="•"/>
            </a:pPr>
            <a:r>
              <a:rPr lang="ru-RU" smtClean="0"/>
              <a:t> выражают авторскую оценку изображаемого:</a:t>
            </a:r>
          </a:p>
          <a:p>
            <a:pPr marL="582613" indent="-514350" algn="just">
              <a:buFont typeface="Wingdings" pitchFamily="2" charset="2"/>
              <a:buNone/>
            </a:pPr>
            <a:r>
              <a:rPr lang="ru-RU" i="1" smtClean="0"/>
              <a:t>			Человек он из тех, о которых говорят «</a:t>
            </a:r>
            <a:r>
              <a:rPr lang="ru-RU" i="1" smtClean="0">
                <a:solidFill>
                  <a:srgbClr val="FFFF00"/>
                </a:solidFill>
              </a:rPr>
              <a:t>звёзд с неба не хватает</a:t>
            </a:r>
            <a:r>
              <a:rPr lang="ru-RU" i="1" smtClean="0"/>
              <a:t>» или «</a:t>
            </a:r>
            <a:r>
              <a:rPr lang="ru-RU" i="1" smtClean="0">
                <a:solidFill>
                  <a:srgbClr val="FFFF00"/>
                </a:solidFill>
              </a:rPr>
              <a:t>пороху не выдумает</a:t>
            </a:r>
            <a:r>
              <a:rPr lang="ru-RU" i="1" smtClean="0"/>
              <a:t>».</a:t>
            </a:r>
          </a:p>
          <a:p>
            <a:pPr marL="582613" indent="-514350" algn="just">
              <a:buFont typeface="Wingdings" pitchFamily="2" charset="2"/>
              <a:buNone/>
            </a:pPr>
            <a:r>
              <a:rPr lang="ru-RU" i="1" smtClean="0"/>
              <a:t>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42875"/>
            <a:ext cx="7772400" cy="500063"/>
          </a:xfrm>
        </p:spPr>
        <p:txBody>
          <a:bodyPr/>
          <a:lstStyle/>
          <a:p>
            <a:pPr algn="ctr">
              <a:defRPr/>
            </a:pPr>
            <a:r>
              <a:rPr lang="ru-RU" dirty="0" smtClean="0"/>
              <a:t>Фразеологизм</a:t>
            </a:r>
            <a:endParaRPr lang="ru-RU" dirty="0"/>
          </a:p>
        </p:txBody>
      </p:sp>
      <p:sp>
        <p:nvSpPr>
          <p:cNvPr id="57347" name="Содержимое 2"/>
          <p:cNvSpPr>
            <a:spLocks noGrp="1"/>
          </p:cNvSpPr>
          <p:nvPr>
            <p:ph idx="1"/>
          </p:nvPr>
        </p:nvSpPr>
        <p:spPr>
          <a:xfrm>
            <a:off x="914400" y="1500188"/>
            <a:ext cx="7772400" cy="4856162"/>
          </a:xfrm>
        </p:spPr>
        <p:txBody>
          <a:bodyPr/>
          <a:lstStyle/>
          <a:p>
            <a:pPr algn="just">
              <a:buFont typeface="Wingdings" pitchFamily="2" charset="2"/>
              <a:buNone/>
            </a:pPr>
            <a:r>
              <a:rPr lang="ru-RU" smtClean="0"/>
              <a:t>		</a:t>
            </a:r>
          </a:p>
          <a:p>
            <a:pPr algn="just">
              <a:buFont typeface="Wingdings" pitchFamily="2" charset="2"/>
              <a:buNone/>
            </a:pPr>
            <a:r>
              <a:rPr lang="ru-RU" smtClean="0"/>
              <a:t>             Фразеологизмы, как и слова, называют предметы, признаки, действия, помогая понять смысл высказывания.  Н-р, в предложении «</a:t>
            </a:r>
            <a:r>
              <a:rPr lang="ru-RU" i="1" smtClean="0"/>
              <a:t>Книги ждут собеседника, который придёт </a:t>
            </a:r>
            <a:r>
              <a:rPr lang="ru-RU" i="1" smtClean="0">
                <a:solidFill>
                  <a:srgbClr val="FFFF00"/>
                </a:solidFill>
              </a:rPr>
              <a:t>отделить плевелы от зёрен</a:t>
            </a:r>
            <a:r>
              <a:rPr lang="ru-RU" i="1" smtClean="0"/>
              <a:t>»</a:t>
            </a:r>
            <a:r>
              <a:rPr lang="ru-RU" smtClean="0"/>
              <a:t> используется  фразеологизм, который обозначает «отделять вредное от полезного, плохое от хорошего».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200000"/>
                  </a:schemeClr>
                </a:solidFill>
              </a:rPr>
              <a:t>С2</a:t>
            </a:r>
            <a:r>
              <a:rPr lang="en-US" dirty="0" smtClean="0">
                <a:solidFill>
                  <a:schemeClr val="tx2">
                    <a:satMod val="200000"/>
                  </a:schemeClr>
                </a:solidFill>
              </a:rPr>
              <a:t>.</a:t>
            </a:r>
            <a:r>
              <a:rPr lang="ru-RU" dirty="0" smtClean="0">
                <a:solidFill>
                  <a:schemeClr val="tx2">
                    <a:satMod val="200000"/>
                  </a:schemeClr>
                </a:solidFill>
              </a:rPr>
              <a:t> Сочинение-рассуждение</a:t>
            </a:r>
            <a:endParaRPr lang="ru-RU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12291" name="Содержимое 2"/>
          <p:cNvSpPr>
            <a:spLocks noGrp="1"/>
          </p:cNvSpPr>
          <p:nvPr>
            <p:ph idx="1"/>
          </p:nvPr>
        </p:nvSpPr>
        <p:spPr>
          <a:xfrm>
            <a:off x="914400" y="1285875"/>
            <a:ext cx="7772400" cy="5070475"/>
          </a:xfrm>
        </p:spPr>
        <p:txBody>
          <a:bodyPr/>
          <a:lstStyle/>
          <a:p>
            <a:pPr marL="0" indent="450850" algn="just" eaLnBrk="1" hangingPunct="1">
              <a:buFont typeface="Wingdings" pitchFamily="2" charset="2"/>
              <a:buNone/>
            </a:pPr>
            <a:endParaRPr lang="ru-RU" sz="2400" smtClean="0"/>
          </a:p>
          <a:p>
            <a:pPr marL="0" indent="450850" algn="just" eaLnBrk="1" hangingPunct="1">
              <a:buFont typeface="Wingdings" pitchFamily="2" charset="2"/>
              <a:buNone/>
            </a:pPr>
            <a:r>
              <a:rPr lang="ru-RU" sz="2400" smtClean="0"/>
              <a:t>Напишите сочинение-рассуждение, раскрывая смысл высказывания  </a:t>
            </a:r>
            <a:r>
              <a:rPr lang="ru-RU" sz="2400" smtClean="0">
                <a:solidFill>
                  <a:srgbClr val="FFFF00"/>
                </a:solidFill>
              </a:rPr>
              <a:t>АВТОР  «ЦИТАТА».</a:t>
            </a:r>
          </a:p>
          <a:p>
            <a:pPr marL="0" indent="450850" algn="just" eaLnBrk="1" hangingPunct="1">
              <a:buFont typeface="Wingdings" pitchFamily="2" charset="2"/>
              <a:buNone/>
            </a:pPr>
            <a:r>
              <a:rPr lang="ru-RU" sz="2400" smtClean="0"/>
              <a:t>Аргументируя свой ответ, приведите 2 (два) примера из прочитанного текста.</a:t>
            </a:r>
          </a:p>
          <a:p>
            <a:pPr marL="0" indent="450850" algn="just" eaLnBrk="1" hangingPunct="1">
              <a:buFont typeface="Wingdings" pitchFamily="2" charset="2"/>
              <a:buNone/>
            </a:pPr>
            <a:r>
              <a:rPr lang="ru-RU" sz="2400" smtClean="0"/>
              <a:t>Приводя примеры, указывайте номера нужных предложений или применяйте  цитирование.</a:t>
            </a:r>
          </a:p>
          <a:p>
            <a:pPr marL="0" indent="450850" algn="just" eaLnBrk="1" hangingPunct="1">
              <a:buFont typeface="Wingdings" pitchFamily="2" charset="2"/>
              <a:buNone/>
            </a:pPr>
            <a:r>
              <a:rPr lang="ru-RU" sz="2400" smtClean="0"/>
              <a:t>Вы можете писать работу в научном или публицистическом стиле, раскрывая тему на лингвистическом материале. Начать сочинение Вы можете словами </a:t>
            </a:r>
            <a:r>
              <a:rPr lang="ru-RU" sz="2400" smtClean="0">
                <a:solidFill>
                  <a:srgbClr val="FFFF00"/>
                </a:solidFill>
              </a:rPr>
              <a:t>АВТОРА  ЦИТАТЫ</a:t>
            </a:r>
            <a:r>
              <a:rPr lang="ru-RU" sz="240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b="1" dirty="0" smtClean="0"/>
              <a:t>Лексика и грамматика</a:t>
            </a:r>
            <a:endParaRPr lang="ru-RU" dirty="0"/>
          </a:p>
        </p:txBody>
      </p:sp>
      <p:sp>
        <p:nvSpPr>
          <p:cNvPr id="5837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b="1" smtClean="0"/>
              <a:t>«В языке есть… слова. В языке есть… грамматика. Это – те способы, которыми язык пользуется, чтобы строить предложения» (Л.В. Успенский)</a:t>
            </a:r>
          </a:p>
          <a:p>
            <a:pPr algn="just"/>
            <a:r>
              <a:rPr lang="ru-RU" b="1" smtClean="0"/>
              <a:t>«Один словарный состав без грамматики ещё не составляет языка. Лишь поступив в распоряжение грамматики, он получает величайшее значение» (Л.В. Успенский)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b="1" dirty="0" smtClean="0"/>
              <a:t>Лексика и грамматика</a:t>
            </a:r>
            <a:endParaRPr lang="ru-RU" dirty="0"/>
          </a:p>
        </p:txBody>
      </p:sp>
      <p:sp>
        <p:nvSpPr>
          <p:cNvPr id="5939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b="1" smtClean="0"/>
              <a:t>«Я понял, что человек может знать великое множество слов, может совершенно правильно писать их и так же правильно сочетать их в предложении. Всему этому учит нас грамматика» (М.В. Исаковский)</a:t>
            </a:r>
          </a:p>
          <a:p>
            <a:pPr algn="just"/>
            <a:r>
              <a:rPr lang="ru-RU" b="1" smtClean="0"/>
              <a:t>«Словарь языка свидетельствует, о чём думают люди, а грамматика – как они думают» (Г.В. Степанов)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14313"/>
            <a:ext cx="7772400" cy="1212850"/>
          </a:xfrm>
        </p:spPr>
        <p:txBody>
          <a:bodyPr/>
          <a:lstStyle/>
          <a:p>
            <a:pPr algn="ctr">
              <a:defRPr/>
            </a:pPr>
            <a:r>
              <a:rPr lang="ru-RU" dirty="0" smtClean="0"/>
              <a:t>Синтаксические явления для теоретической интерпретации тезиса</a:t>
            </a:r>
            <a:endParaRPr lang="ru-RU" dirty="0"/>
          </a:p>
        </p:txBody>
      </p:sp>
      <p:sp>
        <p:nvSpPr>
          <p:cNvPr id="60419" name="Содержимое 2"/>
          <p:cNvSpPr>
            <a:spLocks noGrp="1"/>
          </p:cNvSpPr>
          <p:nvPr>
            <p:ph idx="1"/>
          </p:nvPr>
        </p:nvSpPr>
        <p:spPr>
          <a:xfrm>
            <a:off x="914400" y="2071688"/>
            <a:ext cx="7772400" cy="4284662"/>
          </a:xfrm>
        </p:spPr>
        <p:txBody>
          <a:bodyPr/>
          <a:lstStyle/>
          <a:p>
            <a:pPr>
              <a:buFont typeface="Arial" charset="0"/>
              <a:buChar char="•"/>
            </a:pPr>
            <a:endParaRPr lang="ru-RU" smtClean="0"/>
          </a:p>
          <a:p>
            <a:pPr>
              <a:buFont typeface="Arial" charset="0"/>
              <a:buChar char="•"/>
            </a:pPr>
            <a:r>
              <a:rPr lang="ru-RU" smtClean="0"/>
              <a:t>словосочетания с разными видами связи;</a:t>
            </a:r>
          </a:p>
          <a:p>
            <a:pPr>
              <a:buFont typeface="Arial" charset="0"/>
              <a:buChar char="•"/>
            </a:pPr>
            <a:r>
              <a:rPr lang="ru-RU" smtClean="0"/>
              <a:t>предложения по цели высказывания;</a:t>
            </a:r>
          </a:p>
          <a:p>
            <a:pPr>
              <a:buFont typeface="Arial" charset="0"/>
              <a:buChar char="•"/>
            </a:pPr>
            <a:r>
              <a:rPr lang="ru-RU" smtClean="0"/>
              <a:t>предложения по эмоциональной окраске;</a:t>
            </a:r>
          </a:p>
          <a:p>
            <a:pPr eaLnBrk="1" hangingPunct="1">
              <a:buFont typeface="Arial" charset="0"/>
              <a:buChar char="•"/>
            </a:pPr>
            <a:r>
              <a:rPr lang="ru-RU" smtClean="0"/>
              <a:t>однородные  члены предложения;</a:t>
            </a:r>
          </a:p>
          <a:p>
            <a:pPr eaLnBrk="1" hangingPunct="1">
              <a:buFont typeface="Arial" charset="0"/>
              <a:buChar char="•"/>
            </a:pPr>
            <a:r>
              <a:rPr lang="ru-RU" smtClean="0"/>
              <a:t>обособленные  члены предложения;</a:t>
            </a:r>
          </a:p>
          <a:p>
            <a:pPr eaLnBrk="1" hangingPunct="1">
              <a:buFont typeface="Arial" charset="0"/>
              <a:buChar char="•"/>
            </a:pPr>
            <a:r>
              <a:rPr lang="ru-RU" smtClean="0"/>
              <a:t>вводные слова и предложения;</a:t>
            </a:r>
          </a:p>
          <a:p>
            <a:pPr eaLnBrk="1" hangingPunct="1">
              <a:buFont typeface="Arial" charset="0"/>
              <a:buChar char="•"/>
            </a:pPr>
            <a:r>
              <a:rPr lang="ru-RU" smtClean="0"/>
              <a:t>обращения;</a:t>
            </a:r>
          </a:p>
          <a:p>
            <a:endParaRPr lang="ru-RU" smtClean="0"/>
          </a:p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85750"/>
            <a:ext cx="7772400" cy="1928813"/>
          </a:xfrm>
        </p:spPr>
        <p:txBody>
          <a:bodyPr/>
          <a:lstStyle/>
          <a:p>
            <a:pPr algn="ctr">
              <a:defRPr/>
            </a:pPr>
            <a:r>
              <a:rPr lang="ru-RU" dirty="0" smtClean="0"/>
              <a:t>Синтаксические явления для теоретической интерпретации тезиса</a:t>
            </a:r>
            <a:endParaRPr lang="ru-RU" dirty="0"/>
          </a:p>
        </p:txBody>
      </p:sp>
      <p:sp>
        <p:nvSpPr>
          <p:cNvPr id="61443" name="Содержимое 2"/>
          <p:cNvSpPr>
            <a:spLocks noGrp="1"/>
          </p:cNvSpPr>
          <p:nvPr>
            <p:ph idx="1"/>
          </p:nvPr>
        </p:nvSpPr>
        <p:spPr>
          <a:xfrm>
            <a:off x="914400" y="2357438"/>
            <a:ext cx="7772400" cy="3998912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ru-RU" smtClean="0"/>
              <a:t>разные типы сложных предложений (сложносочинённые, сложноподчинённые и бессоюзные)</a:t>
            </a:r>
          </a:p>
          <a:p>
            <a:pPr>
              <a:buFont typeface="Arial" charset="0"/>
              <a:buChar char="•"/>
            </a:pPr>
            <a:r>
              <a:rPr lang="ru-RU" smtClean="0"/>
              <a:t>прямая речь</a:t>
            </a:r>
          </a:p>
          <a:p>
            <a:pPr>
              <a:buFont typeface="Arial" charset="0"/>
              <a:buChar char="•"/>
            </a:pPr>
            <a:r>
              <a:rPr lang="ru-RU" smtClean="0"/>
              <a:t>косвенная речь</a:t>
            </a:r>
          </a:p>
          <a:p>
            <a:pPr>
              <a:buFont typeface="Arial" charset="0"/>
              <a:buChar char="•"/>
            </a:pPr>
            <a:r>
              <a:rPr lang="ru-RU" smtClean="0"/>
              <a:t>диалог</a:t>
            </a:r>
          </a:p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14313"/>
            <a:ext cx="7772400" cy="135731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dirty="0" smtClean="0"/>
              <a:t>Синтаксические средства выразительности</a:t>
            </a:r>
            <a:br>
              <a:rPr lang="ru-RU" sz="3600" dirty="0" smtClean="0"/>
            </a:br>
            <a:endParaRPr lang="ru-RU" sz="3600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62467" name="Содержимое 2"/>
          <p:cNvSpPr>
            <a:spLocks noGrp="1"/>
          </p:cNvSpPr>
          <p:nvPr>
            <p:ph idx="1"/>
          </p:nvPr>
        </p:nvSpPr>
        <p:spPr>
          <a:xfrm>
            <a:off x="642938" y="1857375"/>
            <a:ext cx="8043862" cy="4498975"/>
          </a:xfrm>
        </p:spPr>
        <p:txBody>
          <a:bodyPr/>
          <a:lstStyle/>
          <a:p>
            <a:pPr eaLnBrk="1" hangingPunct="1">
              <a:buFont typeface="Wingdings" pitchFamily="2" charset="2"/>
              <a:buChar char="§"/>
            </a:pPr>
            <a:r>
              <a:rPr lang="ru-RU" smtClean="0"/>
              <a:t>риторические вопросы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ru-RU" smtClean="0"/>
              <a:t>риторические восклицания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ru-RU" smtClean="0"/>
              <a:t>синтаксический параллелизм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ru-RU" smtClean="0"/>
              <a:t>анафора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ru-RU" smtClean="0"/>
              <a:t>инверсия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ru-RU" smtClean="0"/>
              <a:t>парцелляция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ru-RU" smtClean="0"/>
              <a:t>многосоюзие/бессоюзие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ru-RU" smtClean="0"/>
              <a:t>градация</a:t>
            </a:r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ru-RU" smtClean="0"/>
              <a:t>Однородные члены предложения</a:t>
            </a:r>
          </a:p>
        </p:txBody>
      </p:sp>
      <p:sp>
        <p:nvSpPr>
          <p:cNvPr id="6349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342900" algn="just">
              <a:buFont typeface="Wingdings" pitchFamily="2" charset="2"/>
              <a:buNone/>
            </a:pPr>
            <a:endParaRPr lang="ru-RU" smtClean="0"/>
          </a:p>
          <a:p>
            <a:pPr indent="342900" algn="just">
              <a:buFont typeface="Wingdings" pitchFamily="2" charset="2"/>
              <a:buNone/>
            </a:pPr>
            <a:r>
              <a:rPr lang="ru-RU" smtClean="0"/>
              <a:t>Использованный автором ряд однородных членов (</a:t>
            </a:r>
            <a:r>
              <a:rPr lang="ru-RU" i="1" smtClean="0"/>
              <a:t>жизнь в окружении </a:t>
            </a:r>
            <a:r>
              <a:rPr lang="ru-RU" i="1" smtClean="0">
                <a:solidFill>
                  <a:srgbClr val="FFFF00"/>
                </a:solidFill>
              </a:rPr>
              <a:t>автомобилей, компьютеров, самолётов, телевизоров, пейджеров</a:t>
            </a:r>
            <a:r>
              <a:rPr lang="ru-RU" i="1" smtClean="0"/>
              <a:t>)</a:t>
            </a:r>
            <a:r>
              <a:rPr lang="ru-RU" smtClean="0"/>
              <a:t> создаёт образ современного индустриального мира, противопоставленного миру природы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dirty="0" smtClean="0"/>
              <a:t>Вводные конструкции </a:t>
            </a:r>
            <a:endParaRPr lang="ru-RU" dirty="0"/>
          </a:p>
        </p:txBody>
      </p:sp>
      <p:sp>
        <p:nvSpPr>
          <p:cNvPr id="6451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82613" indent="-514350" algn="just">
              <a:buFont typeface="Wingdings" pitchFamily="2" charset="2"/>
              <a:buNone/>
            </a:pPr>
            <a:r>
              <a:rPr lang="ru-RU" smtClean="0"/>
              <a:t>1. Показывают последовательность изложения мыслей: </a:t>
            </a:r>
            <a:r>
              <a:rPr lang="ru-RU" i="1" smtClean="0"/>
              <a:t>во-первых, во-вторых, наконец</a:t>
            </a:r>
            <a:r>
              <a:rPr lang="ru-RU" smtClean="0"/>
              <a:t> и др.  </a:t>
            </a:r>
          </a:p>
          <a:p>
            <a:pPr marL="582613" indent="-514350" algn="just">
              <a:buFont typeface="Wingdings" pitchFamily="2" charset="2"/>
              <a:buNone/>
            </a:pPr>
            <a:r>
              <a:rPr lang="ru-RU" smtClean="0"/>
              <a:t>2. Выражают оценку достоверности изображаемого: </a:t>
            </a:r>
            <a:r>
              <a:rPr lang="ru-RU" i="1" smtClean="0"/>
              <a:t>наверное, по-видимому, должно быть, разумеется, конечно</a:t>
            </a:r>
            <a:r>
              <a:rPr lang="ru-RU" smtClean="0"/>
              <a:t> и др.</a:t>
            </a:r>
          </a:p>
          <a:p>
            <a:pPr marL="582613" indent="-514350" algn="just">
              <a:buFont typeface="Wingdings" pitchFamily="2" charset="2"/>
              <a:buNone/>
            </a:pPr>
            <a:r>
              <a:rPr lang="ru-RU" smtClean="0"/>
              <a:t>3. Выражают авторское отношение к изображаемому: </a:t>
            </a:r>
            <a:r>
              <a:rPr lang="ru-RU" i="1" smtClean="0"/>
              <a:t>к счастью, к несчастью, к сожалению</a:t>
            </a:r>
            <a:r>
              <a:rPr lang="ru-RU" smtClean="0"/>
              <a:t> и т.п.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dirty="0" smtClean="0"/>
              <a:t>Вводные конструкции </a:t>
            </a:r>
            <a:endParaRPr lang="ru-RU" dirty="0"/>
          </a:p>
        </p:txBody>
      </p:sp>
      <p:sp>
        <p:nvSpPr>
          <p:cNvPr id="6553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ru-RU" smtClean="0"/>
          </a:p>
          <a:p>
            <a:pPr algn="just">
              <a:buFont typeface="Wingdings" pitchFamily="2" charset="2"/>
              <a:buNone/>
            </a:pPr>
            <a:r>
              <a:rPr lang="ru-RU" smtClean="0"/>
              <a:t>           Авторская оценка выражена не только с помощью лексики. Например, в предложении 13 (</a:t>
            </a:r>
            <a:r>
              <a:rPr lang="ru-RU" i="1" smtClean="0"/>
              <a:t>К сожалению, человечество  продолжает свою разрушительную деятельность</a:t>
            </a:r>
            <a:r>
              <a:rPr lang="ru-RU" smtClean="0"/>
              <a:t>) использована вводная конструкция,  показывающая негативное отношение автора  к вмешательству человека в жизнь природы.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dirty="0" smtClean="0"/>
              <a:t>Обращения</a:t>
            </a:r>
            <a:endParaRPr lang="ru-RU" dirty="0"/>
          </a:p>
        </p:txBody>
      </p:sp>
      <p:sp>
        <p:nvSpPr>
          <p:cNvPr id="6656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</a:pPr>
            <a:r>
              <a:rPr lang="ru-RU" smtClean="0"/>
              <a:t>Средства речевого этикета (</a:t>
            </a:r>
            <a:r>
              <a:rPr lang="ru-RU" i="1" smtClean="0"/>
              <a:t>Уважаемый Иван Александрович!</a:t>
            </a:r>
            <a:r>
              <a:rPr lang="ru-RU" smtClean="0"/>
              <a:t>)</a:t>
            </a:r>
          </a:p>
          <a:p>
            <a:pPr>
              <a:buFont typeface="Arial" charset="0"/>
              <a:buChar char="•"/>
            </a:pPr>
            <a:endParaRPr lang="ru-RU" smtClean="0"/>
          </a:p>
          <a:p>
            <a:pPr>
              <a:buFont typeface="Arial" charset="0"/>
              <a:buChar char="•"/>
            </a:pPr>
            <a:r>
              <a:rPr lang="ru-RU" smtClean="0"/>
              <a:t>Средства речевой характеристики героя (</a:t>
            </a:r>
            <a:r>
              <a:rPr lang="ru-RU" i="1" smtClean="0"/>
              <a:t>Женщина! Папаша! Эй ты, чучело! - Доченька! Мамочка! </a:t>
            </a:r>
            <a:r>
              <a:rPr lang="ru-RU" smtClean="0"/>
              <a:t>)</a:t>
            </a:r>
          </a:p>
          <a:p>
            <a:pPr>
              <a:buFont typeface="Arial" charset="0"/>
              <a:buChar char="•"/>
            </a:pPr>
            <a:endParaRPr lang="ru-RU" smtClean="0"/>
          </a:p>
          <a:p>
            <a:pPr>
              <a:buFont typeface="Arial" charset="0"/>
              <a:buChar char="•"/>
            </a:pPr>
            <a:r>
              <a:rPr lang="ru-RU" smtClean="0"/>
              <a:t>Риторические обращения усиливают выразительность текста.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Вопросительные предложения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itchFamily="2" charset="2"/>
              <a:buNone/>
            </a:pPr>
            <a:r>
              <a:rPr lang="ru-RU" smtClean="0"/>
              <a:t>1. Формулируют проблему, над которой размышляет автор: </a:t>
            </a:r>
            <a:r>
              <a:rPr lang="ru-RU" i="1" smtClean="0"/>
              <a:t>Как изменить отношение человека к природе?</a:t>
            </a:r>
          </a:p>
          <a:p>
            <a:pPr algn="just">
              <a:buFont typeface="Wingdings" pitchFamily="2" charset="2"/>
              <a:buNone/>
            </a:pPr>
            <a:r>
              <a:rPr lang="ru-RU" smtClean="0"/>
              <a:t>2. Образуют вопросно-ответные единства, позволяющие автору привлечь читателя                            к совместному  размышлению:</a:t>
            </a:r>
          </a:p>
          <a:p>
            <a:pPr algn="just">
              <a:buFont typeface="Wingdings" pitchFamily="2" charset="2"/>
              <a:buNone/>
            </a:pPr>
            <a:r>
              <a:rPr lang="ru-RU" i="1" smtClean="0"/>
              <a:t>В чём высшее наслаждение жизнью? По-моему, в творческом труде, чем-то приближающемся к искусству.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763"/>
            <a:ext cx="7772400" cy="39878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200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satMod val="200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satMod val="200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satMod val="200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satMod val="200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satMod val="200000"/>
                  </a:schemeClr>
                </a:solidFill>
              </a:rPr>
            </a:br>
            <a:r>
              <a:rPr lang="ru-RU" sz="6000" dirty="0" smtClean="0">
                <a:solidFill>
                  <a:schemeClr val="tx2">
                    <a:satMod val="200000"/>
                  </a:schemeClr>
                </a:solidFill>
              </a:rPr>
              <a:t>Изменена </a:t>
            </a:r>
            <a:br>
              <a:rPr lang="ru-RU" sz="6000" dirty="0" smtClean="0">
                <a:solidFill>
                  <a:schemeClr val="tx2">
                    <a:satMod val="200000"/>
                  </a:schemeClr>
                </a:solidFill>
              </a:rPr>
            </a:br>
            <a:r>
              <a:rPr lang="ru-RU" sz="6000" dirty="0" smtClean="0">
                <a:solidFill>
                  <a:schemeClr val="tx2">
                    <a:satMod val="200000"/>
                  </a:schemeClr>
                </a:solidFill>
              </a:rPr>
              <a:t>система оценивания С2</a:t>
            </a:r>
            <a:endParaRPr lang="ru-RU" sz="6000" dirty="0">
              <a:solidFill>
                <a:schemeClr val="tx2">
                  <a:satMod val="20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dirty="0" smtClean="0"/>
              <a:t> Простые и сложные предложения</a:t>
            </a:r>
            <a:endParaRPr lang="ru-RU" dirty="0"/>
          </a:p>
        </p:txBody>
      </p:sp>
      <p:sp>
        <p:nvSpPr>
          <p:cNvPr id="6861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342900" algn="just">
              <a:buFont typeface="Wingdings" pitchFamily="2" charset="2"/>
              <a:buNone/>
            </a:pPr>
            <a:r>
              <a:rPr lang="ru-RU" sz="2800" smtClean="0"/>
              <a:t>Простые предложения называют какие-либо факты, события, явления, а сложные выражают отношения между этими событиями.</a:t>
            </a:r>
          </a:p>
          <a:p>
            <a:pPr indent="342900" algn="just">
              <a:buFont typeface="Wingdings" pitchFamily="2" charset="2"/>
              <a:buNone/>
            </a:pPr>
            <a:r>
              <a:rPr lang="ru-RU" sz="2800" i="1" smtClean="0"/>
              <a:t>Сверкнул луч солнца. Всё вокруг преобразилось.</a:t>
            </a:r>
          </a:p>
          <a:p>
            <a:pPr indent="342900" algn="just">
              <a:buFont typeface="Wingdings" pitchFamily="2" charset="2"/>
              <a:buNone/>
            </a:pPr>
            <a:r>
              <a:rPr lang="ru-RU" sz="2800" i="1" smtClean="0"/>
              <a:t>Сверкнул луч солнца, </a:t>
            </a:r>
            <a:r>
              <a:rPr lang="ru-RU" sz="2800" i="1" smtClean="0">
                <a:solidFill>
                  <a:srgbClr val="FFFF00"/>
                </a:solidFill>
              </a:rPr>
              <a:t>и</a:t>
            </a:r>
            <a:r>
              <a:rPr lang="ru-RU" sz="2800" i="1" smtClean="0"/>
              <a:t> всё вокруг преобразилось.</a:t>
            </a:r>
          </a:p>
          <a:p>
            <a:pPr indent="342900" algn="just">
              <a:buFont typeface="Wingdings" pitchFamily="2" charset="2"/>
              <a:buNone/>
            </a:pPr>
            <a:r>
              <a:rPr lang="ru-RU" sz="2800" i="1" smtClean="0">
                <a:solidFill>
                  <a:srgbClr val="FFFF00"/>
                </a:solidFill>
              </a:rPr>
              <a:t>Когда</a:t>
            </a:r>
            <a:r>
              <a:rPr lang="ru-RU" sz="2800" i="1" smtClean="0"/>
              <a:t> сверкнул луч солнца, всё вокруг преобразилось.</a:t>
            </a:r>
          </a:p>
          <a:p>
            <a:pPr indent="342900" algn="just">
              <a:buFont typeface="Wingdings" pitchFamily="2" charset="2"/>
              <a:buNone/>
            </a:pPr>
            <a:r>
              <a:rPr lang="ru-RU" sz="2800" i="1" smtClean="0"/>
              <a:t> </a:t>
            </a:r>
          </a:p>
          <a:p>
            <a:pPr indent="342900" algn="just">
              <a:buFont typeface="Wingdings" pitchFamily="2" charset="2"/>
              <a:buNone/>
            </a:pPr>
            <a:endParaRPr lang="ru-RU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Содержимое 2"/>
          <p:cNvSpPr>
            <a:spLocks noGrp="1"/>
          </p:cNvSpPr>
          <p:nvPr>
            <p:ph idx="1"/>
          </p:nvPr>
        </p:nvSpPr>
        <p:spPr>
          <a:xfrm>
            <a:off x="642938" y="857250"/>
            <a:ext cx="8215312" cy="5499100"/>
          </a:xfrm>
        </p:spPr>
        <p:txBody>
          <a:bodyPr/>
          <a:lstStyle/>
          <a:p>
            <a:pPr algn="just">
              <a:buFont typeface="Wingdings" pitchFamily="2" charset="2"/>
              <a:buNone/>
            </a:pPr>
            <a:r>
              <a:rPr lang="ru-RU" smtClean="0"/>
              <a:t>		</a:t>
            </a:r>
          </a:p>
          <a:p>
            <a:pPr algn="just">
              <a:buFont typeface="Wingdings" pitchFamily="2" charset="2"/>
              <a:buNone/>
            </a:pPr>
            <a:r>
              <a:rPr lang="ru-RU" smtClean="0"/>
              <a:t>            Грамматика помогает человеку правильно и ясно излагать собственные мысли. Примером может быть такое грамматическое явление, как сложноподчинённое предложение, между частями которого устанавливаются отношения подчинения.   Например, в предложении 22 придаточное изъяснительное объясняет, о чём разговаривали  герои, а придаточное обстоятельственное  времени говорит о том, когда они разговаривали.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14400" y="333375"/>
            <a:ext cx="7772400" cy="1093788"/>
          </a:xfrm>
        </p:spPr>
        <p:txBody>
          <a:bodyPr/>
          <a:lstStyle/>
          <a:p>
            <a:pPr algn="ctr">
              <a:defRPr/>
            </a:pPr>
            <a:r>
              <a:rPr lang="ru-RU" sz="3200" dirty="0" smtClean="0"/>
              <a:t> Роль  грамматических явлений</a:t>
            </a:r>
            <a:br>
              <a:rPr lang="ru-RU" sz="3200" dirty="0" smtClean="0"/>
            </a:br>
            <a:r>
              <a:rPr lang="ru-RU" sz="3200" dirty="0" smtClean="0"/>
              <a:t>(пример)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60350"/>
            <a:ext cx="7772400" cy="792163"/>
          </a:xfrm>
        </p:spPr>
        <p:txBody>
          <a:bodyPr/>
          <a:lstStyle/>
          <a:p>
            <a:pPr algn="ctr">
              <a:defRPr/>
            </a:pPr>
            <a:r>
              <a:rPr lang="ru-RU" dirty="0" smtClean="0"/>
              <a:t> Роль грамматических явлений</a:t>
            </a:r>
            <a:br>
              <a:rPr lang="ru-RU" dirty="0" smtClean="0"/>
            </a:br>
            <a:r>
              <a:rPr lang="ru-RU" dirty="0" smtClean="0"/>
              <a:t>(пример)</a:t>
            </a:r>
            <a:endParaRPr lang="ru-RU" dirty="0"/>
          </a:p>
        </p:txBody>
      </p:sp>
      <p:sp>
        <p:nvSpPr>
          <p:cNvPr id="70659" name="Содержимое 2"/>
          <p:cNvSpPr>
            <a:spLocks noGrp="1"/>
          </p:cNvSpPr>
          <p:nvPr>
            <p:ph idx="1"/>
          </p:nvPr>
        </p:nvSpPr>
        <p:spPr>
          <a:xfrm>
            <a:off x="500063" y="714375"/>
            <a:ext cx="8429625" cy="5786438"/>
          </a:xfrm>
        </p:spPr>
        <p:txBody>
          <a:bodyPr/>
          <a:lstStyle/>
          <a:p>
            <a:pPr algn="just">
              <a:buFont typeface="Wingdings" pitchFamily="2" charset="2"/>
              <a:buNone/>
            </a:pPr>
            <a:r>
              <a:rPr lang="ru-RU" sz="2900" smtClean="0"/>
              <a:t>		</a:t>
            </a:r>
          </a:p>
          <a:p>
            <a:pPr algn="just">
              <a:buFont typeface="Wingdings" pitchFamily="2" charset="2"/>
              <a:buNone/>
            </a:pPr>
            <a:r>
              <a:rPr lang="ru-RU" sz="2900" smtClean="0"/>
              <a:t>          </a:t>
            </a:r>
          </a:p>
          <a:p>
            <a:pPr algn="just">
              <a:buFont typeface="Wingdings" pitchFamily="2" charset="2"/>
              <a:buNone/>
            </a:pPr>
            <a:r>
              <a:rPr lang="ru-RU" sz="2900" smtClean="0"/>
              <a:t>           Грамматика учит нас правильно говорить и писать. Она нужна не только для правильного построения слов  в речи, но может служить ещё и способом передачи дополнительных смыслов в тексте. Н-р, в предложении «</a:t>
            </a:r>
            <a:r>
              <a:rPr lang="ru-RU" sz="2900" i="1" smtClean="0"/>
              <a:t>Вдруг справа из кустов что-то белое – прыг</a:t>
            </a:r>
            <a:r>
              <a:rPr lang="ru-RU" sz="2900" smtClean="0"/>
              <a:t>!»  для обозначения действия вместо глагола прошедшего времени используется  междометие </a:t>
            </a:r>
            <a:r>
              <a:rPr lang="ru-RU" sz="2900" smtClean="0">
                <a:solidFill>
                  <a:srgbClr val="FFFF00"/>
                </a:solidFill>
              </a:rPr>
              <a:t>«</a:t>
            </a:r>
            <a:r>
              <a:rPr lang="ru-RU" sz="2900" i="1" smtClean="0">
                <a:solidFill>
                  <a:srgbClr val="FFFF00"/>
                </a:solidFill>
              </a:rPr>
              <a:t>прыг</a:t>
            </a:r>
            <a:r>
              <a:rPr lang="ru-RU" sz="2900" smtClean="0">
                <a:solidFill>
                  <a:srgbClr val="FFFF00"/>
                </a:solidFill>
              </a:rPr>
              <a:t>». </a:t>
            </a:r>
            <a:r>
              <a:rPr lang="ru-RU" sz="2900" smtClean="0"/>
              <a:t>Это придаёт высказыванию экспрессивную окраску:  создаётся эффект внезапности и скорости действия.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85750"/>
            <a:ext cx="7772400" cy="714375"/>
          </a:xfrm>
        </p:spPr>
        <p:txBody>
          <a:bodyPr/>
          <a:lstStyle/>
          <a:p>
            <a:pPr algn="ctr">
              <a:defRPr/>
            </a:pPr>
            <a:r>
              <a:rPr lang="ru-RU" b="1" dirty="0" smtClean="0"/>
              <a:t>Морфология</a:t>
            </a:r>
            <a:endParaRPr lang="ru-RU" dirty="0"/>
          </a:p>
        </p:txBody>
      </p:sp>
      <p:sp>
        <p:nvSpPr>
          <p:cNvPr id="67587" name="Содержимое 2"/>
          <p:cNvSpPr>
            <a:spLocks noGrp="1"/>
          </p:cNvSpPr>
          <p:nvPr>
            <p:ph idx="1"/>
          </p:nvPr>
        </p:nvSpPr>
        <p:spPr>
          <a:xfrm>
            <a:off x="914400" y="1000125"/>
            <a:ext cx="7772400" cy="5643563"/>
          </a:xfrm>
        </p:spPr>
        <p:txBody>
          <a:bodyPr/>
          <a:lstStyle/>
          <a:p>
            <a:pPr algn="just"/>
            <a:r>
              <a:rPr lang="ru-RU" b="1" smtClean="0"/>
              <a:t>«Сходство между наклонением условным и повелительным состоит в том, что оба они… выражают не действительное событие, а идеальное, то есть представляемое существующим только в мысли говорящего» (А.А. Потебня)</a:t>
            </a:r>
          </a:p>
          <a:p>
            <a:pPr algn="just"/>
            <a:r>
              <a:rPr lang="ru-RU" b="1" smtClean="0"/>
              <a:t>«Местоименные слова – слова вторичные, слова-заместители. Золотым фондом для местоимений являются знаменательные слова, без наличия которых существование местоимений "обесценено"» (А.А. Реформатский)</a:t>
            </a:r>
          </a:p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7" grpId="0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b="1" dirty="0" smtClean="0"/>
              <a:t>Морфология</a:t>
            </a:r>
            <a:endParaRPr lang="ru-RU" dirty="0"/>
          </a:p>
        </p:txBody>
      </p:sp>
      <p:sp>
        <p:nvSpPr>
          <p:cNvPr id="7270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endParaRPr lang="ru-RU" b="1" smtClean="0"/>
          </a:p>
          <a:p>
            <a:pPr algn="just"/>
            <a:endParaRPr lang="ru-RU" b="1" smtClean="0"/>
          </a:p>
          <a:p>
            <a:pPr algn="just"/>
            <a:r>
              <a:rPr lang="ru-RU" b="1" smtClean="0"/>
              <a:t>«Русский язык… богат глаголами и существительными, разнообразен формами, выражающими оттенки чувств и мыслей» (Л.Н. Толстой)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57188"/>
            <a:ext cx="7772400" cy="17145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Языковые явления для теоретической интерпретации тезиса</a:t>
            </a:r>
            <a:endParaRPr lang="ru-RU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73731" name="Содержимое 2"/>
          <p:cNvSpPr>
            <a:spLocks noGrp="1"/>
          </p:cNvSpPr>
          <p:nvPr>
            <p:ph idx="1"/>
          </p:nvPr>
        </p:nvSpPr>
        <p:spPr>
          <a:xfrm>
            <a:off x="914400" y="2000250"/>
            <a:ext cx="7772400" cy="43561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endParaRPr lang="ru-RU" smtClean="0"/>
          </a:p>
          <a:p>
            <a:pPr algn="ctr" eaLnBrk="1" hangingPunct="1">
              <a:buFont typeface="Wingdings" pitchFamily="2" charset="2"/>
              <a:buNone/>
            </a:pPr>
            <a:endParaRPr lang="ru-RU" smtClean="0"/>
          </a:p>
          <a:p>
            <a:pPr algn="ctr" eaLnBrk="1" hangingPunct="1">
              <a:buFont typeface="Wingdings" pitchFamily="2" charset="2"/>
              <a:buNone/>
            </a:pPr>
            <a:endParaRPr lang="ru-RU" smtClean="0"/>
          </a:p>
          <a:p>
            <a:pPr algn="ctr" eaLnBrk="1" hangingPunct="1">
              <a:buFont typeface="Wingdings" pitchFamily="2" charset="2"/>
              <a:buNone/>
            </a:pPr>
            <a:r>
              <a:rPr lang="ru-RU" smtClean="0"/>
              <a:t>Части речи, указанные в теме-цитате,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mtClean="0"/>
              <a:t>и их </a:t>
            </a:r>
            <a:r>
              <a:rPr lang="ru-RU" smtClean="0">
                <a:solidFill>
                  <a:srgbClr val="FFFF00"/>
                </a:solidFill>
              </a:rPr>
              <a:t>роль</a:t>
            </a:r>
            <a:r>
              <a:rPr lang="ru-RU" smtClean="0"/>
              <a:t> в тексте.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b="1" dirty="0" smtClean="0"/>
              <a:t>Существительные + глаголы</a:t>
            </a:r>
            <a:br>
              <a:rPr lang="ru-RU" b="1" dirty="0" smtClean="0"/>
            </a:br>
            <a:r>
              <a:rPr lang="ru-RU" b="1" dirty="0" smtClean="0"/>
              <a:t>(пример)</a:t>
            </a:r>
            <a:endParaRPr lang="ru-RU" b="1" dirty="0"/>
          </a:p>
        </p:txBody>
      </p:sp>
      <p:sp>
        <p:nvSpPr>
          <p:cNvPr id="7475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itchFamily="2" charset="2"/>
              <a:buNone/>
            </a:pPr>
            <a:r>
              <a:rPr lang="ru-RU" smtClean="0"/>
              <a:t>           </a:t>
            </a:r>
          </a:p>
          <a:p>
            <a:pPr algn="just">
              <a:buFont typeface="Wingdings" pitchFamily="2" charset="2"/>
              <a:buNone/>
            </a:pPr>
            <a:r>
              <a:rPr lang="ru-RU" smtClean="0"/>
              <a:t>           С помощью имен существительных и глаголов автор  показывает многообразие мира живой природы. Имена существительные называют разные виды птиц: </a:t>
            </a:r>
            <a:r>
              <a:rPr lang="ru-RU" i="1" smtClean="0"/>
              <a:t>зяблик, бекас, перепелка, соловей…</a:t>
            </a:r>
            <a:r>
              <a:rPr lang="ru-RU" smtClean="0"/>
              <a:t> Глаголы же позволяют нам услышать неповторимый голос каждой птицы: </a:t>
            </a:r>
            <a:r>
              <a:rPr lang="ru-RU" i="1" smtClean="0"/>
              <a:t>звенеть, свистеть, стонать, заливаться. </a:t>
            </a:r>
            <a:r>
              <a:rPr lang="ru-RU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b="1" dirty="0" smtClean="0"/>
              <a:t>Синтаксис и пунктуация</a:t>
            </a:r>
            <a:endParaRPr lang="ru-RU" dirty="0"/>
          </a:p>
        </p:txBody>
      </p:sp>
      <p:sp>
        <p:nvSpPr>
          <p:cNvPr id="71683" name="Содержимое 2"/>
          <p:cNvSpPr>
            <a:spLocks noGrp="1"/>
          </p:cNvSpPr>
          <p:nvPr>
            <p:ph idx="1"/>
          </p:nvPr>
        </p:nvSpPr>
        <p:spPr>
          <a:xfrm>
            <a:off x="914400" y="1357313"/>
            <a:ext cx="7772400" cy="4999037"/>
          </a:xfrm>
        </p:spPr>
        <p:txBody>
          <a:bodyPr/>
          <a:lstStyle/>
          <a:p>
            <a:pPr algn="just"/>
            <a:r>
              <a:rPr lang="ru-RU" b="1" smtClean="0"/>
              <a:t>«Мысль формирует себя без утайки, во всей полноте; поэтому-то она легко находит и ясное для себя выражение. И синтаксис, и грамматика, и знаки препинания охотно ей повинуются» (М. Е. Салтыков-Щедрин)</a:t>
            </a:r>
          </a:p>
          <a:p>
            <a:pPr algn="just"/>
            <a:r>
              <a:rPr lang="ru-RU" b="1" smtClean="0"/>
              <a:t>«Грамматика позволяет нам связать между собою любые слова, чтобы выразить любую мысль о любом предмете» (Л.В. Успенский)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3" grpId="0" build="p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b="1" dirty="0" smtClean="0"/>
              <a:t>Синтаксис и пунктуация</a:t>
            </a:r>
            <a:endParaRPr lang="ru-RU" dirty="0"/>
          </a:p>
        </p:txBody>
      </p:sp>
      <p:sp>
        <p:nvSpPr>
          <p:cNvPr id="7270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b="1" smtClean="0"/>
              <a:t>«Что же в языке позволяет ему выполнять его главную роль – функцию общения? Это синтаксис» (А.А. Реформатский)</a:t>
            </a:r>
          </a:p>
          <a:p>
            <a:pPr algn="just">
              <a:buFont typeface="Wingdings" pitchFamily="2" charset="2"/>
              <a:buNone/>
            </a:pPr>
            <a:endParaRPr lang="ru-RU" b="1" smtClean="0"/>
          </a:p>
          <a:p>
            <a:pPr algn="just"/>
            <a:r>
              <a:rPr lang="ru-RU" b="1" smtClean="0"/>
              <a:t>«Устная фраза, перенесённая на бумагу, всегда подвергается некоторой обработке, хотя бы по части синтаксиса» (Б.В. Шергин)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7" grpId="0" build="p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85750"/>
            <a:ext cx="7772400" cy="642938"/>
          </a:xfrm>
        </p:spPr>
        <p:txBody>
          <a:bodyPr/>
          <a:lstStyle/>
          <a:p>
            <a:pPr algn="ctr">
              <a:defRPr/>
            </a:pPr>
            <a:r>
              <a:rPr lang="ru-RU" b="1" dirty="0" smtClean="0"/>
              <a:t>Синтаксис и пунктуация</a:t>
            </a:r>
            <a:endParaRPr lang="ru-RU" dirty="0"/>
          </a:p>
        </p:txBody>
      </p:sp>
      <p:sp>
        <p:nvSpPr>
          <p:cNvPr id="73731" name="Содержимое 2"/>
          <p:cNvSpPr>
            <a:spLocks noGrp="1"/>
          </p:cNvSpPr>
          <p:nvPr>
            <p:ph idx="1"/>
          </p:nvPr>
        </p:nvSpPr>
        <p:spPr>
          <a:xfrm>
            <a:off x="914400" y="928688"/>
            <a:ext cx="7772400" cy="5643562"/>
          </a:xfrm>
        </p:spPr>
        <p:txBody>
          <a:bodyPr/>
          <a:lstStyle/>
          <a:p>
            <a:pPr algn="just"/>
            <a:endParaRPr lang="ru-RU" sz="2800" b="1" smtClean="0"/>
          </a:p>
          <a:p>
            <a:pPr algn="just"/>
            <a:r>
              <a:rPr lang="ru-RU" sz="2800" b="1" smtClean="0"/>
              <a:t>«Пунктуационные знаки имеют своё определённое назначение в письменной речи. Как и каждая нота, пунктуационный знак имеет своё определённое место в системе письма, имеет свой неповторимый "характер"» (С. И. Львова)</a:t>
            </a:r>
          </a:p>
          <a:p>
            <a:pPr algn="just"/>
            <a:endParaRPr lang="ru-RU" sz="2800" b="1" smtClean="0"/>
          </a:p>
          <a:p>
            <a:pPr algn="just"/>
            <a:r>
              <a:rPr lang="ru-RU" sz="2800" b="1" smtClean="0"/>
              <a:t>«Функции абзаца тесно связаны с функционально-стилевой принадлежностью текста, вместе с тем отражают и индивидуально-авторскую особенность оформления текста» (Н.С. Валгина)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763"/>
            <a:ext cx="7772400" cy="213042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200000"/>
                  </a:schemeClr>
                </a:solidFill>
              </a:rPr>
              <a:t>С2.</a:t>
            </a:r>
            <a:br>
              <a:rPr lang="ru-RU" dirty="0" smtClean="0">
                <a:solidFill>
                  <a:schemeClr val="tx2">
                    <a:satMod val="200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satMod val="200000"/>
                  </a:schemeClr>
                </a:solidFill>
              </a:rPr>
              <a:t>С1К2 Наличие примеров-аргументов</a:t>
            </a:r>
            <a:endParaRPr lang="ru-RU" dirty="0">
              <a:solidFill>
                <a:schemeClr val="tx2">
                  <a:satMod val="200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914400" y="2500313"/>
          <a:ext cx="7772400" cy="39787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29434"/>
                <a:gridCol w="1042966"/>
              </a:tblGrid>
              <a:tr h="961268">
                <a:tc>
                  <a:txBody>
                    <a:bodyPr/>
                    <a:lstStyle/>
                    <a:p>
                      <a:r>
                        <a:rPr lang="ru-RU" sz="2400" b="0" dirty="0" smtClean="0">
                          <a:solidFill>
                            <a:schemeClr val="bg1"/>
                          </a:solidFill>
                        </a:rPr>
                        <a:t>Экзаменуемый привёл 2 примера-аргумента </a:t>
                      </a:r>
                      <a:r>
                        <a:rPr lang="ru-RU" sz="2400" b="0" u="sng" dirty="0" smtClean="0">
                          <a:solidFill>
                            <a:schemeClr val="bg1"/>
                          </a:solidFill>
                        </a:rPr>
                        <a:t>из</a:t>
                      </a:r>
                      <a:r>
                        <a:rPr lang="ru-RU" sz="2400" b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2400" b="0" u="sng" dirty="0" smtClean="0">
                          <a:solidFill>
                            <a:schemeClr val="bg1"/>
                          </a:solidFill>
                        </a:rPr>
                        <a:t>текста</a:t>
                      </a:r>
                      <a:r>
                        <a:rPr lang="ru-RU" sz="2400" b="0" dirty="0" smtClean="0">
                          <a:solidFill>
                            <a:schemeClr val="bg1"/>
                          </a:solidFill>
                        </a:rPr>
                        <a:t>, верно указав их роль в тексте.</a:t>
                      </a:r>
                    </a:p>
                  </a:txBody>
                  <a:tcPr marT="45715" marB="4571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ru-RU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T="45715" marB="4571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01700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Экзаменуемый привёл 2 примера-аргумента </a:t>
                      </a:r>
                      <a:r>
                        <a:rPr lang="ru-RU" sz="2400" u="sng" dirty="0" smtClean="0"/>
                        <a:t>из</a:t>
                      </a:r>
                      <a:r>
                        <a:rPr lang="ru-RU" sz="2400" dirty="0" smtClean="0"/>
                        <a:t> </a:t>
                      </a:r>
                      <a:r>
                        <a:rPr lang="ru-RU" sz="2400" u="sng" dirty="0" smtClean="0"/>
                        <a:t>текста</a:t>
                      </a:r>
                      <a:r>
                        <a:rPr lang="ru-RU" sz="2400" dirty="0" smtClean="0"/>
                        <a:t>, но не указал их роль в тексте,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/>
                        <a:t>или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привёл 2 примера-аргумента из текста, указав роль в тексте одного из них,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/>
                        <a:t>или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привёл 1 пример-аргумент из текста, указав его роль в тексте</a:t>
                      </a:r>
                      <a:endParaRPr lang="ru-RU" sz="2400" dirty="0"/>
                    </a:p>
                  </a:txBody>
                  <a:tcPr marT="45715" marB="4571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</a:t>
                      </a:r>
                      <a:endParaRPr lang="ru-RU" sz="2400" dirty="0"/>
                    </a:p>
                  </a:txBody>
                  <a:tcPr marT="45715" marB="4571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14313"/>
            <a:ext cx="7772400" cy="1212850"/>
          </a:xfrm>
        </p:spPr>
        <p:txBody>
          <a:bodyPr/>
          <a:lstStyle/>
          <a:p>
            <a:pPr algn="ctr">
              <a:defRPr/>
            </a:pPr>
            <a:r>
              <a:rPr lang="ru-RU" dirty="0" smtClean="0"/>
              <a:t>Синтаксические явления для теоретической интерпретации тезиса</a:t>
            </a:r>
            <a:endParaRPr lang="ru-RU" dirty="0"/>
          </a:p>
        </p:txBody>
      </p:sp>
      <p:sp>
        <p:nvSpPr>
          <p:cNvPr id="78851" name="Содержимое 2"/>
          <p:cNvSpPr>
            <a:spLocks noGrp="1"/>
          </p:cNvSpPr>
          <p:nvPr>
            <p:ph idx="1"/>
          </p:nvPr>
        </p:nvSpPr>
        <p:spPr>
          <a:xfrm>
            <a:off x="914400" y="2071688"/>
            <a:ext cx="7772400" cy="4284662"/>
          </a:xfrm>
        </p:spPr>
        <p:txBody>
          <a:bodyPr/>
          <a:lstStyle/>
          <a:p>
            <a:pPr>
              <a:buFont typeface="Arial" charset="0"/>
              <a:buChar char="•"/>
            </a:pPr>
            <a:endParaRPr lang="ru-RU" smtClean="0"/>
          </a:p>
          <a:p>
            <a:pPr>
              <a:buFont typeface="Arial" charset="0"/>
              <a:buChar char="•"/>
            </a:pPr>
            <a:r>
              <a:rPr lang="ru-RU" smtClean="0"/>
              <a:t>словосочетания с разными видами связи;</a:t>
            </a:r>
          </a:p>
          <a:p>
            <a:pPr>
              <a:buFont typeface="Arial" charset="0"/>
              <a:buChar char="•"/>
            </a:pPr>
            <a:r>
              <a:rPr lang="ru-RU" smtClean="0"/>
              <a:t>предложения по цели высказывания;</a:t>
            </a:r>
          </a:p>
          <a:p>
            <a:pPr>
              <a:buFont typeface="Arial" charset="0"/>
              <a:buChar char="•"/>
            </a:pPr>
            <a:r>
              <a:rPr lang="ru-RU" smtClean="0"/>
              <a:t>предложения по эмоциональной окраске;</a:t>
            </a:r>
          </a:p>
          <a:p>
            <a:pPr eaLnBrk="1" hangingPunct="1">
              <a:buFont typeface="Arial" charset="0"/>
              <a:buChar char="•"/>
            </a:pPr>
            <a:r>
              <a:rPr lang="ru-RU" smtClean="0"/>
              <a:t>однородные  члены предложения;</a:t>
            </a:r>
          </a:p>
          <a:p>
            <a:pPr eaLnBrk="1" hangingPunct="1">
              <a:buFont typeface="Arial" charset="0"/>
              <a:buChar char="•"/>
            </a:pPr>
            <a:r>
              <a:rPr lang="ru-RU" smtClean="0"/>
              <a:t>обособленные  члены предложения;</a:t>
            </a:r>
          </a:p>
          <a:p>
            <a:pPr eaLnBrk="1" hangingPunct="1">
              <a:buFont typeface="Arial" charset="0"/>
              <a:buChar char="•"/>
            </a:pPr>
            <a:r>
              <a:rPr lang="ru-RU" smtClean="0"/>
              <a:t>вводные слова и предложения;</a:t>
            </a:r>
          </a:p>
          <a:p>
            <a:pPr eaLnBrk="1" hangingPunct="1">
              <a:buFont typeface="Arial" charset="0"/>
              <a:buChar char="•"/>
            </a:pPr>
            <a:r>
              <a:rPr lang="ru-RU" smtClean="0"/>
              <a:t>обращения;</a:t>
            </a:r>
          </a:p>
          <a:p>
            <a:endParaRPr lang="ru-RU" smtClean="0"/>
          </a:p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dirty="0" smtClean="0"/>
              <a:t>Синтаксические явления для теоретической интерпретации тезиса</a:t>
            </a:r>
            <a:endParaRPr lang="ru-RU" dirty="0"/>
          </a:p>
        </p:txBody>
      </p:sp>
      <p:sp>
        <p:nvSpPr>
          <p:cNvPr id="79875" name="Содержимое 2"/>
          <p:cNvSpPr>
            <a:spLocks noGrp="1"/>
          </p:cNvSpPr>
          <p:nvPr>
            <p:ph idx="1"/>
          </p:nvPr>
        </p:nvSpPr>
        <p:spPr>
          <a:xfrm>
            <a:off x="914400" y="2714625"/>
            <a:ext cx="7772400" cy="3641725"/>
          </a:xfrm>
        </p:spPr>
        <p:txBody>
          <a:bodyPr/>
          <a:lstStyle/>
          <a:p>
            <a:pPr>
              <a:buFont typeface="Arial" charset="0"/>
              <a:buChar char="•"/>
            </a:pPr>
            <a:endParaRPr lang="ru-RU" smtClean="0"/>
          </a:p>
          <a:p>
            <a:pPr>
              <a:buFont typeface="Arial" charset="0"/>
              <a:buChar char="•"/>
            </a:pPr>
            <a:r>
              <a:rPr lang="ru-RU" smtClean="0"/>
              <a:t>разные типы сложных предложений (сложносочинённые, сложноподчинённые и бессоюзные); </a:t>
            </a:r>
          </a:p>
          <a:p>
            <a:pPr>
              <a:buFont typeface="Arial" charset="0"/>
              <a:buChar char="•"/>
            </a:pPr>
            <a:endParaRPr lang="ru-RU" smtClean="0"/>
          </a:p>
          <a:p>
            <a:pPr>
              <a:buFont typeface="Arial" charset="0"/>
              <a:buChar char="•"/>
            </a:pPr>
            <a:r>
              <a:rPr lang="ru-RU" smtClean="0"/>
              <a:t>знаки препинания.</a:t>
            </a:r>
          </a:p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dirty="0" smtClean="0"/>
              <a:t>Функции абзаца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500" y="1428750"/>
            <a:ext cx="8286750" cy="4927600"/>
          </a:xfrm>
        </p:spPr>
        <p:txBody>
          <a:bodyPr/>
          <a:lstStyle/>
          <a:p>
            <a:pPr>
              <a:buFont typeface="Wingdings" pitchFamily="2" charset="2"/>
              <a:buChar char="Ø"/>
              <a:defRPr/>
            </a:pPr>
            <a:endParaRPr lang="ru-RU" dirty="0" smtClean="0"/>
          </a:p>
          <a:p>
            <a:pPr>
              <a:buFont typeface="Wingdings" pitchFamily="2" charset="2"/>
              <a:buChar char="§"/>
              <a:defRPr/>
            </a:pPr>
            <a:r>
              <a:rPr lang="ru-RU" dirty="0" smtClean="0"/>
              <a:t>Отделение друг от друга на письме реплик диалога;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ru-RU" dirty="0" smtClean="0"/>
              <a:t>отделение друг от друга на письме отрезков монологического текста с целью</a:t>
            </a:r>
          </a:p>
          <a:p>
            <a:pPr indent="665163">
              <a:buFont typeface="Wingdings" pitchFamily="2" charset="2"/>
              <a:buNone/>
              <a:defRPr/>
            </a:pPr>
            <a:r>
              <a:rPr lang="ru-RU" dirty="0" smtClean="0"/>
              <a:t>а) логико-смыслового  выделения; </a:t>
            </a:r>
          </a:p>
          <a:p>
            <a:pPr indent="665163">
              <a:buFont typeface="Wingdings" pitchFamily="2" charset="2"/>
              <a:buNone/>
              <a:defRPr/>
            </a:pPr>
            <a:r>
              <a:rPr lang="ru-RU" dirty="0" smtClean="0"/>
              <a:t>б) экспрессивно-эмоционального  выделения.  </a:t>
            </a: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b="1" dirty="0" smtClean="0"/>
              <a:t>Человек и его язык (речь)</a:t>
            </a:r>
            <a:endParaRPr lang="ru-RU" dirty="0"/>
          </a:p>
        </p:txBody>
      </p:sp>
      <p:sp>
        <p:nvSpPr>
          <p:cNvPr id="8192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b="1" smtClean="0"/>
              <a:t>«Язык не есть только говор, речь: язык есть образ всего внутреннего человека, всех сил, умственных и нравственных» (И.А. Гончаров)</a:t>
            </a:r>
          </a:p>
          <a:p>
            <a:pPr algn="just"/>
            <a:r>
              <a:rPr lang="ru-RU" b="1" smtClean="0"/>
              <a:t>«Языком человек не только выражает что-либо, он им выражает также и самого себя» (Георг фон Габеленц)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b="1" dirty="0" smtClean="0"/>
              <a:t>Человек и его язык (речь)</a:t>
            </a:r>
            <a:endParaRPr lang="ru-RU" dirty="0"/>
          </a:p>
        </p:txBody>
      </p:sp>
      <p:sp>
        <p:nvSpPr>
          <p:cNvPr id="8294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b="1" smtClean="0"/>
              <a:t>«Вернейший способ узнать человека – его умственное развитие, его моральный облик, его характер – прислушаться к тому, как он говорит» (Д.С. Лихачёв)</a:t>
            </a:r>
          </a:p>
          <a:p>
            <a:pPr algn="just"/>
            <a:endParaRPr lang="ru-RU" b="1" smtClean="0"/>
          </a:p>
          <a:p>
            <a:pPr algn="just"/>
            <a:r>
              <a:rPr lang="ru-RU" b="1" smtClean="0"/>
              <a:t>«Язык – это то, благодаря чему, с помощью чего мы выражаем себя и вещи» (Поль Рикёр)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b="1" dirty="0" smtClean="0"/>
              <a:t>Язык и речь</a:t>
            </a:r>
            <a:endParaRPr lang="ru-RU" dirty="0"/>
          </a:p>
        </p:txBody>
      </p:sp>
      <p:sp>
        <p:nvSpPr>
          <p:cNvPr id="8397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b="1" smtClean="0"/>
              <a:t>«К оценке достоинств речи мы должны подходить с вопросом: насколько же удачно отобраны из языка и использованы для выражения мыслей и чувств различные языковые единицы?» (Б.Н. Головин)</a:t>
            </a:r>
          </a:p>
          <a:p>
            <a:pPr algn="just"/>
            <a:r>
              <a:rPr lang="ru-RU" b="1" smtClean="0"/>
              <a:t>«Язык – это то, что человек знает. Речь – это то, что человек умеет» (А.А. Мирошниченко)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b="1" dirty="0" smtClean="0"/>
              <a:t>Язык и речь</a:t>
            </a:r>
            <a:endParaRPr lang="ru-RU" dirty="0"/>
          </a:p>
        </p:txBody>
      </p:sp>
      <p:sp>
        <p:nvSpPr>
          <p:cNvPr id="84995" name="Содержимое 2"/>
          <p:cNvSpPr>
            <a:spLocks noGrp="1"/>
          </p:cNvSpPr>
          <p:nvPr>
            <p:ph idx="1"/>
          </p:nvPr>
        </p:nvSpPr>
        <p:spPr>
          <a:xfrm>
            <a:off x="914400" y="1214438"/>
            <a:ext cx="7772400" cy="5141912"/>
          </a:xfrm>
        </p:spPr>
        <p:txBody>
          <a:bodyPr/>
          <a:lstStyle/>
          <a:p>
            <a:pPr algn="just"/>
            <a:r>
              <a:rPr lang="ru-RU" b="1" smtClean="0"/>
              <a:t>«Язык подобен многоэтажному зданию. Его этажи – единицы: звук, морфема, слово, словосочетание, предложение… И каждая из них занимает своё место в системе, каждая выполняет свою работу» (М.В. Панов)</a:t>
            </a:r>
          </a:p>
          <a:p>
            <a:pPr algn="just"/>
            <a:r>
              <a:rPr lang="ru-RU" b="1" smtClean="0"/>
              <a:t>«Русский язык… обладает всеми средствами для выражения самых тонких ощущений и оттенков мысли»   </a:t>
            </a:r>
          </a:p>
          <a:p>
            <a:pPr algn="just">
              <a:buFont typeface="Wingdings" pitchFamily="2" charset="2"/>
              <a:buNone/>
            </a:pPr>
            <a:r>
              <a:rPr lang="ru-RU" b="1" smtClean="0"/>
              <a:t>	(В.Г. Короленко)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b="1" dirty="0" smtClean="0"/>
              <a:t>Язык и речь</a:t>
            </a:r>
            <a:endParaRPr lang="ru-RU" dirty="0"/>
          </a:p>
        </p:txBody>
      </p:sp>
      <p:sp>
        <p:nvSpPr>
          <p:cNvPr id="8601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itchFamily="2" charset="2"/>
              <a:buNone/>
            </a:pPr>
            <a:r>
              <a:rPr lang="ru-RU" b="1" smtClean="0"/>
              <a:t>    </a:t>
            </a:r>
          </a:p>
          <a:p>
            <a:pPr algn="just">
              <a:buFont typeface="Wingdings" pitchFamily="2" charset="2"/>
              <a:buNone/>
            </a:pPr>
            <a:endParaRPr lang="ru-RU" b="1" smtClean="0"/>
          </a:p>
          <a:p>
            <a:pPr algn="just">
              <a:buFont typeface="Wingdings" pitchFamily="2" charset="2"/>
              <a:buNone/>
            </a:pPr>
            <a:r>
              <a:rPr lang="ru-RU" b="1" smtClean="0"/>
              <a:t>         «Некоторые учёные даже предлагают выделять два языка – устный и письменный, настолько большие различия существуют между устной и письменной речью» (А.А. Мирошниченко)</a:t>
            </a:r>
          </a:p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914400" y="714375"/>
          <a:ext cx="7772400" cy="5454650"/>
        </p:xfrm>
        <a:graphic>
          <a:graphicData uri="http://schemas.openxmlformats.org/drawingml/2006/table">
            <a:tbl>
              <a:tblPr/>
              <a:tblGrid>
                <a:gridCol w="3886200"/>
                <a:gridCol w="3886200"/>
              </a:tblGrid>
              <a:tr h="57908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rbel" pitchFamily="34" charset="0"/>
                        </a:rPr>
                        <a:t>язык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rbel" pitchFamily="34" charset="0"/>
                        </a:rPr>
                        <a:t>речь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89371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Орудие (средство) общения.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Само общение, язык в действии, процесс общения.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</a:tr>
              <a:tr h="109721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Отвлечён от конкретных жизненных ситуаций.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Конкретное применение языка в определённых жизненных ситуациях.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</a:tr>
              <a:tr h="109721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 К языку неприменимы нравственные категории правдивости и ложности.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 То, что высказано в речи, всегда бывает либо правдиво, либо ложно.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</a:tr>
              <a:tr h="89371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 Язык нецеленаправлен.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 Речь всегда направлена на достижение цели.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</a:tr>
              <a:tr h="89371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 Язык абстрактен.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 Речь материальна, конкретна.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642938" y="490538"/>
          <a:ext cx="8143875" cy="5597525"/>
        </p:xfrm>
        <a:graphic>
          <a:graphicData uri="http://schemas.openxmlformats.org/drawingml/2006/table">
            <a:tbl>
              <a:tblPr/>
              <a:tblGrid>
                <a:gridCol w="4071937"/>
                <a:gridCol w="4071938"/>
              </a:tblGrid>
              <a:tr h="560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rbel" pitchFamily="34" charset="0"/>
                        </a:rPr>
                        <a:t>язык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rbel" pitchFamily="34" charset="0"/>
                        </a:rPr>
                        <a:t>речь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0604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 Язык имеет уровневую организацию.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 Речь линейна.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</a:tr>
              <a:tr h="7080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 Язык потенциален, статичен.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 Речь актуальна, динамична.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</a:tr>
              <a:tr h="10604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 Язык ограничен определённым набором единиц, инвариантен.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 Речь вариативна, её возможности широки, но не беспредельны.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</a:tr>
              <a:tr h="10604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9. Язык – результат коллективного опыта людей, объективен.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9. Речь индивидуальна, субъективна.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</a:tr>
              <a:tr h="10318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 Язык упорядочен.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 Речь допускает элементы случайного.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763"/>
            <a:ext cx="8015288" cy="34448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tx2">
                    <a:satMod val="200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tx2">
                    <a:satMod val="200000"/>
                  </a:schemeClr>
                </a:solidFill>
              </a:rPr>
            </a:br>
            <a:endParaRPr lang="ru-RU" sz="2400" dirty="0">
              <a:solidFill>
                <a:schemeClr val="tx2">
                  <a:satMod val="200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914400" y="1571625"/>
          <a:ext cx="7772400" cy="32496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29500"/>
                <a:gridCol w="542900"/>
              </a:tblGrid>
              <a:tr h="1188906">
                <a:tc>
                  <a:txBody>
                    <a:bodyPr/>
                    <a:lstStyle/>
                    <a:p>
                      <a:r>
                        <a:rPr lang="ru-RU" sz="2400" b="0" dirty="0" smtClean="0">
                          <a:solidFill>
                            <a:schemeClr val="bg1"/>
                          </a:solidFill>
                        </a:rPr>
                        <a:t>Экзаменуемый привёл 1 пример-аргумент из текста, не</a:t>
                      </a:r>
                    </a:p>
                    <a:p>
                      <a:r>
                        <a:rPr lang="ru-RU" sz="2400" b="0" dirty="0" smtClean="0">
                          <a:solidFill>
                            <a:schemeClr val="bg1"/>
                          </a:solidFill>
                        </a:rPr>
                        <a:t>указав его роль в тексте.</a:t>
                      </a:r>
                      <a:endParaRPr lang="ru-RU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T="45733" marB="45733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ru-RU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T="45733" marB="45733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06070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Экзаменуемый не привёл ни одного примера-аргумента, иллюстрирующего тезис,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или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экзаменуемый привёл примеры-аргументы не из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прочитанного текста</a:t>
                      </a:r>
                      <a:endParaRPr lang="ru-RU" sz="24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0</a:t>
                      </a:r>
                      <a:endParaRPr lang="ru-RU" sz="2400" dirty="0"/>
                    </a:p>
                  </a:txBody>
                  <a:tcPr marT="45733" marB="45733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763"/>
            <a:ext cx="7772400" cy="1773237"/>
          </a:xfrm>
        </p:spPr>
        <p:txBody>
          <a:bodyPr/>
          <a:lstStyle/>
          <a:p>
            <a:pPr algn="ctr">
              <a:defRPr/>
            </a:pPr>
            <a:r>
              <a:rPr lang="ru-RU" b="1" dirty="0" smtClean="0"/>
              <a:t>Язык художественной литературы. Средства речевой выразительности</a:t>
            </a:r>
            <a:endParaRPr lang="ru-RU" dirty="0"/>
          </a:p>
        </p:txBody>
      </p:sp>
      <p:sp>
        <p:nvSpPr>
          <p:cNvPr id="89091" name="Содержимое 2"/>
          <p:cNvSpPr>
            <a:spLocks noGrp="1"/>
          </p:cNvSpPr>
          <p:nvPr>
            <p:ph idx="1"/>
          </p:nvPr>
        </p:nvSpPr>
        <p:spPr>
          <a:xfrm>
            <a:off x="914400" y="3000375"/>
            <a:ext cx="7772400" cy="3355975"/>
          </a:xfrm>
        </p:spPr>
        <p:txBody>
          <a:bodyPr/>
          <a:lstStyle/>
          <a:p>
            <a:pPr algn="just">
              <a:buFont typeface="Wingdings" pitchFamily="2" charset="2"/>
              <a:buNone/>
            </a:pPr>
            <a:r>
              <a:rPr lang="ru-RU" b="1" smtClean="0"/>
              <a:t>       «Заставляя героев говорить друг с другом, вместо того чтобы передать их разговор от себя, автор может внести соответствующие оттенки в такой диалог. Тематикой и манерой речи он характеризует своих героев» (литературная энциклопедия)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14313"/>
            <a:ext cx="7772400" cy="2214562"/>
          </a:xfrm>
        </p:spPr>
        <p:txBody>
          <a:bodyPr/>
          <a:lstStyle/>
          <a:p>
            <a:pPr algn="ctr">
              <a:defRPr/>
            </a:pPr>
            <a:r>
              <a:rPr lang="ru-RU" b="1" dirty="0" smtClean="0"/>
              <a:t>Язык художественной литературы. Средства речевой выразительности</a:t>
            </a:r>
            <a:endParaRPr lang="ru-RU" dirty="0"/>
          </a:p>
        </p:txBody>
      </p:sp>
      <p:sp>
        <p:nvSpPr>
          <p:cNvPr id="90115" name="Содержимое 2"/>
          <p:cNvSpPr>
            <a:spLocks noGrp="1"/>
          </p:cNvSpPr>
          <p:nvPr>
            <p:ph idx="1"/>
          </p:nvPr>
        </p:nvSpPr>
        <p:spPr>
          <a:xfrm>
            <a:off x="914400" y="2143125"/>
            <a:ext cx="7772400" cy="4429125"/>
          </a:xfrm>
        </p:spPr>
        <p:txBody>
          <a:bodyPr/>
          <a:lstStyle/>
          <a:p>
            <a:pPr algn="just"/>
            <a:r>
              <a:rPr lang="ru-RU" b="1" smtClean="0"/>
              <a:t>«Читатель проникает в мир образов художественного произведения через его речевую ткань» (М.Н. Кожина)</a:t>
            </a:r>
          </a:p>
          <a:p>
            <a:pPr algn="just"/>
            <a:r>
              <a:rPr lang="ru-RU" b="1" smtClean="0"/>
              <a:t>«Автор идёт от мысли к словам, а читатель – от слов к мысли» (Н. Шамфор)</a:t>
            </a:r>
          </a:p>
          <a:p>
            <a:pPr algn="just"/>
            <a:r>
              <a:rPr lang="ru-RU" b="1" smtClean="0"/>
              <a:t>«Художественный текст заставляет обратить внимание не только и не столько на то, что сказано, но и на то, как сказано» (Е.В. Джанджакова)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85750"/>
            <a:ext cx="7772400" cy="2000250"/>
          </a:xfrm>
        </p:spPr>
        <p:txBody>
          <a:bodyPr/>
          <a:lstStyle/>
          <a:p>
            <a:pPr algn="ctr">
              <a:defRPr/>
            </a:pPr>
            <a:r>
              <a:rPr lang="ru-RU" b="1" dirty="0" smtClean="0"/>
              <a:t>Язык художественной литературы. Средства речевой выразительности</a:t>
            </a:r>
            <a:endParaRPr lang="ru-RU" dirty="0"/>
          </a:p>
        </p:txBody>
      </p:sp>
      <p:sp>
        <p:nvSpPr>
          <p:cNvPr id="91139" name="Содержимое 2"/>
          <p:cNvSpPr>
            <a:spLocks noGrp="1"/>
          </p:cNvSpPr>
          <p:nvPr>
            <p:ph idx="1"/>
          </p:nvPr>
        </p:nvSpPr>
        <p:spPr>
          <a:xfrm>
            <a:off x="914400" y="2286000"/>
            <a:ext cx="7772400" cy="4070350"/>
          </a:xfrm>
        </p:spPr>
        <p:txBody>
          <a:bodyPr/>
          <a:lstStyle/>
          <a:p>
            <a:pPr algn="just"/>
            <a:r>
              <a:rPr lang="ru-RU" b="1" smtClean="0"/>
              <a:t>«Художник мыслит образами, он рисует, показывает, изображает. В этом и заключается специфика языка художественной литературы» (Г.Я. Солганик)</a:t>
            </a:r>
          </a:p>
          <a:p>
            <a:pPr algn="just"/>
            <a:r>
              <a:rPr lang="ru-RU" b="1" smtClean="0"/>
              <a:t>«Придание образности словам постоянно совершенствуется в современной речи посредством эпитетов» (А.А. Зеленецкий)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b="1" dirty="0" smtClean="0"/>
              <a:t>Язык художественной литературы. Средства речевой выразительности</a:t>
            </a:r>
            <a:endParaRPr lang="ru-RU" dirty="0"/>
          </a:p>
        </p:txBody>
      </p:sp>
      <p:sp>
        <p:nvSpPr>
          <p:cNvPr id="92163" name="Содержимое 2"/>
          <p:cNvSpPr>
            <a:spLocks noGrp="1"/>
          </p:cNvSpPr>
          <p:nvPr>
            <p:ph idx="1"/>
          </p:nvPr>
        </p:nvSpPr>
        <p:spPr>
          <a:xfrm>
            <a:off x="914400" y="2786063"/>
            <a:ext cx="7772400" cy="3570287"/>
          </a:xfrm>
        </p:spPr>
        <p:txBody>
          <a:bodyPr/>
          <a:lstStyle/>
          <a:p>
            <a:pPr algn="just"/>
            <a:endParaRPr lang="ru-RU" b="1" smtClean="0"/>
          </a:p>
          <a:p>
            <a:pPr algn="just">
              <a:buFont typeface="Wingdings" pitchFamily="2" charset="2"/>
              <a:buNone/>
            </a:pPr>
            <a:r>
              <a:rPr lang="ru-RU" b="1" smtClean="0"/>
              <a:t>       «Выразительность – это свойство сказанного или написанного своей смысловой формой привлекать особое внимание читателя, производить на него сильное впечатление» (А.И. Горшков)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dirty="0" smtClean="0"/>
              <a:t>Средства выразительности</a:t>
            </a:r>
            <a:endParaRPr lang="ru-RU" dirty="0"/>
          </a:p>
        </p:txBody>
      </p:sp>
      <p:sp>
        <p:nvSpPr>
          <p:cNvPr id="93187" name="Содержимое 2"/>
          <p:cNvSpPr>
            <a:spLocks noGrp="1"/>
          </p:cNvSpPr>
          <p:nvPr>
            <p:ph idx="1"/>
          </p:nvPr>
        </p:nvSpPr>
        <p:spPr>
          <a:xfrm>
            <a:off x="914400" y="2143125"/>
            <a:ext cx="7772400" cy="4213225"/>
          </a:xfrm>
        </p:spPr>
        <p:txBody>
          <a:bodyPr/>
          <a:lstStyle/>
          <a:p>
            <a:r>
              <a:rPr lang="ru-RU" sz="4000" smtClean="0"/>
              <a:t>тропы;</a:t>
            </a:r>
          </a:p>
          <a:p>
            <a:r>
              <a:rPr lang="ru-RU" sz="4000" smtClean="0"/>
              <a:t>синонимы, антонимы, омонимы;</a:t>
            </a:r>
          </a:p>
          <a:p>
            <a:r>
              <a:rPr lang="ru-RU" sz="4000" smtClean="0"/>
              <a:t> фразеологизмы;</a:t>
            </a:r>
          </a:p>
          <a:p>
            <a:r>
              <a:rPr lang="ru-RU" sz="4000" smtClean="0"/>
              <a:t>риторические (стилистические) фигуры речи.</a:t>
            </a:r>
          </a:p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42875"/>
            <a:ext cx="7772400" cy="785813"/>
          </a:xfrm>
        </p:spPr>
        <p:txBody>
          <a:bodyPr/>
          <a:lstStyle/>
          <a:p>
            <a:pPr algn="ctr">
              <a:defRPr/>
            </a:pPr>
            <a:r>
              <a:rPr lang="ru-RU" sz="2800" b="1" dirty="0" smtClean="0"/>
              <a:t>Сочинение по тексту С.Соловейчика  (Текст взят из книги ГИА-2012, с.102)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428750"/>
            <a:ext cx="7772400" cy="4927600"/>
          </a:xfrm>
        </p:spPr>
        <p:txBody>
          <a:bodyPr/>
          <a:lstStyle/>
          <a:p>
            <a:pPr marL="0" indent="450850" algn="just" eaLnBrk="1" hangingPunct="1">
              <a:buFont typeface="Wingdings" pitchFamily="2" charset="2"/>
              <a:buNone/>
              <a:defRPr/>
            </a:pPr>
            <a:r>
              <a:rPr lang="ru-RU" sz="3200" dirty="0" smtClean="0"/>
              <a:t>Напишите сочинение-рассуждение, раскрывая смысл высказывания Л.В. Успенского: «Один словарный состав без грамматики ещё не составляет языка. Лишь поступив в распоряжение грамматики, он получает величайшее значение».</a:t>
            </a:r>
          </a:p>
          <a:p>
            <a:pPr marL="0" indent="450850" algn="just" eaLnBrk="1" hangingPunct="1">
              <a:buFont typeface="Wingdings" pitchFamily="2" charset="2"/>
              <a:buNone/>
              <a:defRPr/>
            </a:pPr>
            <a:r>
              <a:rPr lang="ru-RU" sz="3200" dirty="0" smtClean="0"/>
              <a:t>Аргументируя свой ответ, приведите 2 (два) примера из прочитанного текста.</a:t>
            </a: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442913" algn="just">
              <a:buFont typeface="Wingdings" pitchFamily="2" charset="2"/>
              <a:buNone/>
              <a:defRPr/>
            </a:pPr>
            <a:r>
              <a:rPr lang="ru-RU" sz="3200" dirty="0" smtClean="0"/>
              <a:t>Приводя примеры, указывайте номера нужных предложений или применяйте  цитирование.</a:t>
            </a:r>
          </a:p>
          <a:p>
            <a:pPr marL="0" indent="442913" algn="just">
              <a:buFont typeface="Wingdings" pitchFamily="2" charset="2"/>
              <a:buNone/>
              <a:defRPr/>
            </a:pPr>
            <a:r>
              <a:rPr lang="ru-RU" sz="3200" dirty="0" smtClean="0"/>
              <a:t>Вы можете писать работу в научном или публицистическом стиле, раскрывая тему на лингвистическом материале. Начать сочинение Вы можете словами Л.В. Успенского.</a:t>
            </a: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000125"/>
            <a:ext cx="7943850" cy="5572125"/>
          </a:xfrm>
        </p:spPr>
        <p:txBody>
          <a:bodyPr>
            <a:normAutofit lnSpcReduction="10000"/>
          </a:bodyPr>
          <a:lstStyle/>
          <a:p>
            <a:pPr marL="0" indent="271463" algn="just" eaLnBrk="1" fontAlgn="auto" hangingPunct="1">
              <a:spcBef>
                <a:spcPts val="0"/>
              </a:spcBef>
              <a:spcAft>
                <a:spcPts val="0"/>
              </a:spcAft>
              <a:buFont typeface="Wingdings"/>
              <a:buNone/>
              <a:defRPr/>
            </a:pPr>
            <a:r>
              <a:rPr lang="ru-RU" dirty="0" smtClean="0"/>
              <a:t>	</a:t>
            </a:r>
            <a:r>
              <a:rPr lang="ru-RU" sz="3200" dirty="0" smtClean="0"/>
              <a:t>(21)Но мужественность свойственна не только отдельным людям; целые народы могут быть мужественными, а могут потерять свой дух, впасть в уныние. (22)Сейчас наша страна переживает трудное время, и мы видим много людей, которые только и знают что хныкать, ныть и причитать, вспоминая прежние, лучшие времена, которые, кстати сказать, вовсе не были лучшими. (23)Тому, кто бьёт на жалость, всегда кажется, что прежде было лучше, а теперь настала ужасная жизнь.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763"/>
            <a:ext cx="7772400" cy="98742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tx2">
                    <a:satMod val="200000"/>
                  </a:schemeClr>
                </a:solidFill>
              </a:rPr>
              <a:t>Примеры-аргументы</a:t>
            </a:r>
            <a:br>
              <a:rPr lang="ru-RU" sz="3200" dirty="0" smtClean="0">
                <a:solidFill>
                  <a:schemeClr val="tx2">
                    <a:satMod val="200000"/>
                  </a:schemeClr>
                </a:solidFill>
              </a:rPr>
            </a:br>
            <a:r>
              <a:rPr lang="ru-RU" sz="3200" dirty="0" smtClean="0">
                <a:solidFill>
                  <a:schemeClr val="tx2">
                    <a:satMod val="200000"/>
                  </a:schemeClr>
                </a:solidFill>
              </a:rPr>
              <a:t>(иллюстрация лексического явления)</a:t>
            </a:r>
            <a:endParaRPr lang="ru-RU" sz="3200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97283" name="Содержимое 2"/>
          <p:cNvSpPr>
            <a:spLocks noGrp="1"/>
          </p:cNvSpPr>
          <p:nvPr>
            <p:ph idx="1"/>
          </p:nvPr>
        </p:nvSpPr>
        <p:spPr>
          <a:xfrm>
            <a:off x="914400" y="2241550"/>
            <a:ext cx="7772400" cy="4643438"/>
          </a:xfrm>
        </p:spPr>
        <p:txBody>
          <a:bodyPr/>
          <a:lstStyle/>
          <a:p>
            <a:pPr marL="0" indent="450850"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800" smtClean="0"/>
              <a:t>Словарь любого языка – это его лексика. </a:t>
            </a:r>
            <a:r>
              <a:rPr lang="ru-RU" sz="2800" smtClean="0">
                <a:solidFill>
                  <a:srgbClr val="FFFF00"/>
                </a:solidFill>
              </a:rPr>
              <a:t>Лексика всегда выражает мысли, чувства  и настроения</a:t>
            </a:r>
            <a:r>
              <a:rPr lang="ru-RU" sz="2800" smtClean="0"/>
              <a:t> говорящего (автора). Человек использует в своей речи </a:t>
            </a:r>
            <a:r>
              <a:rPr lang="ru-RU" sz="2800" smtClean="0">
                <a:solidFill>
                  <a:srgbClr val="FFFF00"/>
                </a:solidFill>
              </a:rPr>
              <a:t>слова и фразеологические обороты различной стилистической окраски</a:t>
            </a:r>
            <a:r>
              <a:rPr lang="ru-RU" sz="2800" smtClean="0"/>
              <a:t>. Например, С.Соловейчик использует разговорные слова «</a:t>
            </a:r>
            <a:r>
              <a:rPr lang="ru-RU" sz="2800" i="1" smtClean="0"/>
              <a:t>хныкать, ныть и причитать</a:t>
            </a:r>
            <a:r>
              <a:rPr lang="ru-RU" sz="2800" smtClean="0"/>
              <a:t>» (предложение 22), которые снижают пафосный настрой всего текста и </a:t>
            </a:r>
            <a:r>
              <a:rPr lang="ru-RU" sz="2800" smtClean="0">
                <a:solidFill>
                  <a:srgbClr val="FFFF00"/>
                </a:solidFill>
              </a:rPr>
              <a:t>дают яркую словесную характеристику тем людям</a:t>
            </a:r>
            <a:r>
              <a:rPr lang="ru-RU" sz="2800" smtClean="0"/>
              <a:t>, которые от трудностей впадают в уныние.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50" y="500063"/>
            <a:ext cx="7772400" cy="157162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tx2">
                    <a:satMod val="200000"/>
                  </a:schemeClr>
                </a:solidFill>
              </a:rPr>
              <a:t>Примеры-аргументы</a:t>
            </a:r>
            <a:br>
              <a:rPr lang="ru-RU" sz="3200" dirty="0" smtClean="0">
                <a:solidFill>
                  <a:schemeClr val="tx2">
                    <a:satMod val="200000"/>
                  </a:schemeClr>
                </a:solidFill>
              </a:rPr>
            </a:br>
            <a:r>
              <a:rPr lang="ru-RU" sz="3200" dirty="0" smtClean="0">
                <a:solidFill>
                  <a:schemeClr val="tx2">
                    <a:satMod val="200000"/>
                  </a:schemeClr>
                </a:solidFill>
              </a:rPr>
              <a:t>(иллюстрация грамматического явления)</a:t>
            </a:r>
            <a:endParaRPr lang="ru-RU" sz="3200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98307" name="Содержимое 2"/>
          <p:cNvSpPr>
            <a:spLocks noGrp="1"/>
          </p:cNvSpPr>
          <p:nvPr>
            <p:ph idx="1"/>
          </p:nvPr>
        </p:nvSpPr>
        <p:spPr>
          <a:xfrm>
            <a:off x="914400" y="2143125"/>
            <a:ext cx="7772400" cy="4213225"/>
          </a:xfrm>
        </p:spPr>
        <p:txBody>
          <a:bodyPr/>
          <a:lstStyle/>
          <a:p>
            <a:pPr marL="0" indent="450850" algn="just" eaLnBrk="1" hangingPunct="1">
              <a:buFont typeface="Wingdings" pitchFamily="2" charset="2"/>
              <a:buNone/>
            </a:pPr>
            <a:r>
              <a:rPr lang="ru-RU" smtClean="0">
                <a:solidFill>
                  <a:srgbClr val="FFFF00"/>
                </a:solidFill>
              </a:rPr>
              <a:t>Грамматика позволяет увидеть логику  рассуждения говорящего или пишущего, ход его мыслей</a:t>
            </a:r>
            <a:r>
              <a:rPr lang="ru-RU" smtClean="0"/>
              <a:t>.</a:t>
            </a:r>
          </a:p>
          <a:p>
            <a:pPr marL="0" indent="450850" algn="just" eaLnBrk="1" hangingPunct="1">
              <a:buFont typeface="Wingdings" pitchFamily="2" charset="2"/>
              <a:buNone/>
            </a:pPr>
            <a:r>
              <a:rPr lang="ru-RU" smtClean="0"/>
              <a:t>Так, </a:t>
            </a:r>
            <a:r>
              <a:rPr lang="ru-RU" smtClean="0">
                <a:solidFill>
                  <a:srgbClr val="FFFF00"/>
                </a:solidFill>
              </a:rPr>
              <a:t>однородные члены </a:t>
            </a:r>
            <a:r>
              <a:rPr lang="ru-RU" smtClean="0"/>
              <a:t>могут выражать </a:t>
            </a:r>
            <a:r>
              <a:rPr lang="ru-RU" smtClean="0">
                <a:solidFill>
                  <a:srgbClr val="FFFF00"/>
                </a:solidFill>
              </a:rPr>
              <a:t>различные отношения </a:t>
            </a:r>
            <a:r>
              <a:rPr lang="ru-RU" smtClean="0"/>
              <a:t>между предметами, явлениями или событиями: отношения соединения их, противопоставления или исключения.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763"/>
            <a:ext cx="7772400" cy="9144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6000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600" dirty="0" smtClean="0">
                <a:solidFill>
                  <a:schemeClr val="tx2">
                    <a:satMod val="200000"/>
                  </a:schemeClr>
                </a:solidFill>
                <a:latin typeface="Corbel" pitchFamily="34" charset="0"/>
                <a:cs typeface="Times New Roman" pitchFamily="18" charset="0"/>
              </a:rPr>
              <a:t>Методика работы над сочинением </a:t>
            </a:r>
            <a:br>
              <a:rPr lang="ru-RU" sz="6600" dirty="0" smtClean="0">
                <a:solidFill>
                  <a:schemeClr val="tx2">
                    <a:satMod val="200000"/>
                  </a:schemeClr>
                </a:solidFill>
                <a:latin typeface="Corbel" pitchFamily="34" charset="0"/>
                <a:cs typeface="Times New Roman" pitchFamily="18" charset="0"/>
              </a:rPr>
            </a:br>
            <a:r>
              <a:rPr lang="ru-RU" sz="6600" dirty="0" smtClean="0">
                <a:solidFill>
                  <a:schemeClr val="tx2">
                    <a:satMod val="200000"/>
                  </a:schemeClr>
                </a:solidFill>
                <a:latin typeface="Corbel" pitchFamily="34" charset="0"/>
                <a:cs typeface="Times New Roman" pitchFamily="18" charset="0"/>
              </a:rPr>
              <a:t>(задание С2)</a:t>
            </a:r>
            <a:endParaRPr lang="ru-RU" sz="6600" dirty="0">
              <a:solidFill>
                <a:schemeClr val="tx2">
                  <a:satMod val="200000"/>
                </a:schemeClr>
              </a:solidFill>
              <a:latin typeface="Corbel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763"/>
            <a:ext cx="7772400" cy="155892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tx2">
                    <a:satMod val="200000"/>
                  </a:schemeClr>
                </a:solidFill>
              </a:rPr>
              <a:t>Примеры-аргументы</a:t>
            </a:r>
            <a:br>
              <a:rPr lang="ru-RU" sz="3200" dirty="0" smtClean="0">
                <a:solidFill>
                  <a:schemeClr val="tx2">
                    <a:satMod val="200000"/>
                  </a:schemeClr>
                </a:solidFill>
              </a:rPr>
            </a:br>
            <a:r>
              <a:rPr lang="ru-RU" sz="3200" dirty="0" smtClean="0">
                <a:solidFill>
                  <a:schemeClr val="tx2">
                    <a:satMod val="200000"/>
                  </a:schemeClr>
                </a:solidFill>
              </a:rPr>
              <a:t>(иллюстрация грамматического явления</a:t>
            </a:r>
            <a:r>
              <a:rPr lang="ru-RU" dirty="0" smtClean="0">
                <a:solidFill>
                  <a:schemeClr val="tx2">
                    <a:satMod val="200000"/>
                  </a:schemeClr>
                </a:solidFill>
              </a:rPr>
              <a:t>)</a:t>
            </a:r>
            <a:endParaRPr lang="ru-RU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56323" name="Содержимое 2"/>
          <p:cNvSpPr>
            <a:spLocks noGrp="1"/>
          </p:cNvSpPr>
          <p:nvPr>
            <p:ph idx="1"/>
          </p:nvPr>
        </p:nvSpPr>
        <p:spPr>
          <a:xfrm>
            <a:off x="914400" y="2286000"/>
            <a:ext cx="7772400" cy="4070350"/>
          </a:xfrm>
        </p:spPr>
        <p:txBody>
          <a:bodyPr/>
          <a:lstStyle/>
          <a:p>
            <a:pPr indent="342900" algn="just" eaLnBrk="1" hangingPunct="1">
              <a:buFont typeface="Wingdings" pitchFamily="2" charset="2"/>
              <a:buNone/>
              <a:defRPr/>
            </a:pPr>
            <a:r>
              <a:rPr lang="ru-RU" dirty="0" smtClean="0"/>
              <a:t>Например, ряды однородных членов </a:t>
            </a:r>
            <a:r>
              <a:rPr lang="en-US" dirty="0" smtClean="0"/>
              <a:t>                   </a:t>
            </a:r>
            <a:r>
              <a:rPr lang="ru-RU" dirty="0" smtClean="0"/>
              <a:t>в</a:t>
            </a:r>
            <a:r>
              <a:rPr lang="en-US" dirty="0" smtClean="0"/>
              <a:t> </a:t>
            </a:r>
            <a:r>
              <a:rPr lang="ru-RU" dirty="0" smtClean="0"/>
              <a:t>предложении 21 </a:t>
            </a:r>
            <a:r>
              <a:rPr lang="ru-RU" dirty="0" smtClean="0">
                <a:solidFill>
                  <a:srgbClr val="FFFF00"/>
                </a:solidFill>
              </a:rPr>
              <a:t>позволяют автору путём перечисления выразить мысль </a:t>
            </a:r>
            <a:r>
              <a:rPr lang="ru-RU" dirty="0" smtClean="0"/>
              <a:t>о том, что мужественность может быть свойственна не только людям, но и целым народам, и противопоставить мужественность потере духа и унынию.</a:t>
            </a:r>
          </a:p>
          <a:p>
            <a:pPr eaLnBrk="1" hangingPunct="1">
              <a:defRPr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/>
          </p:cNvSpPr>
          <p:nvPr>
            <p:ph type="title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ru-RU" sz="3600" smtClean="0">
                <a:latin typeface="Arial" charset="0"/>
              </a:rPr>
              <a:t>Книги издательства «Легион»</a:t>
            </a:r>
            <a:br>
              <a:rPr lang="ru-RU" sz="3600" smtClean="0">
                <a:latin typeface="Arial" charset="0"/>
              </a:rPr>
            </a:br>
            <a:r>
              <a:rPr lang="ru-RU" sz="3600" smtClean="0">
                <a:latin typeface="Arial" charset="0"/>
              </a:rPr>
              <a:t>в Санкт-Петербурге</a:t>
            </a:r>
          </a:p>
        </p:txBody>
      </p:sp>
      <p:sp>
        <p:nvSpPr>
          <p:cNvPr id="10035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mtClean="0">
                <a:latin typeface="Arial" charset="0"/>
              </a:rPr>
              <a:t>Компания «Виктория плюс»</a:t>
            </a:r>
          </a:p>
          <a:p>
            <a:pPr algn="ctr">
              <a:buFont typeface="Wingdings" pitchFamily="2" charset="2"/>
              <a:buNone/>
            </a:pPr>
            <a:r>
              <a:rPr lang="ru-RU" smtClean="0">
                <a:latin typeface="Arial" charset="0"/>
              </a:rPr>
              <a:t>Поэтический б-р, д. 2</a:t>
            </a:r>
          </a:p>
          <a:p>
            <a:pPr algn="ctr">
              <a:buFont typeface="Wingdings" pitchFamily="2" charset="2"/>
              <a:buNone/>
            </a:pPr>
            <a:endParaRPr lang="ru-RU" smtClean="0">
              <a:latin typeface="Arial" charset="0"/>
            </a:endParaRPr>
          </a:p>
          <a:p>
            <a:pPr algn="ctr">
              <a:buFont typeface="Wingdings" pitchFamily="2" charset="2"/>
              <a:buNone/>
            </a:pPr>
            <a:r>
              <a:rPr lang="ru-RU" smtClean="0">
                <a:latin typeface="Arial" charset="0"/>
              </a:rPr>
              <a:t>Метро «Проспект просвещения», </a:t>
            </a:r>
          </a:p>
          <a:p>
            <a:pPr algn="ctr">
              <a:buFont typeface="Wingdings" pitchFamily="2" charset="2"/>
              <a:buNone/>
            </a:pPr>
            <a:r>
              <a:rPr lang="ru-RU" smtClean="0">
                <a:latin typeface="Arial" charset="0"/>
              </a:rPr>
              <a:t>маршр. такси. № 152, 199</a:t>
            </a:r>
          </a:p>
          <a:p>
            <a:pPr algn="ctr">
              <a:buFont typeface="Wingdings" pitchFamily="2" charset="2"/>
              <a:buNone/>
            </a:pPr>
            <a:endParaRPr lang="ru-RU" smtClean="0">
              <a:latin typeface="Arial" charset="0"/>
            </a:endParaRPr>
          </a:p>
          <a:p>
            <a:pPr algn="ctr">
              <a:buFont typeface="Wingdings" pitchFamily="2" charset="2"/>
              <a:buNone/>
            </a:pPr>
            <a:r>
              <a:rPr lang="ru-RU" smtClean="0">
                <a:latin typeface="Arial" charset="0"/>
              </a:rPr>
              <a:t>Тел. 292-366-61 </a:t>
            </a: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101379" name="Содержимое 2"/>
          <p:cNvSpPr>
            <a:spLocks noGrp="1"/>
          </p:cNvSpPr>
          <p:nvPr>
            <p:ph idx="1"/>
          </p:nvPr>
        </p:nvSpPr>
        <p:spPr>
          <a:xfrm>
            <a:off x="914400" y="476250"/>
            <a:ext cx="7772400" cy="58801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endParaRPr lang="ru-RU" sz="5400" smtClean="0"/>
          </a:p>
          <a:p>
            <a:pPr algn="ctr" eaLnBrk="1" hangingPunct="1">
              <a:buFont typeface="Wingdings" pitchFamily="2" charset="2"/>
              <a:buNone/>
            </a:pPr>
            <a:r>
              <a:rPr lang="ru-RU" sz="5400" smtClean="0"/>
              <a:t>Успехов вам!</a:t>
            </a:r>
            <a:endParaRPr lang="en-US" sz="5400" smtClean="0"/>
          </a:p>
          <a:p>
            <a:pPr algn="ctr" eaLnBrk="1" hangingPunct="1">
              <a:buFont typeface="Wingdings" pitchFamily="2" charset="2"/>
              <a:buNone/>
            </a:pPr>
            <a:endParaRPr lang="ru-RU" sz="5400" smtClean="0"/>
          </a:p>
          <a:p>
            <a:pPr algn="ctr" eaLnBrk="1" hangingPunct="1">
              <a:buFont typeface="Wingdings" pitchFamily="2" charset="2"/>
              <a:buNone/>
            </a:pPr>
            <a:r>
              <a:rPr lang="en-US" sz="5400" smtClean="0">
                <a:hlinkClick r:id="rId3"/>
              </a:rPr>
              <a:t>www.legionr.ru</a:t>
            </a:r>
            <a:endParaRPr lang="en-US" sz="5400" smtClean="0"/>
          </a:p>
          <a:p>
            <a:pPr algn="ctr" eaLnBrk="1" hangingPunct="1">
              <a:buFont typeface="Wingdings" pitchFamily="2" charset="2"/>
              <a:buNone/>
            </a:pPr>
            <a:endParaRPr lang="en-US" sz="5400" smtClean="0"/>
          </a:p>
          <a:p>
            <a:pPr algn="ctr" eaLnBrk="1" hangingPunct="1">
              <a:buFont typeface="Wingdings" pitchFamily="2" charset="2"/>
              <a:buNone/>
            </a:pPr>
            <a:r>
              <a:rPr lang="en-US" sz="5400" smtClean="0"/>
              <a:t>anarushevich@yandex.ru</a:t>
            </a:r>
            <a:endParaRPr lang="ru-RU" sz="5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2234</TotalTime>
  <Words>3733</Words>
  <Application>Microsoft Office PowerPoint</Application>
  <PresentationFormat>Экран (4:3)</PresentationFormat>
  <Paragraphs>457</Paragraphs>
  <Slides>92</Slides>
  <Notes>28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92</vt:i4>
      </vt:variant>
    </vt:vector>
  </HeadingPairs>
  <TitlesOfParts>
    <vt:vector size="102" baseType="lpstr">
      <vt:lpstr>Arial</vt:lpstr>
      <vt:lpstr>Consolas</vt:lpstr>
      <vt:lpstr>Corbel</vt:lpstr>
      <vt:lpstr>Wingdings</vt:lpstr>
      <vt:lpstr>Wingdings 2</vt:lpstr>
      <vt:lpstr>Wingdings 3</vt:lpstr>
      <vt:lpstr>Calibri</vt:lpstr>
      <vt:lpstr>Times New Roman</vt:lpstr>
      <vt:lpstr>Century Schoolbook</vt:lpstr>
      <vt:lpstr>Метро</vt:lpstr>
      <vt:lpstr>Методика работы  над сочинением-рассуждением  на лингвистическую тему (ГИА – 2013)</vt:lpstr>
      <vt:lpstr>Слайд 2</vt:lpstr>
      <vt:lpstr> Изменения  в КИМах 2O13 года</vt:lpstr>
      <vt:lpstr>В третьей части экзаменационной работы 2013 года представлено только одно задание С2 –  сочинение-рассуждение на лингвистическую тему. Альтернативного задания С2.2 нет</vt:lpstr>
      <vt:lpstr>С2. Сочинение-рассуждение</vt:lpstr>
      <vt:lpstr>   Изменена  система оценивания С2</vt:lpstr>
      <vt:lpstr>С2. С1К2 Наличие примеров-аргументов</vt:lpstr>
      <vt:lpstr> </vt:lpstr>
      <vt:lpstr> Методика работы над сочинением  (задание С2)</vt:lpstr>
      <vt:lpstr>С2 Сочинение-рассуждение</vt:lpstr>
      <vt:lpstr>Тезис</vt:lpstr>
      <vt:lpstr>Слайд 12</vt:lpstr>
      <vt:lpstr>Слайд 13</vt:lpstr>
      <vt:lpstr>Модель 1 (от общего к частному)</vt:lpstr>
      <vt:lpstr>Модель 2   (от частного к общему)</vt:lpstr>
      <vt:lpstr>Категория наклонения</vt:lpstr>
      <vt:lpstr>Модель 1. Пример сочинения</vt:lpstr>
      <vt:lpstr>Модель 1. Пример сочинения</vt:lpstr>
      <vt:lpstr>Модель 2. Пример сочинения</vt:lpstr>
      <vt:lpstr>Модель 2. Пример сочинения</vt:lpstr>
      <vt:lpstr>Аргументы</vt:lpstr>
      <vt:lpstr>Задание А2</vt:lpstr>
      <vt:lpstr>Задание А2</vt:lpstr>
      <vt:lpstr>Задание А3</vt:lpstr>
      <vt:lpstr>Задание А3</vt:lpstr>
      <vt:lpstr>Задание А3</vt:lpstr>
      <vt:lpstr>Задания В1</vt:lpstr>
      <vt:lpstr>Аргументы  </vt:lpstr>
      <vt:lpstr>Речевые клише для аргументации</vt:lpstr>
      <vt:lpstr>Речевые клише для аргументации</vt:lpstr>
      <vt:lpstr>Слайд 31</vt:lpstr>
      <vt:lpstr>Тематика сочинений С2</vt:lpstr>
      <vt:lpstr>Лексика и фразеология</vt:lpstr>
      <vt:lpstr>Лексика и фразеология</vt:lpstr>
      <vt:lpstr>Языковые явления для теоретической интерпретации тезиса </vt:lpstr>
      <vt:lpstr>Языковые явления для теоретической интерпретации тезиса</vt:lpstr>
      <vt:lpstr>Слова одной тематической группы</vt:lpstr>
      <vt:lpstr>Слова одной тематической группы</vt:lpstr>
      <vt:lpstr>Слова одной тематической группы</vt:lpstr>
      <vt:lpstr>Слайд 40</vt:lpstr>
      <vt:lpstr>Тематическая группа</vt:lpstr>
      <vt:lpstr>Многозначность</vt:lpstr>
      <vt:lpstr>Разговорная и просторечная лексика</vt:lpstr>
      <vt:lpstr>Синонимы</vt:lpstr>
      <vt:lpstr>Антонимы</vt:lpstr>
      <vt:lpstr>Оценочная лексика</vt:lpstr>
      <vt:lpstr>Устаревшие слова</vt:lpstr>
      <vt:lpstr>Фразеологизмы</vt:lpstr>
      <vt:lpstr>Фразеологизм</vt:lpstr>
      <vt:lpstr>Лексика и грамматика</vt:lpstr>
      <vt:lpstr>Лексика и грамматика</vt:lpstr>
      <vt:lpstr>Синтаксические явления для теоретической интерпретации тезиса</vt:lpstr>
      <vt:lpstr>Синтаксические явления для теоретической интерпретации тезиса</vt:lpstr>
      <vt:lpstr>Синтаксические средства выразительности </vt:lpstr>
      <vt:lpstr>Однородные члены предложения</vt:lpstr>
      <vt:lpstr>Вводные конструкции </vt:lpstr>
      <vt:lpstr>Вводные конструкции </vt:lpstr>
      <vt:lpstr>Обращения</vt:lpstr>
      <vt:lpstr>Вопросительные предложения</vt:lpstr>
      <vt:lpstr> Простые и сложные предложения</vt:lpstr>
      <vt:lpstr> Роль  грамматических явлений (пример)</vt:lpstr>
      <vt:lpstr> Роль грамматических явлений (пример)</vt:lpstr>
      <vt:lpstr>Морфология</vt:lpstr>
      <vt:lpstr>Морфология</vt:lpstr>
      <vt:lpstr>Языковые явления для теоретической интерпретации тезиса</vt:lpstr>
      <vt:lpstr>Существительные + глаголы (пример)</vt:lpstr>
      <vt:lpstr>Синтаксис и пунктуация</vt:lpstr>
      <vt:lpstr>Синтаксис и пунктуация</vt:lpstr>
      <vt:lpstr>Синтаксис и пунктуация</vt:lpstr>
      <vt:lpstr>Синтаксические явления для теоретической интерпретации тезиса</vt:lpstr>
      <vt:lpstr>Синтаксические явления для теоретической интерпретации тезиса</vt:lpstr>
      <vt:lpstr>Функции абзаца</vt:lpstr>
      <vt:lpstr>Человек и его язык (речь)</vt:lpstr>
      <vt:lpstr>Человек и его язык (речь)</vt:lpstr>
      <vt:lpstr>Язык и речь</vt:lpstr>
      <vt:lpstr>Язык и речь</vt:lpstr>
      <vt:lpstr>Язык и речь</vt:lpstr>
      <vt:lpstr>Слайд 78</vt:lpstr>
      <vt:lpstr>Слайд 79</vt:lpstr>
      <vt:lpstr>Язык художественной литературы. Средства речевой выразительности</vt:lpstr>
      <vt:lpstr>Язык художественной литературы. Средства речевой выразительности</vt:lpstr>
      <vt:lpstr>Язык художественной литературы. Средства речевой выразительности</vt:lpstr>
      <vt:lpstr>Язык художественной литературы. Средства речевой выразительности</vt:lpstr>
      <vt:lpstr>Средства выразительности</vt:lpstr>
      <vt:lpstr>Сочинение по тексту С.Соловейчика  (Текст взят из книги ГИА-2012, с.102)</vt:lpstr>
      <vt:lpstr>Слайд 86</vt:lpstr>
      <vt:lpstr>Слайд 87</vt:lpstr>
      <vt:lpstr>Примеры-аргументы (иллюстрация лексического явления)</vt:lpstr>
      <vt:lpstr>Примеры-аргументы (иллюстрация грамматического явления)</vt:lpstr>
      <vt:lpstr>Примеры-аргументы (иллюстрация грамматического явления)</vt:lpstr>
      <vt:lpstr>Книги издательства «Легион» в Санкт-Петербурге</vt:lpstr>
      <vt:lpstr>Слайд 92</vt:lpstr>
    </vt:vector>
  </TitlesOfParts>
  <Company>ГОУВПО "ТГПИ"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Сенина</dc:title>
  <dc:creator>senina</dc:creator>
  <cp:lastModifiedBy>INFORMATIKA-1</cp:lastModifiedBy>
  <cp:revision>253</cp:revision>
  <dcterms:created xsi:type="dcterms:W3CDTF">2011-10-05T08:57:03Z</dcterms:created>
  <dcterms:modified xsi:type="dcterms:W3CDTF">2013-01-21T08:36:59Z</dcterms:modified>
</cp:coreProperties>
</file>