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5" r:id="rId8"/>
    <p:sldId id="264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615" autoAdjust="0"/>
    <p:restoredTop sz="86433" autoAdjust="0"/>
  </p:normalViewPr>
  <p:slideViewPr>
    <p:cSldViewPr>
      <p:cViewPr varScale="1">
        <p:scale>
          <a:sx n="97" d="100"/>
          <a:sy n="97" d="100"/>
        </p:scale>
        <p:origin x="-114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0"/>
            <a:ext cx="7406640" cy="6858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Семинар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методического объединения учителей изобразительного искусства и черчения  по теме :</a:t>
            </a:r>
            <a:br>
              <a:rPr lang="ru-RU" sz="3600" b="1" dirty="0" smtClean="0"/>
            </a:br>
            <a:r>
              <a:rPr lang="ru-RU" sz="3600" b="1" dirty="0" smtClean="0">
                <a:solidFill>
                  <a:srgbClr val="FF0000"/>
                </a:solidFill>
              </a:rPr>
              <a:t>«Нестандартные  формы уроков </a:t>
            </a:r>
            <a:r>
              <a:rPr lang="ru-RU" sz="3600" b="1" smtClean="0">
                <a:solidFill>
                  <a:srgbClr val="FF0000"/>
                </a:solidFill>
              </a:rPr>
              <a:t/>
            </a:r>
            <a:br>
              <a:rPr lang="ru-RU" sz="3600" b="1" smtClean="0">
                <a:solidFill>
                  <a:srgbClr val="FF0000"/>
                </a:solidFill>
              </a:rPr>
            </a:br>
            <a:r>
              <a:rPr lang="ru-RU" sz="3600" b="1" smtClean="0">
                <a:solidFill>
                  <a:srgbClr val="FF0000"/>
                </a:solidFill>
              </a:rPr>
              <a:t> изобразительного </a:t>
            </a:r>
            <a:r>
              <a:rPr lang="ru-RU" sz="3600" b="1" dirty="0" smtClean="0">
                <a:solidFill>
                  <a:srgbClr val="FF0000"/>
                </a:solidFill>
              </a:rPr>
              <a:t>искусства»</a:t>
            </a: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/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/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/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/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/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Дзержинск </a:t>
            </a:r>
            <a:b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27.02.2014</a:t>
            </a:r>
            <a:r>
              <a:rPr lang="ru-RU" sz="2200" b="1" dirty="0" smtClean="0">
                <a:solidFill>
                  <a:srgbClr val="FF0000"/>
                </a:solidFill>
              </a:rPr>
              <a:t/>
            </a:r>
            <a:br>
              <a:rPr lang="ru-RU" sz="2200" b="1" dirty="0" smtClean="0">
                <a:solidFill>
                  <a:srgbClr val="FF0000"/>
                </a:solidFill>
              </a:rPr>
            </a:br>
            <a:endParaRPr lang="ru-RU" sz="2200" b="1" dirty="0">
              <a:solidFill>
                <a:srgbClr val="FF0000"/>
              </a:solidFill>
            </a:endParaRPr>
          </a:p>
        </p:txBody>
      </p:sp>
      <p:pic>
        <p:nvPicPr>
          <p:cNvPr id="3" name="Рисунок 2" descr="G:\ШКОЛА\работы детей\IMG_622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3714752"/>
            <a:ext cx="428628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Нестандартные урок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857364"/>
            <a:ext cx="7498080" cy="439103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+mj-lt"/>
              </a:rPr>
              <a:t>Это импровизированное учебное занятие , имеющее нетрадиционную (неустановленную) структуру.</a:t>
            </a:r>
            <a:endParaRPr lang="ru-RU" sz="4000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нестандартных уроков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+mj-lt"/>
              </a:rPr>
              <a:t>Урок в форме соревнования и игр </a:t>
            </a:r>
            <a:r>
              <a:rPr lang="ru-RU" dirty="0" smtClean="0">
                <a:latin typeface="+mj-lt"/>
              </a:rPr>
              <a:t>: конкурс, турнир, эстафета, дуэль, КВН деловая игра, ролевая игра, кроссворд, викторина  и т.п.</a:t>
            </a:r>
          </a:p>
          <a:p>
            <a:r>
              <a:rPr lang="ru-RU" dirty="0" smtClean="0">
                <a:solidFill>
                  <a:srgbClr val="FF0000"/>
                </a:solidFill>
                <a:latin typeface="+mj-lt"/>
              </a:rPr>
              <a:t>Уроки, основанные на формах, жанрах и методах работы, известных в общественной практике </a:t>
            </a:r>
            <a:r>
              <a:rPr lang="ru-RU" dirty="0" smtClean="0">
                <a:latin typeface="+mj-lt"/>
              </a:rPr>
              <a:t>: исследование ,                             изобретательство, анализ первоисточников , комментарии , мозговая атака , интервью , репортаж , рецензия</a:t>
            </a:r>
            <a:endParaRPr lang="ru-RU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нестандартных уроков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+mj-lt"/>
              </a:rPr>
              <a:t>Уроки ,основанные на нетрадиционной организации учебного материала </a:t>
            </a:r>
            <a:r>
              <a:rPr lang="ru-RU" dirty="0" smtClean="0">
                <a:latin typeface="+mj-lt"/>
              </a:rPr>
              <a:t>: урок мудрости, откровение, урок-блок, </a:t>
            </a:r>
          </a:p>
          <a:p>
            <a:r>
              <a:rPr lang="ru-RU" dirty="0" smtClean="0">
                <a:latin typeface="+mj-lt"/>
              </a:rPr>
              <a:t>урок-«дублер»начинает действовать»</a:t>
            </a:r>
          </a:p>
          <a:p>
            <a:r>
              <a:rPr lang="ru-RU" dirty="0" smtClean="0">
                <a:solidFill>
                  <a:srgbClr val="FF0000"/>
                </a:solidFill>
                <a:latin typeface="+mj-lt"/>
              </a:rPr>
              <a:t>Уроки , напоминающие публичные формы общения</a:t>
            </a:r>
            <a:r>
              <a:rPr lang="ru-RU" dirty="0" smtClean="0">
                <a:latin typeface="+mj-lt"/>
              </a:rPr>
              <a:t>: пресс-конференция, аукцион, бенефис, митинг, дискуссия, панорама, телепередача, телемост, диалог, «живая газета»,устный журнал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нестандартных уроков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857364"/>
            <a:ext cx="7498080" cy="4391036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+mj-lt"/>
              </a:rPr>
              <a:t>Уроки , опирающиеся на фантазию</a:t>
            </a:r>
            <a:r>
              <a:rPr lang="ru-RU" dirty="0" smtClean="0">
                <a:latin typeface="+mj-lt"/>
              </a:rPr>
              <a:t>: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урок-сказка ,урок-сюрприз ,урок-подарок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+mj-lt"/>
              </a:rPr>
              <a:t>  Уроки основанные на имитации деятельности учреждений и организаций </a:t>
            </a:r>
            <a:r>
              <a:rPr lang="ru-RU" dirty="0" smtClean="0">
                <a:latin typeface="+mj-lt"/>
              </a:rPr>
              <a:t>:суд , следствие, трибунал, цирк, ученый Совет , патентное бюро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Блок-схема: узел 3"/>
          <p:cNvSpPr/>
          <p:nvPr/>
        </p:nvSpPr>
        <p:spPr>
          <a:xfrm flipH="1" flipV="1">
            <a:off x="1597322" y="3286124"/>
            <a:ext cx="117157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ru-RU" sz="43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Типы нестандартных уроков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447800"/>
            <a:ext cx="7862150" cy="48006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+mj-lt"/>
              </a:rPr>
              <a:t>Перенесенные в рамках урока традиционные формы внеклассной работы </a:t>
            </a:r>
            <a:r>
              <a:rPr lang="ru-RU" dirty="0" smtClean="0">
                <a:latin typeface="+mj-lt"/>
              </a:rPr>
              <a:t>: КВН, «следствие ведут знатоки»,утренник, спектакль, концерт, инсценировка художественного произведения, диспут, «посиделки» , «клуб знатоков», виртуальная экскурсия</a:t>
            </a:r>
          </a:p>
          <a:p>
            <a:r>
              <a:rPr lang="ru-RU" dirty="0" smtClean="0">
                <a:solidFill>
                  <a:srgbClr val="FF0000"/>
                </a:solidFill>
                <a:latin typeface="+mj-lt"/>
              </a:rPr>
              <a:t>Интегрированные уроки</a:t>
            </a:r>
          </a:p>
          <a:p>
            <a:r>
              <a:rPr lang="ru-RU" dirty="0" smtClean="0">
                <a:solidFill>
                  <a:srgbClr val="FF0000"/>
                </a:solidFill>
                <a:latin typeface="+mj-lt"/>
              </a:rPr>
              <a:t>Трансформация традиционных способов организации урока:</a:t>
            </a:r>
            <a:r>
              <a:rPr lang="ru-RU" dirty="0" smtClean="0">
                <a:latin typeface="+mj-lt"/>
              </a:rPr>
              <a:t>парный-опрос,урок-зачет,урок-консультация,экспресс-опрос,телеурок</a:t>
            </a:r>
            <a:endParaRPr lang="ru-RU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Рекомендации по проведению нестандартных уроков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+mj-lt"/>
              </a:rPr>
              <a:t>Нестандартные уроки следует использовать как итоговые при обобщении и закреплении знаний , умений и </a:t>
            </a:r>
            <a:r>
              <a:rPr lang="ru-RU" dirty="0" smtClean="0">
                <a:latin typeface="+mj-lt"/>
              </a:rPr>
              <a:t>навыков учащихся</a:t>
            </a:r>
            <a:endParaRPr lang="ru-RU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Частое обращение к подобным урокам нецелесообразно, так как это может привести к потере устойчивого интереса к учебе</a:t>
            </a:r>
          </a:p>
          <a:p>
            <a:r>
              <a:rPr lang="ru-RU" dirty="0" smtClean="0">
                <a:solidFill>
                  <a:srgbClr val="C00000"/>
                </a:solidFill>
                <a:latin typeface="+mj-lt"/>
              </a:rPr>
              <a:t>Нестандартному уроку должна предшествовать тщательная подготовка</a:t>
            </a:r>
          </a:p>
          <a:p>
            <a:endParaRPr lang="ru-RU" dirty="0"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Рекомендации</a:t>
            </a:r>
            <a:r>
              <a:rPr lang="ru-RU" baseline="0" dirty="0" smtClean="0"/>
              <a:t> по проведению нестандартных уроков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+mj-lt"/>
              </a:rPr>
              <a:t>При выборе форм преподавателю необходимо учитывать особенности своего характера и темперамента , уровень подготовленности и специфические особенности класса в целом и отдельных учащихся</a:t>
            </a:r>
          </a:p>
          <a:p>
            <a:r>
              <a:rPr lang="ru-RU" dirty="0" smtClean="0">
                <a:latin typeface="+mj-lt"/>
              </a:rPr>
              <a:t>При подготовке уроков руководствоваться принципом </a:t>
            </a:r>
            <a:endParaRPr lang="ru-RU" dirty="0" smtClean="0">
              <a:latin typeface="+mj-lt"/>
            </a:endParaRPr>
          </a:p>
          <a:p>
            <a:pPr>
              <a:buNone/>
            </a:pPr>
            <a:r>
              <a:rPr lang="ru-RU" dirty="0" smtClean="0">
                <a:latin typeface="+mj-lt"/>
              </a:rPr>
              <a:t>«</a:t>
            </a:r>
            <a:r>
              <a:rPr lang="ru-RU" dirty="0" smtClean="0">
                <a:latin typeface="+mj-lt"/>
              </a:rPr>
              <a:t>с детьми и для детей»</a:t>
            </a:r>
            <a:endParaRPr lang="ru-RU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+mj-lt"/>
              </a:rPr>
              <a:t>Нестандартный урок-это интересная , необычная форма представления материала на занятии . Она признана наряду с целями и задачами стандартных уроков , развивать у учащихся интерес к самообучению , творчеству , умение систематизировать материал , оригинально мыслить и самовыражаться.</a:t>
            </a:r>
          </a:p>
          <a:p>
            <a:endParaRPr lang="ru-RU" sz="2400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4" name="Рисунок 3" descr="G:\СЕМЬЯ ФОТО\фото центр\DSC0277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3929066"/>
            <a:ext cx="3400425" cy="2571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Другая 1">
      <a:majorFont>
        <a:latin typeface="Times New Roman"/>
        <a:ea typeface=""/>
        <a:cs typeface=""/>
      </a:majorFont>
      <a:minorFont>
        <a:latin typeface="Verdana"/>
        <a:ea typeface=""/>
        <a:cs typeface="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</TotalTime>
  <Words>344</Words>
  <PresentationFormat>Экран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Семинар  методического объединения учителей изобразительного искусства и черчения  по теме : «Нестандартные  формы уроков   изобразительного искусства»      Дзержинск  27.02.2014 </vt:lpstr>
      <vt:lpstr>Нестандартные урок</vt:lpstr>
      <vt:lpstr>Типы нестандартных уроков</vt:lpstr>
      <vt:lpstr>Типы нестандартных уроков</vt:lpstr>
      <vt:lpstr>Типы нестандартных уроков</vt:lpstr>
      <vt:lpstr>Типы нестандартных уроков</vt:lpstr>
      <vt:lpstr>Рекомендации по проведению нестандартных уроков</vt:lpstr>
      <vt:lpstr>Рекомендации по проведению нестандартных уроков</vt:lpstr>
      <vt:lpstr>Заключение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Нестандартные уроки</dc:title>
  <cp:lastModifiedBy>МОУСОШ37</cp:lastModifiedBy>
  <cp:revision>25</cp:revision>
  <dcterms:modified xsi:type="dcterms:W3CDTF">2014-02-27T09:07:40Z</dcterms:modified>
</cp:coreProperties>
</file>