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85" r:id="rId4"/>
    <p:sldId id="269" r:id="rId5"/>
    <p:sldId id="258" r:id="rId6"/>
    <p:sldId id="273" r:id="rId7"/>
    <p:sldId id="275" r:id="rId8"/>
    <p:sldId id="277" r:id="rId9"/>
    <p:sldId id="278" r:id="rId10"/>
    <p:sldId id="257" r:id="rId11"/>
    <p:sldId id="259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B9E2D-5307-480C-8CC9-5F13DE09651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0E10-3792-4955-B961-FF7D79917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63/463/63463131_0_29efb_ff807fe7_XL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miku.edu.ee/images/2011_2012/filin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at17.privet.ru/lr/09298a333463a3176836234f7cf3697f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2/73/790/73790118_3961237_clip_image002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2/66/67/66067297_man_tren_semana_1_col.jpg" TargetMode="External"/><Relationship Id="rId3" Type="http://schemas.openxmlformats.org/officeDocument/2006/relationships/hyperlink" Target="http://i.allday.ru/uploads/posts/2008-10/1223754866_shutterstock_16059478.jpg" TargetMode="External"/><Relationship Id="rId7" Type="http://schemas.openxmlformats.org/officeDocument/2006/relationships/hyperlink" Target="http://img1.liveinternet.ru/images/attach/c/2/66/67/66067319_man_tren_semana_2_col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mg0.liveinternet.ru/images/attach/c/2/66/67/66067368_man_tren_semana_3_col.jpg" TargetMode="External"/><Relationship Id="rId5" Type="http://schemas.openxmlformats.org/officeDocument/2006/relationships/hyperlink" Target="http://img0.liveinternet.ru/images/attach/c/2/66/67/66067288_man_tren_semana_0_col.jpg" TargetMode="External"/><Relationship Id="rId4" Type="http://schemas.openxmlformats.org/officeDocument/2006/relationships/hyperlink" Target="http://img0.liveinternet.ru/images/attach/c/2/66/67/66067260_man_tren_semana_7_col.jpg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2/66/67/66067297_man_tren_semana_1_col.jpg" TargetMode="External"/><Relationship Id="rId3" Type="http://schemas.openxmlformats.org/officeDocument/2006/relationships/hyperlink" Target="http://i.allday.ru/uploads/posts/2008-10/1223754866_shutterstock_16059478.jpg" TargetMode="External"/><Relationship Id="rId7" Type="http://schemas.openxmlformats.org/officeDocument/2006/relationships/hyperlink" Target="http://img1.liveinternet.ru/images/attach/c/2/66/67/66067319_man_tren_semana_2_col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mg0.liveinternet.ru/images/attach/c/2/66/67/66067368_man_tren_semana_3_col.jpg" TargetMode="External"/><Relationship Id="rId5" Type="http://schemas.openxmlformats.org/officeDocument/2006/relationships/hyperlink" Target="http://img0.liveinternet.ru/images/attach/c/2/66/67/66067288_man_tren_semana_0_col.jpg" TargetMode="External"/><Relationship Id="rId4" Type="http://schemas.openxmlformats.org/officeDocument/2006/relationships/hyperlink" Target="http://img0.liveinternet.ru/images/attach/c/2/66/67/66067260_man_tren_semana_7_col.jp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b.foto.radikal.ru/0708/a2/4cc44b25d601t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ozdrav.resurs.kz/pozdravlenie/1-september/page/1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ngos.files.wordpress.com/2011/11/select-courses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63/463/63463131_0_29efb_ff807fe7_XL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ipkro.kostroma.ru/BuyR/ChBor/ych/13/ucheniki_w450_h468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zitka.offnote.net/files/images/1/7446_1311240249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>http://img1.liveinternet.ru/images/attach/c/1/63/463/63463131_0_29efb_ff807fe7_XL.jpg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10E10-3792-4955-B961-FF7D799178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http://www.tammiku.edu.ee/images/2011_2012/filin.jpg</a:t>
            </a:r>
            <a:endParaRPr lang="ru-RU" dirty="0" smtClean="0"/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http://stat17.privet.ru/lr/09298a333463a3176836234f7cf3697f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10E10-3792-4955-B961-FF7D7991780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http://img0.liveinternet.ru/images/attach/c/2/73/790/73790118_3961237_clip_image002.jpg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10E10-3792-4955-B961-FF7D799178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http://i.allday.ru/uploads/posts/2008-10/1223754866_shutterstock_16059478.jpg</a:t>
            </a:r>
            <a:r>
              <a:rPr lang="ru-RU" dirty="0" smtClean="0"/>
              <a:t> указатель</a:t>
            </a:r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http://img0.liveinternet.ru/images/attach/c/2//66/67/66067260_man_tren_semana_7_col.jpg</a:t>
            </a:r>
            <a:r>
              <a:rPr lang="ru-RU" dirty="0" smtClean="0"/>
              <a:t> паровоз</a:t>
            </a:r>
          </a:p>
          <a:p>
            <a:r>
              <a:rPr lang="en-US" dirty="0" smtClean="0">
                <a:hlinkClick r:id="rId5"/>
              </a:rPr>
              <a:t>http://img0.liveinternet.ru/images/attach/c/2//66/67/66067288_man_tren_semana_0_col.jpg</a:t>
            </a:r>
            <a:r>
              <a:rPr lang="ru-RU" dirty="0" smtClean="0"/>
              <a:t> вагончик 1</a:t>
            </a:r>
          </a:p>
          <a:p>
            <a:r>
              <a:rPr lang="en-US" dirty="0" smtClean="0">
                <a:hlinkClick r:id="rId6"/>
              </a:rPr>
              <a:t>http://img0.liveinternet.ru/images/attach/c/2//66/67/66067368_man_tren_semana_3_col.jpg</a:t>
            </a:r>
            <a:r>
              <a:rPr lang="ru-RU" dirty="0" smtClean="0"/>
              <a:t> вагончик 2</a:t>
            </a:r>
          </a:p>
          <a:p>
            <a:r>
              <a:rPr lang="en-US" dirty="0" smtClean="0">
                <a:hlinkClick r:id="rId7"/>
              </a:rPr>
              <a:t>http://img1.liveinternet.ru/images/attach/c/2//66/67/66067319_man_tren_semana_2_col.jpg</a:t>
            </a:r>
            <a:r>
              <a:rPr lang="ru-RU" dirty="0" smtClean="0"/>
              <a:t> вагончик 3</a:t>
            </a:r>
          </a:p>
          <a:p>
            <a:r>
              <a:rPr lang="en-US" dirty="0" smtClean="0">
                <a:hlinkClick r:id="rId8"/>
              </a:rPr>
              <a:t>http://img0.liveinternet.ru/images/attach/c/2//66/67/66067297_man_tren_semana_1_col.jpg</a:t>
            </a:r>
            <a:r>
              <a:rPr lang="ru-RU" dirty="0" smtClean="0"/>
              <a:t> вагончик 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C710-887B-4B68-8E95-D2E63E5C53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http://i.allday.ru/uploads/posts/2008-10/1223754866_shutterstock_16059478.jpg</a:t>
            </a:r>
            <a:r>
              <a:rPr lang="ru-RU" dirty="0" smtClean="0"/>
              <a:t> указатель</a:t>
            </a:r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http://img0.liveinternet.ru/images/attach/c/2//66/67/66067260_man_tren_semana_7_col.jpg</a:t>
            </a:r>
            <a:r>
              <a:rPr lang="ru-RU" dirty="0" smtClean="0"/>
              <a:t> паровоз</a:t>
            </a:r>
          </a:p>
          <a:p>
            <a:r>
              <a:rPr lang="en-US" dirty="0" smtClean="0">
                <a:hlinkClick r:id="rId5"/>
              </a:rPr>
              <a:t>http://img0.liveinternet.ru/images/attach/c/2//66/67/66067288_man_tren_semana_0_col.jpg</a:t>
            </a:r>
            <a:r>
              <a:rPr lang="ru-RU" dirty="0" smtClean="0"/>
              <a:t> вагончик 1</a:t>
            </a:r>
          </a:p>
          <a:p>
            <a:r>
              <a:rPr lang="en-US" dirty="0" smtClean="0">
                <a:hlinkClick r:id="rId6"/>
              </a:rPr>
              <a:t>http://img0.liveinternet.ru/images/attach/c/2//66/67/66067368_man_tren_semana_3_col.jpg</a:t>
            </a:r>
            <a:r>
              <a:rPr lang="ru-RU" dirty="0" smtClean="0"/>
              <a:t> вагончик 2</a:t>
            </a:r>
          </a:p>
          <a:p>
            <a:r>
              <a:rPr lang="en-US" dirty="0" smtClean="0">
                <a:hlinkClick r:id="rId7"/>
              </a:rPr>
              <a:t>http://img1.liveinternet.ru/images/attach/c/2//66/67/66067319_man_tren_semana_2_col.jpg</a:t>
            </a:r>
            <a:r>
              <a:rPr lang="ru-RU" dirty="0" smtClean="0"/>
              <a:t> вагончик 3</a:t>
            </a:r>
          </a:p>
          <a:p>
            <a:r>
              <a:rPr lang="en-US" dirty="0" smtClean="0">
                <a:hlinkClick r:id="rId8"/>
              </a:rPr>
              <a:t>http://img0.liveinternet.ru/images/attach/c/2//66/67/66067297_man_tren_semana_1_col.jpg</a:t>
            </a:r>
            <a:r>
              <a:rPr lang="ru-RU" dirty="0" smtClean="0"/>
              <a:t> вагончик 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C710-887B-4B68-8E95-D2E63E5C53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http://rb.foto.radikal.ru/0708/a2/4cc44b25d601t.jpg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hlinkClick r:id="rId4"/>
              </a:rPr>
              <a:t>С</a:t>
            </a:r>
            <a:r>
              <a:rPr lang="ru-RU" dirty="0" smtClean="0"/>
              <a:t>тихи</a:t>
            </a:r>
            <a:r>
              <a:rPr lang="ru-RU" baseline="0" dirty="0" smtClean="0"/>
              <a:t> </a:t>
            </a:r>
            <a:r>
              <a:rPr lang="en-US" dirty="0" smtClean="0">
                <a:hlinkClick r:id="rId4"/>
              </a:rPr>
              <a:t>http://pozdrav.resurs.kz/pozdravlenie/1-september/page/1/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10E10-3792-4955-B961-FF7D7991780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3"/>
              </a:rPr>
              <a:t>http://lingos.files.wordpress.com/2011/11/select-courses.jpg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10E10-3792-4955-B961-FF7D7991780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>http://img1.liveinternet.ru/images/attach/c/1/63/463/63463131_0_29efb_ff807fe7_XL.jpg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10E10-3792-4955-B961-FF7D799178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10E10-3792-4955-B961-FF7D7991780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3"/>
              </a:rPr>
              <a:t>http://www.koipkro.kostroma.ru/BuyR/ChBor/ych/13/ucheniki_w450_h468.jpg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10E10-3792-4955-B961-FF7D799178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http://vizitka.offnote.net/files/images/1/7446_1311240249.jpg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10E10-3792-4955-B961-FF7D7991780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237A-973D-481D-9C39-A3B24DAE875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ACE2-6FD5-461E-B563-7066AB2F9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18" Type="http://schemas.openxmlformats.org/officeDocument/2006/relationships/image" Target="../media/image12.jpeg"/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12" Type="http://schemas.openxmlformats.org/officeDocument/2006/relationships/slide" Target="slide4.xml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slide" Target="slide7.xm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12" Type="http://schemas.openxmlformats.org/officeDocument/2006/relationships/image" Target="../media/image13.png"/><Relationship Id="rId17" Type="http://schemas.openxmlformats.org/officeDocument/2006/relationships/slide" Target="slide7.xml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image" Target="../media/image8.png"/><Relationship Id="rId19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kern="0" dirty="0" smtClean="0">
                <a:solidFill>
                  <a:srgbClr val="002060"/>
                </a:solidFill>
              </a:rPr>
              <a:t>Системно – </a:t>
            </a:r>
            <a:r>
              <a:rPr lang="ru-RU" sz="2800" b="1" kern="0" dirty="0" err="1" smtClean="0">
                <a:solidFill>
                  <a:srgbClr val="002060"/>
                </a:solidFill>
              </a:rPr>
              <a:t>деятельностный</a:t>
            </a:r>
            <a:r>
              <a:rPr lang="ru-RU" sz="2800" b="1" kern="0" dirty="0" smtClean="0">
                <a:solidFill>
                  <a:srgbClr val="002060"/>
                </a:solidFill>
              </a:rPr>
              <a:t> подход в формировании текстовой деятельности. Технология работы с </a:t>
            </a:r>
            <a:r>
              <a:rPr lang="ru-RU" sz="2800" b="1" kern="0" dirty="0" err="1" smtClean="0">
                <a:solidFill>
                  <a:srgbClr val="002060"/>
                </a:solidFill>
              </a:rPr>
              <a:t>клоуз</a:t>
            </a:r>
            <a:r>
              <a:rPr lang="ru-RU" sz="2800" b="1" kern="0" dirty="0" smtClean="0">
                <a:solidFill>
                  <a:srgbClr val="002060"/>
                </a:solidFill>
              </a:rPr>
              <a:t> – тестом.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1600" dirty="0" smtClean="0"/>
              <a:t>учитель русского языка и литературы </a:t>
            </a:r>
          </a:p>
          <a:p>
            <a:pPr algn="r">
              <a:buNone/>
            </a:pPr>
            <a:r>
              <a:rPr lang="ru-RU" sz="1600" dirty="0" smtClean="0"/>
              <a:t>МБОУ СОШ №2 </a:t>
            </a:r>
          </a:p>
          <a:p>
            <a:pPr algn="r">
              <a:buNone/>
            </a:pPr>
            <a:r>
              <a:rPr lang="ru-RU" sz="1600" dirty="0" smtClean="0"/>
              <a:t>Карасукского района </a:t>
            </a:r>
          </a:p>
          <a:p>
            <a:pPr algn="r">
              <a:buNone/>
            </a:pPr>
            <a:r>
              <a:rPr lang="ru-RU" sz="1600" dirty="0" smtClean="0"/>
              <a:t>Новосибирской обл. </a:t>
            </a:r>
          </a:p>
          <a:p>
            <a:pPr algn="r">
              <a:buNone/>
            </a:pPr>
            <a:r>
              <a:rPr lang="ru-RU" sz="1600" dirty="0" err="1" smtClean="0"/>
              <a:t>Секарева</a:t>
            </a:r>
            <a:r>
              <a:rPr lang="ru-RU" sz="1600" dirty="0" smtClean="0"/>
              <a:t> Ирина Васильевна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1200150"/>
            <a:ext cx="4286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6000"/>
              </a:lnSpc>
            </a:pPr>
            <a:r>
              <a:rPr lang="ru-RU" sz="3100" b="1" dirty="0" smtClean="0">
                <a:solidFill>
                  <a:srgbClr val="D00000"/>
                </a:solidFill>
              </a:rPr>
              <a:t>Технология </a:t>
            </a:r>
            <a:r>
              <a:rPr lang="ru-RU" sz="3100" b="1" dirty="0" err="1" smtClean="0">
                <a:solidFill>
                  <a:srgbClr val="D00000"/>
                </a:solidFill>
              </a:rPr>
              <a:t>деятельностного</a:t>
            </a:r>
            <a:r>
              <a:rPr lang="ru-RU" sz="3100" b="1" dirty="0" smtClean="0">
                <a:solidFill>
                  <a:srgbClr val="D00000"/>
                </a:solidFill>
              </a:rPr>
              <a:t> метода</a:t>
            </a:r>
            <a:br>
              <a:rPr lang="ru-RU" sz="3100" b="1" dirty="0" smtClean="0">
                <a:solidFill>
                  <a:srgbClr val="D00000"/>
                </a:solidFill>
              </a:rPr>
            </a:br>
            <a:r>
              <a:rPr lang="ru-RU" sz="3100" b="1" dirty="0" smtClean="0">
                <a:solidFill>
                  <a:srgbClr val="D00000"/>
                </a:solidFill>
              </a:rPr>
              <a:t>(ТДМ)</a:t>
            </a:r>
            <a:r>
              <a:rPr lang="ru-RU" sz="3100" b="1" dirty="0" smtClean="0">
                <a:solidFill>
                  <a:srgbClr val="FF3300"/>
                </a:solidFill>
              </a:rPr>
              <a:t>   </a:t>
            </a: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ct val="20000"/>
              </a:spcAft>
              <a:buFont typeface="Times New Roman" pitchFamily="18" charset="0"/>
              <a:buNone/>
            </a:pPr>
            <a:r>
              <a:rPr lang="ru-RU" b="1" dirty="0" smtClean="0"/>
              <a:t>1)  Мотивация (самоопределение) к учебной деятельности.</a:t>
            </a:r>
          </a:p>
          <a:p>
            <a:pPr>
              <a:spcAft>
                <a:spcPct val="20000"/>
              </a:spcAft>
              <a:buFont typeface="Times New Roman" pitchFamily="18" charset="0"/>
              <a:buNone/>
            </a:pPr>
            <a:r>
              <a:rPr lang="ru-RU" b="1" dirty="0" smtClean="0"/>
              <a:t>2)  Актуализация знаний и фиксирование индивидуального затруднения в пробном действии.</a:t>
            </a:r>
          </a:p>
          <a:p>
            <a:pPr>
              <a:spcAft>
                <a:spcPct val="20000"/>
              </a:spcAft>
              <a:buFont typeface="Times New Roman" pitchFamily="18" charset="0"/>
              <a:buNone/>
            </a:pPr>
            <a:r>
              <a:rPr lang="ru-RU" b="1" dirty="0" smtClean="0"/>
              <a:t>3)  Выявление места и причины затруднения.</a:t>
            </a:r>
          </a:p>
          <a:p>
            <a:pPr>
              <a:spcAft>
                <a:spcPct val="20000"/>
              </a:spcAft>
              <a:buFont typeface="Times New Roman" pitchFamily="18" charset="0"/>
              <a:buNone/>
            </a:pPr>
            <a:r>
              <a:rPr lang="ru-RU" b="1" dirty="0" smtClean="0"/>
              <a:t>4)  Построение проекта выхода из затруднения.</a:t>
            </a:r>
          </a:p>
          <a:p>
            <a:pPr>
              <a:spcAft>
                <a:spcPct val="20000"/>
              </a:spcAft>
              <a:buFont typeface="Times New Roman" pitchFamily="18" charset="0"/>
              <a:buNone/>
            </a:pPr>
            <a:r>
              <a:rPr lang="ru-RU" b="1" dirty="0" smtClean="0"/>
              <a:t>5)  Реализация построенного проекта.</a:t>
            </a:r>
          </a:p>
          <a:p>
            <a:pPr>
              <a:spcAft>
                <a:spcPct val="20000"/>
              </a:spcAft>
              <a:buFont typeface="Times New Roman" pitchFamily="18" charset="0"/>
              <a:buNone/>
            </a:pPr>
            <a:r>
              <a:rPr lang="ru-RU" b="1" dirty="0" smtClean="0"/>
              <a:t>6)  Первичное закрепление с проговариванием во внешней речи.</a:t>
            </a:r>
          </a:p>
          <a:p>
            <a:pPr>
              <a:spcAft>
                <a:spcPct val="20000"/>
              </a:spcAft>
              <a:buFont typeface="Times New Roman" pitchFamily="18" charset="0"/>
              <a:buNone/>
            </a:pPr>
            <a:r>
              <a:rPr lang="ru-RU" b="1" dirty="0" smtClean="0"/>
              <a:t>7)  Самостоятельная работа с самопроверкой по эталону. </a:t>
            </a:r>
          </a:p>
          <a:p>
            <a:pPr>
              <a:spcAft>
                <a:spcPct val="20000"/>
              </a:spcAft>
              <a:buFont typeface="Times New Roman" pitchFamily="18" charset="0"/>
              <a:buNone/>
            </a:pPr>
            <a:r>
              <a:rPr lang="ru-RU" b="1" dirty="0" smtClean="0"/>
              <a:t>8)  Включение в систему знаний и повторение.</a:t>
            </a:r>
          </a:p>
          <a:p>
            <a:pPr>
              <a:spcAft>
                <a:spcPct val="35000"/>
              </a:spcAft>
              <a:buFont typeface="Times New Roman" pitchFamily="18" charset="0"/>
              <a:buNone/>
            </a:pPr>
            <a:r>
              <a:rPr lang="ru-RU" b="1" dirty="0" smtClean="0"/>
              <a:t>9)  Рефлексия учебной</a:t>
            </a:r>
            <a:r>
              <a:rPr lang="ru-RU" b="1" dirty="0" smtClean="0">
                <a:solidFill>
                  <a:srgbClr val="000000"/>
                </a:solidFill>
              </a:rPr>
              <a:t> деятельности.</a:t>
            </a:r>
          </a:p>
          <a:p>
            <a:pPr>
              <a:spcAft>
                <a:spcPct val="35000"/>
              </a:spcAft>
              <a:buFont typeface="Times New Roman" pitchFamily="18" charset="0"/>
              <a:buNone/>
            </a:pPr>
            <a:endParaRPr lang="ru-RU" sz="500" b="1" dirty="0" smtClean="0"/>
          </a:p>
          <a:p>
            <a:endParaRPr lang="ru-RU" dirty="0"/>
          </a:p>
        </p:txBody>
      </p:sp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>
            <a:off x="7740352" y="5805264"/>
            <a:ext cx="79208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348880"/>
            <a:ext cx="7333431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Что такое </a:t>
            </a:r>
            <a:r>
              <a:rPr lang="ru-RU" sz="3200" dirty="0" err="1" smtClean="0"/>
              <a:t>клоуз</a:t>
            </a:r>
            <a:r>
              <a:rPr lang="ru-RU" sz="3200" dirty="0" smtClean="0"/>
              <a:t> – тест?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51520" y="1600200"/>
            <a:ext cx="8424936" cy="4525963"/>
          </a:xfrm>
        </p:spPr>
        <p:txBody>
          <a:bodyPr/>
          <a:lstStyle/>
          <a:p>
            <a:r>
              <a:rPr lang="ru-RU" b="1" dirty="0" smtClean="0"/>
              <a:t>Текст с пропущенными компонентами.</a:t>
            </a:r>
          </a:p>
          <a:p>
            <a:r>
              <a:rPr lang="ru-RU" b="1" dirty="0" smtClean="0"/>
              <a:t>Задача выполняющего – вставить эти компоненты.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 l="8944" t="5596" r="12756" b="67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1628800"/>
            <a:ext cx="3096344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Технология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клоуз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– теста.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052736"/>
            <a:ext cx="4499992" cy="5328592"/>
            <a:chOff x="1043608" y="836712"/>
            <a:chExt cx="4499992" cy="5328592"/>
          </a:xfrm>
        </p:grpSpPr>
        <p:pic>
          <p:nvPicPr>
            <p:cNvPr id="14" name="Рисунок 13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836712"/>
              <a:ext cx="44999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691680" y="1196752"/>
              <a:ext cx="3600400" cy="4104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1. Чтение текста с целью понимания смысла ( понимание по </a:t>
              </a:r>
              <a:r>
                <a:rPr lang="ru-RU" sz="2800" dirty="0" err="1" smtClean="0">
                  <a:solidFill>
                    <a:schemeClr val="accent2">
                      <a:lumMod val="50000"/>
                    </a:schemeClr>
                  </a:solidFill>
                </a:rPr>
                <a:t>ремантическому</a:t>
              </a:r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 компоненту: что создаёт образ текста).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0" y="1052736"/>
            <a:ext cx="4499992" cy="5328592"/>
            <a:chOff x="1043608" y="836712"/>
            <a:chExt cx="4499992" cy="5328592"/>
          </a:xfrm>
        </p:grpSpPr>
        <p:pic>
          <p:nvPicPr>
            <p:cNvPr id="17" name="Рисунок 16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836712"/>
              <a:ext cx="44999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1691680" y="1196752"/>
              <a:ext cx="3600400" cy="4104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2. Задать вопрос на восприятие текста и на диагностику восприятия (что заставило автора удивиться и описать увиденное)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0" y="1052736"/>
            <a:ext cx="4499992" cy="5328592"/>
            <a:chOff x="1043608" y="836712"/>
            <a:chExt cx="4499992" cy="5328592"/>
          </a:xfrm>
        </p:grpSpPr>
        <p:pic>
          <p:nvPicPr>
            <p:cNvPr id="20" name="Рисунок 19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836712"/>
              <a:ext cx="44999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1691680" y="1196752"/>
              <a:ext cx="3600400" cy="4104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3. Индивидуальная работа с текстом (3-5 мин.)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0" y="1052736"/>
            <a:ext cx="4499992" cy="5328592"/>
            <a:chOff x="1043608" y="836712"/>
            <a:chExt cx="4499992" cy="5328592"/>
          </a:xfrm>
        </p:grpSpPr>
        <p:pic>
          <p:nvPicPr>
            <p:cNvPr id="26" name="Рисунок 25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836712"/>
              <a:ext cx="44999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1691680" y="1196752"/>
              <a:ext cx="3600400" cy="4104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4.Фиксация возникающих в классе вариантов: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683568" y="4437112"/>
          <a:ext cx="3600399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0133"/>
                <a:gridCol w="1200133"/>
                <a:gridCol w="1200133"/>
              </a:tblGrid>
              <a:tr h="295920">
                <a:tc>
                  <a:txBody>
                    <a:bodyPr/>
                    <a:lstStyle/>
                    <a:p>
                      <a:r>
                        <a:rPr lang="ru-RU" dirty="0" smtClean="0"/>
                        <a:t>Моя версия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одноклассники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авторская</a:t>
                      </a:r>
                      <a:endParaRPr lang="ru-RU" dirty="0"/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0" y="1052736"/>
            <a:ext cx="4499992" cy="5328592"/>
            <a:chOff x="1043608" y="836712"/>
            <a:chExt cx="4499992" cy="5328592"/>
          </a:xfrm>
        </p:grpSpPr>
        <p:pic>
          <p:nvPicPr>
            <p:cNvPr id="30" name="Рисунок 29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836712"/>
              <a:ext cx="44999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1691680" y="1196752"/>
              <a:ext cx="3600400" cy="4104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5.Обсуждение критериев подстановки слов и версий по заполнению пропусков.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1052736"/>
            <a:ext cx="4499992" cy="5328592"/>
            <a:chOff x="1043608" y="836712"/>
            <a:chExt cx="4499992" cy="5328592"/>
          </a:xfrm>
        </p:grpSpPr>
        <p:pic>
          <p:nvPicPr>
            <p:cNvPr id="33" name="Рисунок 32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836712"/>
              <a:ext cx="44999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1691680" y="1196752"/>
              <a:ext cx="3600400" cy="4104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6.Подведение итогов обсуждения версий, оценка и самооценка результатов работы ( сравнение с авторским вариантом).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0" y="1052736"/>
            <a:ext cx="4499992" cy="5328592"/>
            <a:chOff x="1043608" y="836712"/>
            <a:chExt cx="4499992" cy="5328592"/>
          </a:xfrm>
        </p:grpSpPr>
        <p:pic>
          <p:nvPicPr>
            <p:cNvPr id="36" name="Рисунок 35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836712"/>
              <a:ext cx="44999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1691680" y="1196752"/>
              <a:ext cx="3600400" cy="4104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7.Чтение текста без пропусков.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0" y="1052736"/>
            <a:ext cx="4499992" cy="5328592"/>
            <a:chOff x="1043608" y="836712"/>
            <a:chExt cx="4499992" cy="5328592"/>
          </a:xfrm>
        </p:grpSpPr>
        <p:pic>
          <p:nvPicPr>
            <p:cNvPr id="39" name="Рисунок 38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836712"/>
              <a:ext cx="44999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рямоугольник 39"/>
            <p:cNvSpPr/>
            <p:nvPr/>
          </p:nvSpPr>
          <p:spPr>
            <a:xfrm>
              <a:off x="1691680" y="1196752"/>
              <a:ext cx="3600400" cy="4104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8.Вопросы и задания, направленные на анализ языковых средств.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0" y="1052736"/>
            <a:ext cx="4499992" cy="5328592"/>
            <a:chOff x="1043608" y="836712"/>
            <a:chExt cx="4499992" cy="5328592"/>
          </a:xfrm>
        </p:grpSpPr>
        <p:pic>
          <p:nvPicPr>
            <p:cNvPr id="42" name="Рисунок 41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836712"/>
              <a:ext cx="44999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Прямоугольник 42"/>
            <p:cNvSpPr/>
            <p:nvPr/>
          </p:nvSpPr>
          <p:spPr>
            <a:xfrm>
              <a:off x="1691680" y="1196752"/>
              <a:ext cx="3600400" cy="4104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</a:rPr>
                <a:t>9.Рефлексия деятельности.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 r="5217" b="55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диагностический период (ноябрь – декабрь)</a:t>
            </a:r>
          </a:p>
          <a:p>
            <a:r>
              <a:rPr lang="en-US" dirty="0" smtClean="0"/>
              <a:t>II</a:t>
            </a:r>
            <a:r>
              <a:rPr lang="ru-RU" dirty="0" smtClean="0"/>
              <a:t> диагностический период (апрель – май)</a:t>
            </a:r>
          </a:p>
          <a:p>
            <a:pPr>
              <a:buNone/>
            </a:pPr>
            <a:r>
              <a:rPr lang="ru-RU" dirty="0" smtClean="0"/>
              <a:t>11 (пропусков в тексте-)</a:t>
            </a:r>
            <a:r>
              <a:rPr lang="en-US" dirty="0" smtClean="0"/>
              <a:t>x</a:t>
            </a:r>
            <a:r>
              <a:rPr lang="ru-RU" dirty="0" smtClean="0"/>
              <a:t> 30 (учеников)= 330-100=230</a:t>
            </a:r>
          </a:p>
          <a:p>
            <a:pPr>
              <a:buNone/>
            </a:pPr>
            <a:r>
              <a:rPr lang="ru-RU" dirty="0" smtClean="0"/>
              <a:t>300 (удачно заполненных) –330</a:t>
            </a:r>
            <a:r>
              <a:rPr lang="en-US" dirty="0" smtClean="0"/>
              <a:t> </a:t>
            </a:r>
            <a:r>
              <a:rPr lang="ru-RU" dirty="0" smtClean="0"/>
              <a:t>% (сколько пропусков)</a:t>
            </a:r>
          </a:p>
          <a:p>
            <a:pPr>
              <a:buNone/>
            </a:pPr>
            <a:r>
              <a:rPr lang="ru-RU" dirty="0" smtClean="0"/>
              <a:t>Х=100%</a:t>
            </a:r>
          </a:p>
          <a:p>
            <a:pPr>
              <a:buNone/>
            </a:pPr>
            <a:r>
              <a:rPr lang="ru-RU" dirty="0" smtClean="0"/>
              <a:t>Х= 300:330х100  Х=99,9%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hlinkClick r:id="rId3" action="ppaction://hlinksldjump"/>
          </p:cNvPr>
          <p:cNvPicPr/>
          <p:nvPr/>
        </p:nvPicPr>
        <p:blipFill>
          <a:blip r:embed="rId4" cstate="email">
            <a:lum bright="4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balanced" dir="t"/>
          </a:scene3d>
          <a:sp3d extrusionH="82550">
            <a:bevelT/>
            <a:bevelB w="152400" h="50800" prst="softRound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777880"/>
            <a:ext cx="9144000" cy="14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 descr="C:\Users\User\Pictures\Рисунок1паровозик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1196752"/>
            <a:ext cx="5934151" cy="4594182"/>
          </a:xfrm>
          <a:prstGeom prst="rect">
            <a:avLst/>
          </a:prstGeom>
          <a:noFill/>
        </p:spPr>
      </p:pic>
      <p:grpSp>
        <p:nvGrpSpPr>
          <p:cNvPr id="2" name="Группа 32"/>
          <p:cNvGrpSpPr/>
          <p:nvPr/>
        </p:nvGrpSpPr>
        <p:grpSpPr>
          <a:xfrm>
            <a:off x="323528" y="2060848"/>
            <a:ext cx="6660232" cy="4493493"/>
            <a:chOff x="10332640" y="1052736"/>
            <a:chExt cx="7038335" cy="4637509"/>
          </a:xfrm>
        </p:grpSpPr>
        <p:pic>
          <p:nvPicPr>
            <p:cNvPr id="8195" name="Picture 3" descr="C:\Users\Мила\Desktop\66067288_man_tren_semana_0_col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32640" y="1052736"/>
              <a:ext cx="7038335" cy="4637509"/>
            </a:xfrm>
            <a:prstGeom prst="rect">
              <a:avLst/>
            </a:prstGeom>
            <a:noFill/>
          </p:spPr>
        </p:pic>
        <p:pic>
          <p:nvPicPr>
            <p:cNvPr id="13" name="Picture 3" descr="C:\Documents and Settings\Admin\Рабочий стол\Новая папка\Vovka1.gif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5468578" y="2316105"/>
              <a:ext cx="1143656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Documents and Settings\Admin\Рабочий стол\Новая папка\Braj-19RGB.gif"/>
            <p:cNvPicPr>
              <a:picLocks noChangeAspect="1" noChangeArrowheads="1"/>
            </p:cNvPicPr>
            <p:nvPr/>
          </p:nvPicPr>
          <p:blipFill>
            <a:blip r:embed="rId9" cstate="email"/>
            <a:srcRect b="46556"/>
            <a:stretch>
              <a:fillRect/>
            </a:stretch>
          </p:blipFill>
          <p:spPr bwMode="auto">
            <a:xfrm>
              <a:off x="10978919" y="2390421"/>
              <a:ext cx="1869446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 descr="C:\Users\User\Pictures\девочка из брайл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13337893" y="2241790"/>
              <a:ext cx="1512168" cy="1457897"/>
            </a:xfrm>
            <a:prstGeom prst="rect">
              <a:avLst/>
            </a:prstGeom>
            <a:noFill/>
          </p:spPr>
        </p:pic>
      </p:grpSp>
      <p:grpSp>
        <p:nvGrpSpPr>
          <p:cNvPr id="3" name="Группа 35"/>
          <p:cNvGrpSpPr/>
          <p:nvPr/>
        </p:nvGrpSpPr>
        <p:grpSpPr>
          <a:xfrm>
            <a:off x="107504" y="1844824"/>
            <a:ext cx="6713166" cy="4680520"/>
            <a:chOff x="-7813376" y="5589240"/>
            <a:chExt cx="6713166" cy="4680520"/>
          </a:xfrm>
        </p:grpSpPr>
        <p:pic>
          <p:nvPicPr>
            <p:cNvPr id="8196" name="Picture 4" descr="C:\Users\Мила\Desktop\66067400_man_tren_semana_5_col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7813376" y="5589240"/>
              <a:ext cx="6713166" cy="4680520"/>
            </a:xfrm>
            <a:prstGeom prst="rect">
              <a:avLst/>
            </a:prstGeom>
            <a:noFill/>
          </p:spPr>
        </p:pic>
        <p:sp>
          <p:nvSpPr>
            <p:cNvPr id="34" name="Прямоугольник 33">
              <a:hlinkClick r:id="rId12" action="ppaction://hlinksldjump"/>
            </p:cNvPr>
            <p:cNvSpPr/>
            <p:nvPr/>
          </p:nvSpPr>
          <p:spPr>
            <a:xfrm>
              <a:off x="-7093296" y="6597352"/>
              <a:ext cx="1440160" cy="1728192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Это нужно знать!</a:t>
              </a:r>
            </a:p>
            <a:p>
              <a:pPr algn="ctr"/>
              <a:endParaRPr lang="ru-RU" b="1" dirty="0">
                <a:solidFill>
                  <a:srgbClr val="0070C0"/>
                </a:solidFill>
              </a:endParaRPr>
            </a:p>
          </p:txBody>
        </p:sp>
        <p:sp>
          <p:nvSpPr>
            <p:cNvPr id="35" name="Прямоугольник 34">
              <a:hlinkClick r:id="rId13" action="ppaction://hlinksldjump"/>
            </p:cNvPr>
            <p:cNvSpPr/>
            <p:nvPr/>
          </p:nvSpPr>
          <p:spPr>
            <a:xfrm>
              <a:off x="-5293096" y="6597352"/>
              <a:ext cx="3600400" cy="1800200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Что такое </a:t>
              </a:r>
            </a:p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имя существительное?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42"/>
          <p:cNvGrpSpPr/>
          <p:nvPr/>
        </p:nvGrpSpPr>
        <p:grpSpPr>
          <a:xfrm>
            <a:off x="0" y="2708920"/>
            <a:ext cx="6876256" cy="4640560"/>
            <a:chOff x="9468544" y="1628800"/>
            <a:chExt cx="6876256" cy="4640560"/>
          </a:xfrm>
        </p:grpSpPr>
        <p:pic>
          <p:nvPicPr>
            <p:cNvPr id="8198" name="Picture 6" descr="C:\Users\Мила\Desktop\66067319_man_tren_semana_2_col.jpg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68544" y="1628800"/>
              <a:ext cx="6876256" cy="4640560"/>
            </a:xfrm>
            <a:prstGeom prst="rect">
              <a:avLst/>
            </a:prstGeom>
            <a:noFill/>
          </p:spPr>
        </p:pic>
        <p:sp>
          <p:nvSpPr>
            <p:cNvPr id="41" name="Прямоугольник 40">
              <a:hlinkClick r:id="rId15" action="ppaction://hlinksldjump"/>
            </p:cNvPr>
            <p:cNvSpPr/>
            <p:nvPr/>
          </p:nvSpPr>
          <p:spPr>
            <a:xfrm>
              <a:off x="10188624" y="2708920"/>
              <a:ext cx="3312368" cy="1656184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Почитаем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Прямоугольник 41">
              <a:hlinkClick r:id="rId16" action="ppaction://hlinksldjump"/>
            </p:cNvPr>
            <p:cNvSpPr/>
            <p:nvPr/>
          </p:nvSpPr>
          <p:spPr>
            <a:xfrm>
              <a:off x="13933040" y="2780928"/>
              <a:ext cx="1512168" cy="1296144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Задания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44"/>
          <p:cNvGrpSpPr/>
          <p:nvPr/>
        </p:nvGrpSpPr>
        <p:grpSpPr>
          <a:xfrm>
            <a:off x="179512" y="3212976"/>
            <a:ext cx="6732240" cy="4717839"/>
            <a:chOff x="-7309320" y="1196752"/>
            <a:chExt cx="6732240" cy="4717839"/>
          </a:xfrm>
        </p:grpSpPr>
        <p:pic>
          <p:nvPicPr>
            <p:cNvPr id="8197" name="Picture 5" descr="C:\Users\Мила\Desktop\66067297_man_tren_semana_1_col.jpg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7309320" y="1196752"/>
              <a:ext cx="6732240" cy="4717839"/>
            </a:xfrm>
            <a:prstGeom prst="rect">
              <a:avLst/>
            </a:prstGeom>
            <a:noFill/>
          </p:spPr>
        </p:pic>
        <p:sp>
          <p:nvSpPr>
            <p:cNvPr id="44" name="TextBox 43">
              <a:hlinkClick r:id="" action="ppaction://noaction"/>
            </p:cNvPr>
            <p:cNvSpPr txBox="1"/>
            <p:nvPr/>
          </p:nvSpPr>
          <p:spPr>
            <a:xfrm>
              <a:off x="-5221088" y="2996952"/>
              <a:ext cx="1680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solidFill>
                    <a:srgbClr val="002060"/>
                  </a:solidFill>
                </a:rPr>
                <a:t>МАРШРУТ</a:t>
              </a:r>
              <a:endParaRPr lang="ru-RU" sz="2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Стрелка вправо 10"/>
          <p:cNvSpPr/>
          <p:nvPr/>
        </p:nvSpPr>
        <p:spPr>
          <a:xfrm>
            <a:off x="8532440" y="2852936"/>
            <a:ext cx="504056" cy="2088232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i.allday.ru/uploads/posts/2008-10/1223754866_shutterstock_16059478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0"/>
            <a:ext cx="2483768" cy="230425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876256" y="980728"/>
            <a:ext cx="2095640" cy="929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</a:rPr>
              <a:t>ФГОС</a:t>
            </a:r>
            <a:endParaRPr lang="ru-RU" sz="3600" b="1" dirty="0">
              <a:solidFill>
                <a:srgbClr val="C0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hlinkClick r:id="rId3" action="ppaction://hlinksldjump"/>
          </p:cNvPr>
          <p:cNvPicPr/>
          <p:nvPr/>
        </p:nvPicPr>
        <p:blipFill>
          <a:blip r:embed="rId4" cstate="email">
            <a:lum bright="4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balanced" dir="t"/>
          </a:scene3d>
          <a:sp3d extrusionH="82550">
            <a:bevelT/>
            <a:bevelB w="152400" h="50800" prst="softRound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777880"/>
            <a:ext cx="9144000" cy="14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 descr="C:\Users\User\Pictures\Рисунок1паровозик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28" y="1052736"/>
            <a:ext cx="5934151" cy="4594182"/>
          </a:xfrm>
          <a:prstGeom prst="rect">
            <a:avLst/>
          </a:prstGeom>
          <a:noFill/>
        </p:spPr>
      </p:pic>
      <p:grpSp>
        <p:nvGrpSpPr>
          <p:cNvPr id="2" name="Группа 32"/>
          <p:cNvGrpSpPr/>
          <p:nvPr/>
        </p:nvGrpSpPr>
        <p:grpSpPr>
          <a:xfrm>
            <a:off x="467544" y="1628800"/>
            <a:ext cx="6660232" cy="4493493"/>
            <a:chOff x="10332640" y="1052736"/>
            <a:chExt cx="7038335" cy="4637509"/>
          </a:xfrm>
        </p:grpSpPr>
        <p:pic>
          <p:nvPicPr>
            <p:cNvPr id="8195" name="Picture 3" descr="C:\Users\Мила\Desktop\66067288_man_tren_semana_0_col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32640" y="1052736"/>
              <a:ext cx="7038335" cy="4637509"/>
            </a:xfrm>
            <a:prstGeom prst="rect">
              <a:avLst/>
            </a:prstGeom>
            <a:noFill/>
          </p:spPr>
        </p:pic>
        <p:pic>
          <p:nvPicPr>
            <p:cNvPr id="13" name="Picture 3" descr="C:\Documents and Settings\Admin\Рабочий стол\Новая папка\Vovka1.gif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5468578" y="2316105"/>
              <a:ext cx="1143656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Documents and Settings\Admin\Рабочий стол\Новая папка\Braj-19RGB.gif"/>
            <p:cNvPicPr>
              <a:picLocks noChangeAspect="1" noChangeArrowheads="1"/>
            </p:cNvPicPr>
            <p:nvPr/>
          </p:nvPicPr>
          <p:blipFill>
            <a:blip r:embed="rId9" cstate="email"/>
            <a:srcRect b="46556"/>
            <a:stretch>
              <a:fillRect/>
            </a:stretch>
          </p:blipFill>
          <p:spPr bwMode="auto">
            <a:xfrm>
              <a:off x="10978919" y="2390421"/>
              <a:ext cx="1869446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 descr="C:\Users\User\Pictures\девочка из брайл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13337893" y="2241790"/>
              <a:ext cx="1512168" cy="1457897"/>
            </a:xfrm>
            <a:prstGeom prst="rect">
              <a:avLst/>
            </a:prstGeom>
            <a:noFill/>
          </p:spPr>
        </p:pic>
      </p:grpSp>
      <p:sp>
        <p:nvSpPr>
          <p:cNvPr id="11" name="Стрелка вправо 10"/>
          <p:cNvSpPr/>
          <p:nvPr/>
        </p:nvSpPr>
        <p:spPr>
          <a:xfrm>
            <a:off x="8532440" y="2852936"/>
            <a:ext cx="504056" cy="2088232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i.allday.ru/uploads/posts/2008-10/1223754866_shutterstock_16059478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0"/>
            <a:ext cx="2483768" cy="230425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876256" y="980728"/>
            <a:ext cx="2095640" cy="929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</a:rPr>
              <a:t>ФГОС</a:t>
            </a:r>
            <a:endParaRPr lang="ru-RU" sz="3600" b="1" dirty="0">
              <a:solidFill>
                <a:srgbClr val="C0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95536" y="1628800"/>
            <a:ext cx="6660232" cy="4493493"/>
            <a:chOff x="-1" y="1268760"/>
            <a:chExt cx="6660232" cy="4493493"/>
          </a:xfrm>
        </p:grpSpPr>
        <p:pic>
          <p:nvPicPr>
            <p:cNvPr id="26" name="Picture 3" descr="C:\Users\Мила\Desktop\66067288_man_tren_semana_0_col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" y="1268760"/>
              <a:ext cx="6660232" cy="4493493"/>
            </a:xfrm>
            <a:prstGeom prst="rect">
              <a:avLst/>
            </a:prstGeom>
            <a:noFill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699792" y="2060849"/>
              <a:ext cx="3444568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83568" y="2132856"/>
              <a:ext cx="1656184" cy="1728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Группа 38"/>
          <p:cNvGrpSpPr/>
          <p:nvPr/>
        </p:nvGrpSpPr>
        <p:grpSpPr>
          <a:xfrm>
            <a:off x="0" y="1412776"/>
            <a:ext cx="6713166" cy="4680520"/>
            <a:chOff x="0" y="1340768"/>
            <a:chExt cx="6713166" cy="4680520"/>
          </a:xfrm>
        </p:grpSpPr>
        <p:grpSp>
          <p:nvGrpSpPr>
            <p:cNvPr id="40" name="Группа 35"/>
            <p:cNvGrpSpPr/>
            <p:nvPr/>
          </p:nvGrpSpPr>
          <p:grpSpPr>
            <a:xfrm>
              <a:off x="0" y="1340768"/>
              <a:ext cx="6713166" cy="4680520"/>
              <a:chOff x="-7813376" y="5589240"/>
              <a:chExt cx="6713166" cy="4680520"/>
            </a:xfrm>
          </p:grpSpPr>
          <p:pic>
            <p:nvPicPr>
              <p:cNvPr id="45" name="Picture 4" descr="C:\Users\Мила\Desktop\66067400_man_tren_semana_5_col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-7813376" y="5589240"/>
                <a:ext cx="6713166" cy="4680520"/>
              </a:xfrm>
              <a:prstGeom prst="rect">
                <a:avLst/>
              </a:prstGeom>
              <a:noFill/>
            </p:spPr>
          </p:pic>
          <p:sp>
            <p:nvSpPr>
              <p:cNvPr id="46" name="Прямоугольник 45">
                <a:hlinkClick r:id="rId16" action="ppaction://hlinksldjump"/>
              </p:cNvPr>
              <p:cNvSpPr/>
              <p:nvPr/>
            </p:nvSpPr>
            <p:spPr>
              <a:xfrm>
                <a:off x="-5257600" y="6669360"/>
                <a:ext cx="1440160" cy="1728192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Г. Лихтенберг</a:t>
                </a:r>
              </a:p>
              <a:p>
                <a:pPr algn="ctr"/>
                <a:endParaRPr lang="ru-RU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Прямоугольник 46">
                <a:hlinkClick r:id="rId17" action="ppaction://hlinksldjump"/>
              </p:cNvPr>
              <p:cNvSpPr/>
              <p:nvPr/>
            </p:nvSpPr>
            <p:spPr>
              <a:xfrm>
                <a:off x="-7129808" y="6669360"/>
                <a:ext cx="1620688" cy="1800200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rgbClr val="002060"/>
                    </a:solidFill>
                  </a:rPr>
                  <a:t>Что такое СДП?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3" name="Прямоугольник 42">
              <a:hlinkClick r:id="rId18" action="ppaction://hlinksldjump"/>
            </p:cNvPr>
            <p:cNvSpPr/>
            <p:nvPr/>
          </p:nvSpPr>
          <p:spPr>
            <a:xfrm>
              <a:off x="4572000" y="2348880"/>
              <a:ext cx="1440160" cy="1728192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Г. Спенсер</a:t>
              </a:r>
            </a:p>
            <a:p>
              <a:pPr algn="ctr"/>
              <a:endParaRPr lang="ru-RU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8" name="Группа 42"/>
          <p:cNvGrpSpPr/>
          <p:nvPr/>
        </p:nvGrpSpPr>
        <p:grpSpPr>
          <a:xfrm>
            <a:off x="0" y="1268760"/>
            <a:ext cx="6876256" cy="4640560"/>
            <a:chOff x="9468544" y="1628800"/>
            <a:chExt cx="6876256" cy="4640560"/>
          </a:xfrm>
        </p:grpSpPr>
        <p:pic>
          <p:nvPicPr>
            <p:cNvPr id="49" name="Picture 6" descr="C:\Users\Мила\Desktop\66067319_man_tren_semana_2_col.jpg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68544" y="1628800"/>
              <a:ext cx="6876256" cy="4640560"/>
            </a:xfrm>
            <a:prstGeom prst="rect">
              <a:avLst/>
            </a:prstGeom>
            <a:noFill/>
          </p:spPr>
        </p:pic>
        <p:sp>
          <p:nvSpPr>
            <p:cNvPr id="50" name="Прямоугольник 49">
              <a:hlinkClick r:id="rId17" action="ppaction://hlinksldjump"/>
            </p:cNvPr>
            <p:cNvSpPr/>
            <p:nvPr/>
          </p:nvSpPr>
          <p:spPr>
            <a:xfrm>
              <a:off x="12312352" y="2708920"/>
              <a:ext cx="3312368" cy="1656184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Технология </a:t>
              </a:r>
              <a:r>
                <a:rPr lang="ru-RU" sz="2800" b="1" dirty="0" err="1" smtClean="0">
                  <a:solidFill>
                    <a:srgbClr val="002060"/>
                  </a:solidFill>
                </a:rPr>
                <a:t>клоуз</a:t>
              </a:r>
              <a:r>
                <a:rPr lang="ru-RU" sz="2800" b="1" dirty="0" smtClean="0">
                  <a:solidFill>
                    <a:srgbClr val="002060"/>
                  </a:solidFill>
                </a:rPr>
                <a:t> - теста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51" name="Прямоугольник 50">
              <a:hlinkClick r:id="rId20" action="ppaction://hlinksldjump"/>
            </p:cNvPr>
            <p:cNvSpPr/>
            <p:nvPr/>
          </p:nvSpPr>
          <p:spPr>
            <a:xfrm>
              <a:off x="10008096" y="2924944"/>
              <a:ext cx="1512168" cy="1296144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Задания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0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576064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124744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 быстро промелькнуло лето,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Успев порадовать наш глаз!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И дети празднично одеты,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И взрослые несут букеты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Все исключительно для вас,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И в этот первый день осенний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От радости глаза горят…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Примите наши поздравленья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 Днем знаний – с Первым сентября!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36496" cy="69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2051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ЧТО ТАКОЕ ДЕЯТЕЛЬ-НОСТНЫЙ </a:t>
            </a:r>
          </a:p>
          <a:p>
            <a:r>
              <a:rPr lang="ru-RU" sz="3200" b="1" dirty="0" smtClean="0"/>
              <a:t>ПОДХОД В ОБРАЗО-ВАНИИ?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836712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«Великая цель образования  </a:t>
            </a:r>
          </a:p>
          <a:p>
            <a:r>
              <a:rPr lang="ru-RU" sz="2800" b="1" dirty="0" smtClean="0"/>
              <a:t>это не знания, а действия» </a:t>
            </a:r>
          </a:p>
          <a:p>
            <a:r>
              <a:rPr lang="ru-RU" sz="2800" b="1" dirty="0" smtClean="0"/>
              <a:t>                                     Гербер Спенсер</a:t>
            </a:r>
            <a:endParaRPr lang="ru-RU" sz="2800" b="1" dirty="0"/>
          </a:p>
        </p:txBody>
      </p:sp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>
            <a:off x="8316416" y="6165304"/>
            <a:ext cx="50405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 t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0000">
                <a:alpha val="34902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b="1" i="1" dirty="0" smtClean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Когда людей станут учить не тому, </a:t>
            </a:r>
            <a:endParaRPr lang="ru-RU" sz="2800" b="1" i="1" u="sng" dirty="0" smtClean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r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что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они должны думать, а тому, </a:t>
            </a:r>
          </a:p>
          <a:p>
            <a:pPr algn="r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как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они должны думать,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то тогда исчезнут всякие недоразумения.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Г. Лихтенберг</a:t>
            </a:r>
            <a:endParaRPr lang="ru-RU" sz="28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r">
              <a:buNone/>
            </a:pPr>
            <a:endParaRPr lang="ru-RU" sz="2400" dirty="0" smtClean="0"/>
          </a:p>
        </p:txBody>
      </p:sp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>
            <a:off x="8028384" y="6021288"/>
            <a:ext cx="57606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7215188" cy="8826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1800" dirty="0" smtClean="0"/>
              <a:t>Собственная  УД школьников – важная составляющая СДП</a:t>
            </a:r>
            <a:endParaRPr lang="en-US" sz="180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2875" y="1071563"/>
            <a:ext cx="8786813" cy="5357812"/>
            <a:chOff x="-16" y="927"/>
            <a:chExt cx="5796" cy="2993"/>
          </a:xfrm>
        </p:grpSpPr>
        <p:sp>
          <p:nvSpPr>
            <p:cNvPr id="14341" name="Text Box 6"/>
            <p:cNvSpPr txBox="1">
              <a:spLocks noChangeArrowheads="1"/>
            </p:cNvSpPr>
            <p:nvPr/>
          </p:nvSpPr>
          <p:spPr bwMode="gray">
            <a:xfrm>
              <a:off x="2627" y="1969"/>
              <a:ext cx="12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342" name="Text Box 7"/>
            <p:cNvSpPr txBox="1">
              <a:spLocks noChangeArrowheads="1"/>
            </p:cNvSpPr>
            <p:nvPr/>
          </p:nvSpPr>
          <p:spPr bwMode="gray">
            <a:xfrm>
              <a:off x="2627" y="2305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gray">
            <a:xfrm>
              <a:off x="2627" y="2641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gray">
            <a:xfrm>
              <a:off x="1872" y="1680"/>
              <a:ext cx="336" cy="1297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5" name="AutoShape 10"/>
            <p:cNvSpPr>
              <a:spLocks noChangeArrowheads="1"/>
            </p:cNvSpPr>
            <p:nvPr/>
          </p:nvSpPr>
          <p:spPr bwMode="auto">
            <a:xfrm>
              <a:off x="-16" y="1344"/>
              <a:ext cx="179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-16" y="1488"/>
              <a:ext cx="1744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b="1">
                  <a:solidFill>
                    <a:srgbClr val="001D3A"/>
                  </a:solidFill>
                  <a:latin typeface="Verdana" pitchFamily="34" charset="0"/>
                </a:rPr>
                <a:t>Какова деятельность – такова и личность</a:t>
              </a:r>
            </a:p>
          </p:txBody>
        </p:sp>
        <p:sp>
          <p:nvSpPr>
            <p:cNvPr id="14347" name="AutoShape 12"/>
            <p:cNvSpPr>
              <a:spLocks noChangeArrowheads="1"/>
            </p:cNvSpPr>
            <p:nvPr/>
          </p:nvSpPr>
          <p:spPr bwMode="auto">
            <a:xfrm>
              <a:off x="3888" y="1344"/>
              <a:ext cx="189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4348" name="Text Box 13"/>
            <p:cNvSpPr txBox="1">
              <a:spLocks noChangeArrowheads="1"/>
            </p:cNvSpPr>
            <p:nvPr/>
          </p:nvSpPr>
          <p:spPr bwMode="auto">
            <a:xfrm>
              <a:off x="3978" y="1788"/>
              <a:ext cx="1796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b="1">
                  <a:solidFill>
                    <a:srgbClr val="001D3A"/>
                  </a:solidFill>
                  <a:latin typeface="Verdana" pitchFamily="34" charset="0"/>
                </a:rPr>
                <a:t>Вне деятельности нет личности</a:t>
              </a:r>
            </a:p>
          </p:txBody>
        </p:sp>
        <p:sp>
          <p:nvSpPr>
            <p:cNvPr id="45070" name="AutoShape 14"/>
            <p:cNvSpPr>
              <a:spLocks noChangeArrowheads="1"/>
            </p:cNvSpPr>
            <p:nvPr/>
          </p:nvSpPr>
          <p:spPr bwMode="gray">
            <a:xfrm>
              <a:off x="3458" y="1680"/>
              <a:ext cx="334" cy="1297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1" name="AutoShape 15"/>
            <p:cNvSpPr>
              <a:spLocks noChangeArrowheads="1"/>
            </p:cNvSpPr>
            <p:nvPr/>
          </p:nvSpPr>
          <p:spPr bwMode="gray">
            <a:xfrm>
              <a:off x="1822" y="927"/>
              <a:ext cx="1920" cy="86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2" name="AutoShape 16"/>
            <p:cNvSpPr>
              <a:spLocks noChangeArrowheads="1"/>
            </p:cNvSpPr>
            <p:nvPr/>
          </p:nvSpPr>
          <p:spPr bwMode="gray">
            <a:xfrm>
              <a:off x="2283" y="1440"/>
              <a:ext cx="1107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2" name="Text Box 17"/>
            <p:cNvSpPr txBox="1">
              <a:spLocks noChangeArrowheads="1"/>
            </p:cNvSpPr>
            <p:nvPr/>
          </p:nvSpPr>
          <p:spPr bwMode="gray">
            <a:xfrm>
              <a:off x="1933" y="1314"/>
              <a:ext cx="175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dirty="0">
                  <a:solidFill>
                    <a:schemeClr val="bg1"/>
                  </a:solidFill>
                </a:rPr>
                <a:t>деятельность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353" name="AutoShape 18"/>
            <p:cNvSpPr>
              <a:spLocks noChangeArrowheads="1"/>
            </p:cNvSpPr>
            <p:nvPr/>
          </p:nvSpPr>
          <p:spPr bwMode="gray">
            <a:xfrm>
              <a:off x="1786" y="3067"/>
              <a:ext cx="2046" cy="853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F571E"/>
                </a:gs>
                <a:gs pos="50000">
                  <a:srgbClr val="44BD41"/>
                </a:gs>
                <a:gs pos="100000">
                  <a:srgbClr val="1F571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Text Box 19"/>
            <p:cNvSpPr txBox="1">
              <a:spLocks noChangeArrowheads="1"/>
            </p:cNvSpPr>
            <p:nvPr/>
          </p:nvSpPr>
          <p:spPr bwMode="gray">
            <a:xfrm>
              <a:off x="2079" y="3459"/>
              <a:ext cx="132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>
                  <a:solidFill>
                    <a:schemeClr val="bg1"/>
                  </a:solidFill>
                </a:rPr>
                <a:t>личность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5076" name="AutoShape 20"/>
            <p:cNvSpPr>
              <a:spLocks noChangeArrowheads="1"/>
            </p:cNvSpPr>
            <p:nvPr/>
          </p:nvSpPr>
          <p:spPr bwMode="gray">
            <a:xfrm>
              <a:off x="2269" y="2928"/>
              <a:ext cx="1106" cy="333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0" name="Прямоугольник 22"/>
          <p:cNvSpPr>
            <a:spLocks noChangeArrowheads="1"/>
          </p:cNvSpPr>
          <p:nvPr/>
        </p:nvSpPr>
        <p:spPr bwMode="auto">
          <a:xfrm>
            <a:off x="3071813" y="2643188"/>
            <a:ext cx="2786062" cy="230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УД становится источником внутреннего развития школьника, формирования его творческих способностей и личностных качеств.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6648450" cy="5715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>Как научить учиться?</a:t>
            </a:r>
            <a:endParaRPr lang="en-US" sz="2000" dirty="0"/>
          </a:p>
        </p:txBody>
      </p:sp>
      <p:sp>
        <p:nvSpPr>
          <p:cNvPr id="68611" name="Freeform 3"/>
          <p:cNvSpPr>
            <a:spLocks noEditPoints="1"/>
          </p:cNvSpPr>
          <p:nvPr/>
        </p:nvSpPr>
        <p:spPr bwMode="gray">
          <a:xfrm>
            <a:off x="1219200" y="19050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6572250" y="3786188"/>
            <a:ext cx="166687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СДП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28688" y="1285875"/>
            <a:ext cx="4132262" cy="4038600"/>
            <a:chOff x="592" y="1152"/>
            <a:chExt cx="2603" cy="2544"/>
          </a:xfrm>
        </p:grpSpPr>
        <p:sp>
          <p:nvSpPr>
            <p:cNvPr id="23559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1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2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1125" cy="10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3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4" name="Text Box 40"/>
            <p:cNvSpPr txBox="1">
              <a:spLocks noChangeArrowheads="1"/>
            </p:cNvSpPr>
            <p:nvPr/>
          </p:nvSpPr>
          <p:spPr bwMode="gray">
            <a:xfrm>
              <a:off x="2115" y="2712"/>
              <a:ext cx="952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</a:rPr>
                <a:t>развитие</a:t>
              </a:r>
            </a:p>
            <a:p>
              <a:pPr algn="ctr"/>
              <a:r>
                <a:rPr lang="ru-RU" sz="2800">
                  <a:solidFill>
                    <a:srgbClr val="000000"/>
                  </a:solidFill>
                  <a:latin typeface="Monotype Corsiva" pitchFamily="66" charset="0"/>
                </a:rPr>
                <a:t>личности</a:t>
              </a:r>
              <a:endParaRPr lang="en-US">
                <a:latin typeface="Monotype Corsiva" pitchFamily="66" charset="0"/>
              </a:endParaRPr>
            </a:p>
          </p:txBody>
        </p:sp>
        <p:sp>
          <p:nvSpPr>
            <p:cNvPr id="23565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592" y="2188"/>
              <a:ext cx="1170" cy="1170"/>
              <a:chOff x="450" y="2038"/>
              <a:chExt cx="1138" cy="1109"/>
            </a:xfrm>
          </p:grpSpPr>
          <p:sp>
            <p:nvSpPr>
              <p:cNvPr id="23579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0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1" name="Oval 45"/>
              <p:cNvSpPr>
                <a:spLocks noChangeArrowheads="1"/>
              </p:cNvSpPr>
              <p:nvPr/>
            </p:nvSpPr>
            <p:spPr bwMode="gray">
              <a:xfrm>
                <a:off x="450" y="2038"/>
                <a:ext cx="1138" cy="110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2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3" name="Text Box 47"/>
              <p:cNvSpPr txBox="1">
                <a:spLocks noChangeArrowheads="1"/>
              </p:cNvSpPr>
              <p:nvPr/>
            </p:nvSpPr>
            <p:spPr bwMode="gray">
              <a:xfrm>
                <a:off x="450" y="2336"/>
                <a:ext cx="996" cy="6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>
                    <a:solidFill>
                      <a:srgbClr val="000000"/>
                    </a:solidFill>
                    <a:latin typeface="Monotype Corsiva" pitchFamily="66" charset="0"/>
                  </a:rPr>
                  <a:t>формирование </a:t>
                </a:r>
              </a:p>
              <a:p>
                <a:pPr algn="ctr"/>
                <a:r>
                  <a:rPr lang="ru-RU" sz="2000">
                    <a:solidFill>
                      <a:srgbClr val="000000"/>
                    </a:solidFill>
                    <a:latin typeface="Monotype Corsiva" pitchFamily="66" charset="0"/>
                  </a:rPr>
                  <a:t>гражданской </a:t>
                </a:r>
              </a:p>
              <a:p>
                <a:pPr algn="ctr"/>
                <a:r>
                  <a:rPr lang="ru-RU" sz="2000">
                    <a:solidFill>
                      <a:srgbClr val="000000"/>
                    </a:solidFill>
                    <a:latin typeface="Monotype Corsiva" pitchFamily="66" charset="0"/>
                  </a:rPr>
                  <a:t>идентичности</a:t>
                </a:r>
                <a:endParaRPr lang="en-US" sz="2000">
                  <a:latin typeface="Monotype Corsiva" pitchFamily="66" charset="0"/>
                </a:endParaRPr>
              </a:p>
            </p:txBody>
          </p:sp>
        </p:grpSp>
        <p:sp>
          <p:nvSpPr>
            <p:cNvPr id="23567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9" name="Oval 50"/>
            <p:cNvSpPr>
              <a:spLocks noChangeArrowheads="1"/>
            </p:cNvSpPr>
            <p:nvPr/>
          </p:nvSpPr>
          <p:spPr bwMode="gray">
            <a:xfrm>
              <a:off x="906" y="119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0" name="Oval 51"/>
            <p:cNvSpPr>
              <a:spLocks noChangeArrowheads="1"/>
            </p:cNvSpPr>
            <p:nvPr/>
          </p:nvSpPr>
          <p:spPr bwMode="gray">
            <a:xfrm>
              <a:off x="816" y="1152"/>
              <a:ext cx="855" cy="76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1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2" name="Text Box 53"/>
            <p:cNvSpPr txBox="1">
              <a:spLocks noChangeArrowheads="1"/>
            </p:cNvSpPr>
            <p:nvPr/>
          </p:nvSpPr>
          <p:spPr bwMode="gray">
            <a:xfrm>
              <a:off x="771" y="1332"/>
              <a:ext cx="913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rmAutofit/>
            </a:bodyPr>
            <a:lstStyle/>
            <a:p>
              <a:pPr algn="ctr"/>
              <a:r>
                <a:rPr lang="ru-RU" sz="2000" dirty="0">
                  <a:solidFill>
                    <a:srgbClr val="000000"/>
                  </a:solidFill>
                  <a:latin typeface="Monotype Corsiva" pitchFamily="66" charset="0"/>
                </a:rPr>
                <a:t>Ценностные </a:t>
              </a:r>
            </a:p>
            <a:p>
              <a:pPr algn="ctr"/>
              <a:r>
                <a:rPr lang="ru-RU" sz="2000" dirty="0">
                  <a:solidFill>
                    <a:srgbClr val="000000"/>
                  </a:solidFill>
                  <a:latin typeface="Monotype Corsiva" pitchFamily="66" charset="0"/>
                </a:rPr>
                <a:t>ориентиры</a:t>
              </a:r>
              <a:endParaRPr lang="en-US" sz="2000" dirty="0">
                <a:latin typeface="Monotype Corsiva" pitchFamily="66" charset="0"/>
              </a:endParaRPr>
            </a:p>
          </p:txBody>
        </p:sp>
        <p:sp>
          <p:nvSpPr>
            <p:cNvPr id="23573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4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5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6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7" name="Oval 58"/>
            <p:cNvSpPr>
              <a:spLocks noChangeArrowheads="1"/>
            </p:cNvSpPr>
            <p:nvPr/>
          </p:nvSpPr>
          <p:spPr bwMode="gray">
            <a:xfrm>
              <a:off x="1724" y="117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8" name="Text Box 59"/>
            <p:cNvSpPr txBox="1">
              <a:spLocks noChangeArrowheads="1"/>
            </p:cNvSpPr>
            <p:nvPr/>
          </p:nvSpPr>
          <p:spPr bwMode="gray">
            <a:xfrm>
              <a:off x="1671" y="1242"/>
              <a:ext cx="45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Monotype Corsiva" pitchFamily="66" charset="0"/>
                </a:rPr>
                <a:t>УУД</a:t>
              </a:r>
              <a:endParaRPr lang="en-US" sz="2000">
                <a:latin typeface="Monotype Corsiva" pitchFamily="66" charset="0"/>
              </a:endParaRPr>
            </a:p>
          </p:txBody>
        </p:sp>
      </p:grp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42938" y="5357813"/>
            <a:ext cx="7704137" cy="1219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DA0000"/>
                </a:solidFill>
              </a:rPr>
              <a:t>ДЕЯТЕЛЬНОСТНЫЙ ПОДХОД −</a:t>
            </a:r>
            <a:r>
              <a:rPr lang="ru-RU"/>
              <a:t> позиция, взгляд, точка зрения на способ преподавания, при котором учащийся осваивает культуру не путем простой передачи информации, а в процессе собственной учебной деятельности.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617</Words>
  <Application>Microsoft Office PowerPoint</Application>
  <PresentationFormat>Экран (4:3)</PresentationFormat>
  <Paragraphs>136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Системно – деятельностный подход в формировании текстовой деятельности. Технология работы с клоуз – тестом.</vt:lpstr>
      <vt:lpstr>Слайд 2</vt:lpstr>
      <vt:lpstr>Слайд 3</vt:lpstr>
      <vt:lpstr>Слайд 4</vt:lpstr>
      <vt:lpstr>Слайд 5</vt:lpstr>
      <vt:lpstr>Слайд 6</vt:lpstr>
      <vt:lpstr>Слайд 7</vt:lpstr>
      <vt:lpstr>Собственная  УД школьников – важная составляющая СДП</vt:lpstr>
      <vt:lpstr>Как научить учиться?</vt:lpstr>
      <vt:lpstr>Технология деятельностного метода (ТДМ)    </vt:lpstr>
      <vt:lpstr>Что такое клоуз – тест?</vt:lpstr>
      <vt:lpstr>Слайд 12</vt:lpstr>
      <vt:lpstr>диагностика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2012-08-23T12:46:52Z</dcterms:created>
  <dcterms:modified xsi:type="dcterms:W3CDTF">2013-01-17T15:01:07Z</dcterms:modified>
</cp:coreProperties>
</file>