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2" r:id="rId6"/>
    <p:sldId id="259" r:id="rId7"/>
    <p:sldId id="269" r:id="rId8"/>
    <p:sldId id="261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1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F88FD-F401-48FA-9686-D277E419DFE1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7C7B4-E6B2-46E5-8300-BCE339FF9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4E73-8CED-4766-AF12-2489E7581142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96595-80EC-47A8-BAFA-E231E315A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9173-4F6A-4EE0-9663-BA1B0735A868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48DF-72D5-40EE-8B92-9589F2913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B513-0E99-4A47-829D-190BEBCE1F24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69EC-E183-4848-9B51-94E0BE539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BB27-8E21-46E0-808B-C0209596AD54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B8A8-1086-4304-9DA9-521177082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B45B-7BDE-4916-A074-AAE00A92D7DF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48B3-E2FD-4BDD-9306-3531D24C7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E6F7-1FC8-4A15-BEDD-DAB14B99F064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DC47-1155-41BF-A5C7-0468E77F0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0C3A-54AE-44DB-A959-4BB175166FA6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B087-0CB3-46FA-949C-A3A2BCFD0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7891-35E1-4446-AF22-89FDAC062F4E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52E4-7D29-463E-A19A-9A20F4539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760B-BBA1-4E31-8138-AC4276DF47F7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BAF-9B03-429E-A3CB-C1062BBE1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AC1B-C431-4ADC-BAAF-799625B3296A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ED8E-090F-449C-A0C2-34FBA8B2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4F777-6711-4A3D-A67E-9DDF35F8C549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7523EF-2DF4-4C7C-87F0-E90F21ED6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9125" y="157163"/>
            <a:ext cx="5491163" cy="1295400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dirty="0">
                <a:latin typeface="Bookman Old Style" pitchFamily="18" charset="0"/>
              </a:rPr>
              <a:t>Государственное бюджетное образовательное учреждение дополнительного  профессионального образования Ростовской области</a:t>
            </a:r>
            <a:endParaRPr lang="ru-RU" sz="1400" dirty="0">
              <a:latin typeface="Bookman Old Style" pitchFamily="18" charset="0"/>
            </a:endParaRPr>
          </a:p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400" b="1" dirty="0">
                <a:latin typeface="Bookman Old Style" pitchFamily="18" charset="0"/>
              </a:rPr>
              <a:t> «Ростовский институт повышения квалификации и профессиональной переподготовки работников образования»</a:t>
            </a:r>
            <a:endParaRPr lang="ru-RU" sz="1400" dirty="0">
              <a:latin typeface="Bookman Old Style" pitchFamily="18" charset="0"/>
            </a:endParaRPr>
          </a:p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>
                <a:latin typeface="Bookman Old Style" pitchFamily="18" charset="0"/>
              </a:rPr>
              <a:t> </a:t>
            </a:r>
            <a:r>
              <a:rPr lang="ru-RU" sz="1400" b="1" dirty="0" smtClean="0">
                <a:latin typeface="Bookman Old Style" pitchFamily="18" charset="0"/>
              </a:rPr>
              <a:t>Кафедра </a:t>
            </a:r>
            <a:r>
              <a:rPr lang="ru-RU" sz="1400" b="1" dirty="0">
                <a:latin typeface="Bookman Old Style" pitchFamily="18" charset="0"/>
              </a:rPr>
              <a:t>общественных дисциплин</a:t>
            </a:r>
            <a:endParaRPr lang="ru-RU" sz="1400" dirty="0">
              <a:latin typeface="Bookman Old Style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44463"/>
            <a:ext cx="1638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алексей\Desktop\dia20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" y="144463"/>
            <a:ext cx="17272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27088" y="1354138"/>
            <a:ext cx="7777162" cy="493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000" dirty="0">
              <a:latin typeface="Bookman Old Style" pitchFamily="18" charset="0"/>
            </a:endParaRPr>
          </a:p>
          <a:p>
            <a:pPr algn="ctr"/>
            <a:endParaRPr lang="ru-RU" sz="1000" dirty="0">
              <a:latin typeface="Bookman Old Style" pitchFamily="18" charset="0"/>
            </a:endParaRPr>
          </a:p>
          <a:p>
            <a:pPr algn="ctr"/>
            <a:r>
              <a:rPr lang="ru-RU" sz="4400" dirty="0">
                <a:latin typeface="Bookman Old Style" pitchFamily="18" charset="0"/>
              </a:rPr>
              <a:t>ПРОЕКТ</a:t>
            </a:r>
          </a:p>
          <a:p>
            <a:pPr algn="ctr"/>
            <a:r>
              <a:rPr lang="ru-RU" sz="1400" dirty="0">
                <a:latin typeface="Bookman Old Style" pitchFamily="18" charset="0"/>
              </a:rPr>
              <a:t> слушателей курсов повышения квалификации руководителей ОУ, зам. руководителей ОУ, педагогов  по проблеме</a:t>
            </a:r>
          </a:p>
          <a:p>
            <a:pPr algn="ctr"/>
            <a:r>
              <a:rPr lang="ru-RU" sz="1400" dirty="0">
                <a:latin typeface="Bookman Old Style" pitchFamily="18" charset="0"/>
              </a:rPr>
              <a:t> «Создание образовательно-развивающей среды школы как пространства социального развития обучающихся в условиях введения ГОУ»</a:t>
            </a:r>
          </a:p>
          <a:p>
            <a:pPr algn="ctr"/>
            <a:endParaRPr lang="ru-RU" sz="1400" dirty="0">
              <a:latin typeface="Bookman Old Style" pitchFamily="18" charset="0"/>
            </a:endParaRPr>
          </a:p>
          <a:p>
            <a:pPr algn="ctr"/>
            <a:endParaRPr lang="ru-RU" sz="1400" dirty="0">
              <a:latin typeface="Bookman Old Style" pitchFamily="18" charset="0"/>
            </a:endParaRPr>
          </a:p>
          <a:p>
            <a:pPr algn="ctr"/>
            <a:r>
              <a:rPr lang="ru-RU" sz="2000" b="1" dirty="0">
                <a:latin typeface="Bookman Old Style" pitchFamily="18" charset="0"/>
              </a:rPr>
              <a:t>Тема:</a:t>
            </a:r>
            <a:r>
              <a:rPr lang="ru-RU" sz="2000" dirty="0">
                <a:latin typeface="Bookman Old Style" pitchFamily="18" charset="0"/>
              </a:rPr>
              <a:t> Основные формы организации  и направления научно - методической деятельности педагогического коллектива - главный инновационный ресурс развития общеобразовательного учреждения</a:t>
            </a:r>
          </a:p>
          <a:p>
            <a:pPr algn="ctr"/>
            <a:endParaRPr lang="ru-RU" dirty="0">
              <a:latin typeface="Bookman Old Style" pitchFamily="18" charset="0"/>
            </a:endParaRPr>
          </a:p>
          <a:p>
            <a:pPr algn="ctr"/>
            <a:endParaRPr lang="ru-RU" dirty="0">
              <a:latin typeface="Bookman Old Style" pitchFamily="18" charset="0"/>
            </a:endParaRPr>
          </a:p>
          <a:p>
            <a:pPr algn="ctr"/>
            <a:endParaRPr lang="ru-RU" dirty="0">
              <a:latin typeface="Bookman Old Style" pitchFamily="18" charset="0"/>
            </a:endParaRPr>
          </a:p>
          <a:p>
            <a:pPr algn="ctr"/>
            <a:r>
              <a:rPr lang="ru-RU" dirty="0">
                <a:latin typeface="Bookman Old Style" pitchFamily="18" charset="0"/>
              </a:rPr>
              <a:t>Новочеркасск </a:t>
            </a:r>
          </a:p>
          <a:p>
            <a:pPr algn="ctr"/>
            <a:r>
              <a:rPr lang="ru-RU" dirty="0">
                <a:latin typeface="Bookman Old Style" pitchFamily="18" charset="0"/>
              </a:rPr>
              <a:t>с 18 ноября по 7 декабря 2013 года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628800"/>
            <a:ext cx="4320480" cy="187220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Разработчики проекта</a:t>
            </a:r>
            <a:endParaRPr lang="ru-RU" dirty="0"/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171825" y="5300663"/>
            <a:ext cx="58467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Bookman Old Style" pitchFamily="18" charset="0"/>
              </a:rPr>
              <a:t>Руководитель проекта</a:t>
            </a:r>
            <a:r>
              <a:rPr lang="ru-RU" sz="1400" b="1" dirty="0" smtClean="0">
                <a:latin typeface="Bookman Old Style" pitchFamily="18" charset="0"/>
              </a:rPr>
              <a:t>:</a:t>
            </a:r>
            <a:endParaRPr lang="ru-RU" sz="1400" dirty="0">
              <a:latin typeface="Bookman Old Style" pitchFamily="18" charset="0"/>
            </a:endParaRPr>
          </a:p>
          <a:p>
            <a:r>
              <a:rPr lang="ru-RU" sz="1400" dirty="0">
                <a:latin typeface="Bookman Old Style" pitchFamily="18" charset="0"/>
              </a:rPr>
              <a:t>заведующий кафедрой общественных дисциплин</a:t>
            </a:r>
          </a:p>
          <a:p>
            <a:r>
              <a:rPr lang="ru-RU" sz="1400" dirty="0">
                <a:latin typeface="Bookman Old Style" pitchFamily="18" charset="0"/>
              </a:rPr>
              <a:t>ГБОУ ДПО РО РИПК и ППРО, кандидат педагогических наук</a:t>
            </a:r>
          </a:p>
          <a:p>
            <a:r>
              <a:rPr lang="ru-RU" sz="1400" b="1" dirty="0">
                <a:latin typeface="Bookman Old Style" pitchFamily="18" charset="0"/>
              </a:rPr>
              <a:t>Куратор проекта</a:t>
            </a:r>
            <a:r>
              <a:rPr lang="ru-RU" sz="1400" b="1" dirty="0" smtClean="0">
                <a:latin typeface="Bookman Old Style" pitchFamily="18" charset="0"/>
              </a:rPr>
              <a:t>:</a:t>
            </a:r>
            <a:endParaRPr lang="ru-RU" sz="1400" dirty="0">
              <a:latin typeface="Bookman Old Style" pitchFamily="18" charset="0"/>
            </a:endParaRPr>
          </a:p>
          <a:p>
            <a:r>
              <a:rPr lang="ru-RU" sz="1400" dirty="0">
                <a:latin typeface="Bookman Old Style" pitchFamily="18" charset="0"/>
              </a:rPr>
              <a:t>доцент кафедры общественных дисциплин ГБОУ ДПО РО РИПК и ППРО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>
          <a:xfrm>
            <a:off x="1428750" y="357188"/>
            <a:ext cx="6511925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mtClean="0">
                <a:solidFill>
                  <a:schemeClr val="tx1"/>
                </a:solidFill>
                <a:effectLst/>
                <a:latin typeface="Bookman Old Style" pitchFamily="18" charset="0"/>
              </a:rPr>
              <a:t>Цель проекта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196975"/>
            <a:ext cx="8569325" cy="5286375"/>
          </a:xfrm>
        </p:spPr>
        <p:txBody>
          <a:bodyPr/>
          <a:lstStyle/>
          <a:p>
            <a:pPr marL="88900" indent="355600" algn="ctr"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4000" smtClean="0">
              <a:latin typeface="Bookman Old Style" pitchFamily="18" charset="0"/>
            </a:endParaRPr>
          </a:p>
          <a:p>
            <a:pPr marL="88900" indent="355600"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4000" smtClean="0">
                <a:latin typeface="Bookman Old Style" pitchFamily="18" charset="0"/>
              </a:rPr>
              <a:t>Организация научно-методической деятельности педагогического коллектива по социализации детей находящихся в неблагоприятных условиях и детьми с ограниченными возможностями.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 bwMode="auto">
          <a:xfrm>
            <a:off x="785813" y="142875"/>
            <a:ext cx="7848600" cy="7397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smtClean="0">
                <a:solidFill>
                  <a:schemeClr val="tx1"/>
                </a:solidFill>
                <a:effectLst/>
                <a:latin typeface="Bookman Old Style" pitchFamily="18" charset="0"/>
              </a:rPr>
              <a:t>Задачи проекта: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928688"/>
            <a:ext cx="8713787" cy="5715000"/>
          </a:xfrm>
        </p:spPr>
        <p:txBody>
          <a:bodyPr/>
          <a:lstStyle/>
          <a:p>
            <a:pPr marL="266700" indent="-177800">
              <a:buFont typeface="Georgia" pitchFamily="18" charset="0"/>
              <a:buNone/>
            </a:pPr>
            <a:endParaRPr lang="ru-RU" sz="2800" smtClean="0"/>
          </a:p>
          <a:p>
            <a:pPr marL="266700" indent="-177800">
              <a:buFont typeface="Georgia" pitchFamily="18" charset="0"/>
              <a:buNone/>
            </a:pPr>
            <a:r>
              <a:rPr lang="ru-RU" sz="2800" smtClean="0">
                <a:latin typeface="Bookman Old Style" pitchFamily="18" charset="0"/>
              </a:rPr>
              <a:t>1. Создать модель работы с детьми находящихся в неблагоприятных условиях и детьми с ограниченными возможностями.</a:t>
            </a:r>
          </a:p>
          <a:p>
            <a:pPr marL="266700" indent="-177800">
              <a:buFont typeface="Georgia" pitchFamily="18" charset="0"/>
              <a:buNone/>
            </a:pPr>
            <a:endParaRPr lang="ru-RU" sz="1400" smtClean="0">
              <a:latin typeface="Bookman Old Style" pitchFamily="18" charset="0"/>
            </a:endParaRPr>
          </a:p>
          <a:p>
            <a:pPr marL="266700" indent="-177800">
              <a:buFont typeface="Georgia" pitchFamily="18" charset="0"/>
              <a:buNone/>
            </a:pPr>
            <a:r>
              <a:rPr lang="ru-RU" sz="2800" smtClean="0">
                <a:latin typeface="Bookman Old Style" pitchFamily="18" charset="0"/>
              </a:rPr>
              <a:t>2. Создание учебно-методических, материально-технических, кадровых условий для реализации проектной модели.</a:t>
            </a:r>
          </a:p>
          <a:p>
            <a:pPr marL="266700" indent="-177800">
              <a:buFont typeface="Georgia" pitchFamily="18" charset="0"/>
              <a:buNone/>
            </a:pPr>
            <a:endParaRPr lang="ru-RU" sz="1400" smtClean="0">
              <a:latin typeface="Bookman Old Style" pitchFamily="18" charset="0"/>
            </a:endParaRPr>
          </a:p>
          <a:p>
            <a:pPr marL="266700" indent="-177800">
              <a:buFont typeface="Georgia" pitchFamily="18" charset="0"/>
              <a:buNone/>
            </a:pPr>
            <a:r>
              <a:rPr lang="ru-RU" sz="2800" smtClean="0">
                <a:latin typeface="Bookman Old Style" pitchFamily="18" charset="0"/>
              </a:rPr>
              <a:t>3. Создать банк медиаресурсов, цифровых образовательных ресурсов, электронных образовательных ресурсов.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714375" y="142875"/>
            <a:ext cx="8072438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mtClean="0">
                <a:solidFill>
                  <a:schemeClr val="tx1"/>
                </a:solidFill>
                <a:effectLst/>
                <a:latin typeface="Bookman Old Style" pitchFamily="18" charset="0"/>
              </a:rPr>
              <a:t>Актуальность проекта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836613"/>
            <a:ext cx="8353425" cy="5688012"/>
          </a:xfrm>
        </p:spPr>
        <p:txBody>
          <a:bodyPr/>
          <a:lstStyle/>
          <a:p>
            <a:pPr marL="0" indent="87313"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endParaRPr lang="ru-RU" sz="1800" smtClean="0">
              <a:latin typeface="Bookman Old Style" pitchFamily="18" charset="0"/>
            </a:endParaRPr>
          </a:p>
          <a:p>
            <a:pPr marL="0" indent="87313"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обусловлена следующими факторами:</a:t>
            </a:r>
          </a:p>
          <a:p>
            <a:pPr marL="0" indent="87313" algn="ctr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endParaRPr lang="ru-RU" sz="1800" smtClean="0">
              <a:latin typeface="Bookman Old Style" pitchFamily="18" charset="0"/>
            </a:endParaRPr>
          </a:p>
          <a:p>
            <a:pPr marL="0" indent="87313" algn="just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- в рамках модернизации образования перед общеобразовательной школой поставлены новые задачи способные сформировать целостную систему универсальных знаний, умений, навыков, а также опыт самостоятельной деятельности и личной ответственности обучающихся, т.е. ключевые компетентности, определяющие современное качество содержания образования;</a:t>
            </a:r>
          </a:p>
          <a:p>
            <a:pPr marL="0" indent="87313" algn="just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- сложившееся несоответствие между целями образования и уже имеющимися в школе учебно-методическими ресурсами;</a:t>
            </a:r>
          </a:p>
          <a:p>
            <a:pPr marL="0" indent="87313" algn="just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- необходимостью применения современных инновационных технологий управления и организации процесса социального развития обучающихся;</a:t>
            </a:r>
          </a:p>
          <a:p>
            <a:pPr marL="0" indent="87313" algn="just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ru-RU" sz="1800" smtClean="0">
                <a:latin typeface="Bookman Old Style" pitchFamily="18" charset="0"/>
              </a:rPr>
              <a:t>- необходимостью формирования и внедрения инновационной технической и учебно-методической базы для обеспечения равных возможностей и повышения коммуникативности и мобильности всех учеников</a:t>
            </a:r>
            <a:r>
              <a:rPr lang="ru-RU" sz="1800" i="1" smtClean="0">
                <a:latin typeface="Bookman Old Style" pitchFamily="18" charset="0"/>
              </a:rPr>
              <a:t>.</a:t>
            </a:r>
          </a:p>
          <a:p>
            <a:pPr marL="0" indent="87313" algn="just" eaLnBrk="1" hangingPunct="1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endParaRPr lang="ru-RU" sz="1800" i="1" smtClean="0">
              <a:latin typeface="Bookman Old Style" pitchFamily="18" charset="0"/>
            </a:endParaRPr>
          </a:p>
          <a:p>
            <a:pPr marL="0" indent="87313" algn="just"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8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363" y="102468"/>
            <a:ext cx="6702614" cy="1143001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Сроки и этапы реализации проекта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6063" y="1773238"/>
            <a:ext cx="6480175" cy="13684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D79CA"/>
                </a:solidFill>
                <a:latin typeface="Bookman Old Style" pitchFamily="18" charset="0"/>
              </a:rPr>
              <a:t>I </a:t>
            </a: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этап</a:t>
            </a:r>
          </a:p>
          <a:p>
            <a:pPr algn="ctr">
              <a:defRPr/>
            </a:pP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ОРГАНИЗАЦИОННЫЙ</a:t>
            </a:r>
          </a:p>
          <a:p>
            <a:pPr algn="ctr">
              <a:defRPr/>
            </a:pP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ноябрь 2013  – январь 2014 г.г</a:t>
            </a:r>
            <a:endParaRPr lang="en-US" sz="1400" b="1">
              <a:solidFill>
                <a:srgbClr val="0D79CA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1"/>
                </a:solidFill>
                <a:latin typeface="Bookman Old Style" pitchFamily="18" charset="0"/>
              </a:rPr>
              <a:t>Разработка и обсуждение проекта, во всех государственно-общественных структурах, принятие проекта и утверждение. Организация площадки для реализации проекта.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3357563"/>
            <a:ext cx="8208962" cy="13684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D79CA"/>
                </a:solidFill>
                <a:latin typeface="Bookman Old Style" pitchFamily="18" charset="0"/>
              </a:rPr>
              <a:t>II </a:t>
            </a: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этап</a:t>
            </a:r>
          </a:p>
          <a:p>
            <a:pPr algn="ctr">
              <a:defRPr/>
            </a:pP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ОСНОВНОЙ</a:t>
            </a:r>
          </a:p>
          <a:p>
            <a:pPr algn="ctr">
              <a:defRPr/>
            </a:pP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февраль 2014 – май 2015 г.г</a:t>
            </a:r>
            <a:endParaRPr lang="en-US" sz="1400" b="1">
              <a:solidFill>
                <a:srgbClr val="0D79CA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1400" b="1">
                <a:solidFill>
                  <a:schemeClr val="accent1"/>
                </a:solidFill>
                <a:latin typeface="Bookman Old Style" pitchFamily="18" charset="0"/>
              </a:rPr>
              <a:t>Работа школы в качестве инновационной площадки, по реализации основных мероприятий проекта. Мониторинг качества образовательной деятельности инновационной площадки. Корректировка планов мероприятий.</a:t>
            </a:r>
            <a:endParaRPr lang="ru-RU" sz="1400" b="1">
              <a:solidFill>
                <a:srgbClr val="0D79CA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4788" y="4956175"/>
            <a:ext cx="7559675" cy="17938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D79CA"/>
                </a:solidFill>
                <a:latin typeface="Bookman Old Style" pitchFamily="18" charset="0"/>
              </a:rPr>
              <a:t>III </a:t>
            </a:r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этап</a:t>
            </a:r>
            <a:endParaRPr lang="en-US" sz="1400" b="1">
              <a:solidFill>
                <a:srgbClr val="0D79CA"/>
              </a:solidFill>
              <a:latin typeface="Bookman Old Style" pitchFamily="18" charset="0"/>
            </a:endParaRPr>
          </a:p>
          <a:p>
            <a:pPr algn="ctr"/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РЕФЛЕКСИВНЫЙ</a:t>
            </a:r>
          </a:p>
          <a:p>
            <a:pPr algn="ctr"/>
            <a:r>
              <a:rPr lang="ru-RU" sz="1400" b="1">
                <a:solidFill>
                  <a:srgbClr val="0D79CA"/>
                </a:solidFill>
                <a:latin typeface="Bookman Old Style" pitchFamily="18" charset="0"/>
              </a:rPr>
              <a:t>июнь - декабрь 2015 г.</a:t>
            </a:r>
          </a:p>
          <a:p>
            <a:pPr algn="ctr"/>
            <a:r>
              <a:rPr lang="ru-RU" sz="1400" b="1">
                <a:solidFill>
                  <a:schemeClr val="accent1"/>
                </a:solidFill>
                <a:latin typeface="Bookman Old Style" pitchFamily="18" charset="0"/>
              </a:rPr>
              <a:t>Проблемно ориентированный анализ результатов проекта. Государственно общественная экспертиза деятельности инновационной площадки. Определение перспектив развития педагогического коллектива школы и проектирование его деятельности на новый период. Диссеминация опыта на различных уровнях.</a:t>
            </a:r>
            <a:r>
              <a:rPr lang="ru-RU" sz="1400">
                <a:solidFill>
                  <a:schemeClr val="accent1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142976" y="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Модель проекта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00375" y="2428875"/>
            <a:ext cx="3000375" cy="25717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73138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73138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с  детьми находящимися в неблагоприятных условиях и детьми с ограниченными возможностями</a:t>
            </a:r>
          </a:p>
          <a:p>
            <a:pPr algn="ctr" defTabSz="973138">
              <a:defRPr/>
            </a:pPr>
            <a:endParaRPr lang="ru-RU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71625" y="1928813"/>
            <a:ext cx="1557338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/>
              <a:t>Психолого-педагоги-ческое</a:t>
            </a:r>
            <a:r>
              <a:rPr lang="ru-RU" sz="1400" dirty="0"/>
              <a:t> </a:t>
            </a:r>
            <a:r>
              <a:rPr lang="ru-RU" sz="1400" dirty="0" err="1"/>
              <a:t>сопровож-дение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3643313" y="928688"/>
            <a:ext cx="1500187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Учебный план, учебные курсы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5500688" y="1357313"/>
            <a:ext cx="1500187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/>
              <a:t>Родитель-ская</a:t>
            </a:r>
            <a:r>
              <a:rPr lang="ru-RU" sz="1400" dirty="0"/>
              <a:t> </a:t>
            </a:r>
            <a:r>
              <a:rPr lang="ru-RU" sz="1400" dirty="0" err="1"/>
              <a:t>общест-венность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857250" y="3714750"/>
            <a:ext cx="1785938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Электронная библиотека, </a:t>
            </a:r>
            <a:r>
              <a:rPr lang="ru-RU" sz="1400" dirty="0" err="1"/>
              <a:t>медиа</a:t>
            </a:r>
            <a:r>
              <a:rPr lang="ru-RU" sz="1400" dirty="0"/>
              <a:t>- средства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6286500" y="3429000"/>
            <a:ext cx="1357313" cy="1357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СМИ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5214938" y="5000625"/>
            <a:ext cx="1357312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/>
              <a:t>Телефон доверия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2700338" y="5157788"/>
            <a:ext cx="1428750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/>
              <a:t>Дистан-ционное</a:t>
            </a:r>
            <a:r>
              <a:rPr lang="ru-RU" sz="1400" dirty="0"/>
              <a:t> обучение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85875" y="928688"/>
            <a:ext cx="200025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FFFFFF"/>
                </a:solidFill>
                <a:latin typeface="Arial" charset="0"/>
              </a:rPr>
              <a:t>Взаимодействие а</a:t>
            </a:r>
            <a:r>
              <a:rPr lang="ru-RU" sz="1200" b="1">
                <a:solidFill>
                  <a:srgbClr val="FFFFFF"/>
                </a:solidFill>
              </a:rPr>
              <a:t>дминистраци</a:t>
            </a:r>
            <a:r>
              <a:rPr lang="ru-RU" sz="1200" b="1">
                <a:solidFill>
                  <a:srgbClr val="FFFFFF"/>
                </a:solidFill>
                <a:latin typeface="Arial" charset="0"/>
              </a:rPr>
              <a:t>и с педагогическим коллективом</a:t>
            </a:r>
            <a:r>
              <a:rPr lang="en-US" sz="1400" b="1">
                <a:solidFill>
                  <a:srgbClr val="FFFFFF"/>
                </a:solidFill>
              </a:rPr>
              <a:t> </a:t>
            </a:r>
            <a:r>
              <a:rPr lang="ru-RU" sz="1400" b="1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86625" y="1000125"/>
            <a:ext cx="150018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Родительский комитет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35825" y="2143125"/>
            <a:ext cx="1908175" cy="13573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/>
              <a:t>Блоги</a:t>
            </a:r>
            <a:r>
              <a:rPr lang="ru-RU" sz="1400" b="1" dirty="0"/>
              <a:t> учителей, сайты учителя, уполномоченный по правам ребенка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50" y="5429250"/>
            <a:ext cx="1928813" cy="10715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FFFFFF"/>
                </a:solidFill>
              </a:rPr>
              <a:t>Заместитель директора по информационным технологиям</a:t>
            </a:r>
            <a:r>
              <a:rPr lang="ru-RU" sz="1400" b="1">
                <a:solidFill>
                  <a:srgbClr val="FFFFFF"/>
                </a:solidFill>
                <a:latin typeface="Arial" charset="0"/>
              </a:rPr>
              <a:t>, библиотекарь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2714625"/>
            <a:ext cx="1500188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Психолог, классный руководитель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929438" y="5000625"/>
            <a:ext cx="1928812" cy="15716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Психолог, социальный педагог, уполномоченный по правам ребенка</a:t>
            </a:r>
          </a:p>
        </p:txBody>
      </p:sp>
      <p:sp>
        <p:nvSpPr>
          <p:cNvPr id="24" name="Стрелка вверх 23"/>
          <p:cNvSpPr/>
          <p:nvPr/>
        </p:nvSpPr>
        <p:spPr>
          <a:xfrm rot="6948507">
            <a:off x="2844006" y="2739232"/>
            <a:ext cx="485775" cy="433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 rot="4327835">
            <a:off x="2621756" y="3936207"/>
            <a:ext cx="485775" cy="4905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 rot="10607200">
            <a:off x="4152900" y="2084388"/>
            <a:ext cx="484188" cy="3571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верх 26"/>
          <p:cNvSpPr>
            <a:spLocks noChangeArrowheads="1"/>
          </p:cNvSpPr>
          <p:nvPr/>
        </p:nvSpPr>
        <p:spPr bwMode="auto">
          <a:xfrm rot="1871612">
            <a:off x="3663950" y="4897438"/>
            <a:ext cx="484188" cy="3937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8" name="Стрелка вверх 27"/>
          <p:cNvSpPr/>
          <p:nvPr/>
        </p:nvSpPr>
        <p:spPr>
          <a:xfrm rot="19720139">
            <a:off x="5292725" y="4665663"/>
            <a:ext cx="484188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17124047">
            <a:off x="5915819" y="3523456"/>
            <a:ext cx="484188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 rot="12959754">
            <a:off x="5438775" y="2459038"/>
            <a:ext cx="485775" cy="433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5400000">
            <a:off x="3201194" y="1166019"/>
            <a:ext cx="484187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 rot="4153775">
            <a:off x="1261269" y="2515394"/>
            <a:ext cx="484187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 rot="1408982">
            <a:off x="995363" y="5008563"/>
            <a:ext cx="484187" cy="433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 rot="17714683">
            <a:off x="6487319" y="5595144"/>
            <a:ext cx="484187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 rot="13932540">
            <a:off x="7521575" y="3459163"/>
            <a:ext cx="484188" cy="468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rot="14216245">
            <a:off x="6858794" y="1461294"/>
            <a:ext cx="484187" cy="434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верх 32"/>
          <p:cNvSpPr>
            <a:spLocks noChangeArrowheads="1"/>
          </p:cNvSpPr>
          <p:nvPr/>
        </p:nvSpPr>
        <p:spPr bwMode="auto">
          <a:xfrm rot="3274711">
            <a:off x="2243138" y="5830888"/>
            <a:ext cx="484187" cy="433387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725" y="533378"/>
            <a:ext cx="7858180" cy="85725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latin typeface="Bookman Old Style" pitchFamily="18" charset="0"/>
              </a:rPr>
              <a:t>Ожидаемый результат: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sz="quarter" idx="13"/>
          </p:nvPr>
        </p:nvSpPr>
        <p:spPr>
          <a:xfrm>
            <a:off x="395288" y="1214438"/>
            <a:ext cx="8208962" cy="4735512"/>
          </a:xfrm>
        </p:spPr>
        <p:txBody>
          <a:bodyPr/>
          <a:lstStyle/>
          <a:p>
            <a:pPr marL="266700" indent="-177800">
              <a:buFont typeface="Georgia" pitchFamily="18" charset="0"/>
              <a:buNone/>
            </a:pPr>
            <a:endParaRPr lang="ru-RU" sz="2400" smtClean="0">
              <a:latin typeface="Bookman Old Style" pitchFamily="18" charset="0"/>
            </a:endParaRPr>
          </a:p>
          <a:p>
            <a:pPr marL="266700" indent="-177800">
              <a:buFont typeface="Georgia" pitchFamily="18" charset="0"/>
              <a:buNone/>
            </a:pPr>
            <a:endParaRPr lang="ru-RU" sz="2400" smtClean="0">
              <a:latin typeface="Bookman Old Style" pitchFamily="18" charset="0"/>
            </a:endParaRPr>
          </a:p>
          <a:p>
            <a:pPr marL="266700" indent="-177800">
              <a:buFont typeface="Georgia" pitchFamily="18" charset="0"/>
              <a:buNone/>
            </a:pPr>
            <a:r>
              <a:rPr lang="ru-RU" sz="2400" smtClean="0">
                <a:latin typeface="Bookman Old Style" pitchFamily="18" charset="0"/>
              </a:rPr>
              <a:t>1.Повышение качества образования отвечающего требованиям инновационного развития региона, требованиям и запросам участников процесса. </a:t>
            </a:r>
          </a:p>
          <a:p>
            <a:pPr marL="266700" indent="-177800">
              <a:buFont typeface="Georgia" pitchFamily="18" charset="0"/>
              <a:buNone/>
            </a:pPr>
            <a:endParaRPr lang="ru-RU" sz="2400" smtClean="0">
              <a:latin typeface="Bookman Old Style" pitchFamily="18" charset="0"/>
            </a:endParaRPr>
          </a:p>
          <a:p>
            <a:pPr marL="266700" indent="-177800">
              <a:buFont typeface="Georgia" pitchFamily="18" charset="0"/>
              <a:buNone/>
            </a:pPr>
            <a:r>
              <a:rPr lang="ru-RU" sz="2400" smtClean="0">
                <a:latin typeface="Bookman Old Style" pitchFamily="18" charset="0"/>
              </a:rPr>
              <a:t>2.Эффективная деятельность педагогического коллектива по социализации детей находящихся в неблагоприятных условиях и детьми с ограниченными возможностями.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954" y="2120884"/>
            <a:ext cx="8333110" cy="2000264"/>
          </a:xfrm>
        </p:spPr>
        <p:txBody>
          <a:bodyPr/>
          <a:lstStyle/>
          <a:p>
            <a:pPr algn="ctr">
              <a:buFont typeface="Georgia" pitchFamily="18" charset="0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latin typeface="Bookman Old Style" pitchFamily="18" charset="0"/>
              </a:rPr>
              <a:t>СПАСИБО ЗА ВНИМАНИЕ !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379</TotalTime>
  <Words>495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 Разработчики проекта</vt:lpstr>
      <vt:lpstr>Цель проекта</vt:lpstr>
      <vt:lpstr>Задачи проекта:</vt:lpstr>
      <vt:lpstr>Актуальность проекта</vt:lpstr>
      <vt:lpstr>Сроки и этапы реализации проекта</vt:lpstr>
      <vt:lpstr>Модель проекта</vt:lpstr>
      <vt:lpstr>Ожидаемый результат:</vt:lpstr>
      <vt:lpstr> 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Карамнова</cp:lastModifiedBy>
  <cp:revision>40</cp:revision>
  <dcterms:created xsi:type="dcterms:W3CDTF">2013-11-23T15:10:48Z</dcterms:created>
  <dcterms:modified xsi:type="dcterms:W3CDTF">2014-11-22T16:25:23Z</dcterms:modified>
</cp:coreProperties>
</file>