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70" r:id="rId5"/>
    <p:sldId id="263" r:id="rId6"/>
    <p:sldId id="258" r:id="rId7"/>
    <p:sldId id="259" r:id="rId8"/>
    <p:sldId id="261" r:id="rId9"/>
    <p:sldId id="264" r:id="rId10"/>
    <p:sldId id="262" r:id="rId11"/>
    <p:sldId id="265" r:id="rId12"/>
    <p:sldId id="260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DB3"/>
    <a:srgbClr val="DACB8A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9FB15-0DE4-47D0-83B0-66352827360A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6D70-56DC-430C-9779-8AE3A87AA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1AAD-4CBD-490B-99BC-DFE48330E81D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0F66-C299-4BE9-BCA4-EB572C710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4747-9EF9-4B50-83F8-95A303883D85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7813-26D5-4898-ADEF-F767950D0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9053-F968-4E5C-B56B-D92830C58419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25D7-EFD2-4521-948F-CFF2B89C9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3F61-0D5F-44F8-97E5-A1B166E2DB21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8F4F-4079-420C-9482-0C9009A00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663C-D961-438E-A478-BF5007177AAD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221D-C56C-4420-BE4E-F9BC93F3C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BF87-198A-4038-BB41-0E625B3CDA38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5467A-F318-4C3F-B996-A9D6ADEBE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5CBE-817F-4E7A-8FD7-6BE839DF83F0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62AE-B939-484B-BA3E-73E5064C8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34F1-0D87-472A-841D-8782F33C27D4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4854-06C1-4547-B8A4-24EDD21BE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6A7D-2B48-4452-8B9A-9FC0013148B3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F2DA-F00E-4248-B706-51AD53EE9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EC20-8262-4B86-9455-3D6A08DA39A7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3C6D-7705-49EB-8D22-94E95A50A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77A350-1617-4D86-A8C6-462A3A7C7186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E5605-A0D4-4AAE-96B5-BBC69E46F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22960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Общество и человек</a:t>
            </a:r>
            <a:endParaRPr lang="ru-RU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40487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1198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87450" y="188913"/>
            <a:ext cx="6840538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Модели развития общества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196975"/>
            <a:ext cx="3167062" cy="1008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Социальная статистика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(статическая)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8263" y="1196975"/>
            <a:ext cx="3600450" cy="503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Социальная динамика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04864"/>
            <a:ext cx="31683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Нет движения, нет развития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3644900"/>
            <a:ext cx="2232025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Циклическая (цикличность)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675" y="3644900"/>
            <a:ext cx="3313113" cy="5048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Линейная (линеарная)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59563" y="3429000"/>
            <a:ext cx="2089150" cy="792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Спираль (</a:t>
            </a:r>
            <a:r>
              <a:rPr lang="ru-RU" sz="2200" b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нелинеарная</a:t>
            </a:r>
            <a:r>
              <a:rPr lang="ru-RU" sz="2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cxnSp>
        <p:nvCxnSpPr>
          <p:cNvPr id="12" name="Прямая соединительная линия 11"/>
          <p:cNvCxnSpPr>
            <a:endCxn id="5" idx="0"/>
          </p:cNvCxnSpPr>
          <p:nvPr/>
        </p:nvCxnSpPr>
        <p:spPr>
          <a:xfrm rot="10800000" flipV="1">
            <a:off x="2051050" y="836613"/>
            <a:ext cx="1873250" cy="36036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0"/>
          </p:cNvCxnSpPr>
          <p:nvPr/>
        </p:nvCxnSpPr>
        <p:spPr>
          <a:xfrm>
            <a:off x="5292725" y="836613"/>
            <a:ext cx="1655763" cy="36036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2"/>
            <a:endCxn id="8" idx="0"/>
          </p:cNvCxnSpPr>
          <p:nvPr/>
        </p:nvCxnSpPr>
        <p:spPr>
          <a:xfrm rot="5400000">
            <a:off x="3294063" y="-9525"/>
            <a:ext cx="1944687" cy="536416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2"/>
            <a:endCxn id="9" idx="0"/>
          </p:cNvCxnSpPr>
          <p:nvPr/>
        </p:nvCxnSpPr>
        <p:spPr>
          <a:xfrm rot="5400000">
            <a:off x="4823619" y="1520032"/>
            <a:ext cx="1944687" cy="230505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67544" y="4509120"/>
            <a:ext cx="2232248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Развитие по кругу (простое повторение). Пример: - день – ночь – день - ночь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4221088"/>
            <a:ext cx="2088232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Развитие как сложное повторение (соединение цикличности и линейного прогресса)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87675" y="4581525"/>
            <a:ext cx="1655763" cy="576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Прогресс</a:t>
            </a:r>
            <a:r>
              <a:rPr lang="ru-RU" dirty="0"/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859338" y="4581525"/>
            <a:ext cx="1512887" cy="576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Регресс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87824" y="5157192"/>
            <a:ext cx="165618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Движение вперед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860032" y="5157192"/>
            <a:ext cx="1512168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Движение назад</a:t>
            </a:r>
          </a:p>
        </p:txBody>
      </p:sp>
      <p:cxnSp>
        <p:nvCxnSpPr>
          <p:cNvPr id="30" name="Прямая соединительная линия 29"/>
          <p:cNvCxnSpPr>
            <a:stCxn id="6" idx="2"/>
            <a:endCxn id="10" idx="0"/>
          </p:cNvCxnSpPr>
          <p:nvPr/>
        </p:nvCxnSpPr>
        <p:spPr>
          <a:xfrm rot="16200000" flipH="1">
            <a:off x="6461919" y="2186782"/>
            <a:ext cx="1728787" cy="75565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2"/>
            <a:endCxn id="23" idx="0"/>
          </p:cNvCxnSpPr>
          <p:nvPr/>
        </p:nvCxnSpPr>
        <p:spPr>
          <a:xfrm rot="5400000">
            <a:off x="4013994" y="3952081"/>
            <a:ext cx="431800" cy="8270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2"/>
            <a:endCxn id="24" idx="0"/>
          </p:cNvCxnSpPr>
          <p:nvPr/>
        </p:nvCxnSpPr>
        <p:spPr>
          <a:xfrm rot="16200000" flipH="1">
            <a:off x="4914107" y="3879056"/>
            <a:ext cx="431800" cy="97313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8" grpId="0" animBg="1"/>
      <p:bldP spid="9" grpId="0" animBg="1"/>
      <p:bldP spid="10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C00000"/>
                </a:solidFill>
              </a:rPr>
              <a:t>Прогресс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	</a:t>
            </a:r>
            <a:r>
              <a:rPr lang="ru-RU" sz="2400" b="1" smtClean="0">
                <a:solidFill>
                  <a:srgbClr val="002060"/>
                </a:solidFill>
              </a:rPr>
              <a:t>– развитие, движение от низшего к высшему, от менее совершенного к более совершенному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08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Области прогресса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2781300"/>
            <a:ext cx="2519362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Экономический прогресс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2781300"/>
            <a:ext cx="25908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Социальный (общественный прогресс)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763" y="2781300"/>
            <a:ext cx="252095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Научно-технический прогресс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77072"/>
            <a:ext cx="76328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Формы социального прогресса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5157788"/>
            <a:ext cx="3959225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Реформистский (эволюционный),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 т.е. постепенный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6463" y="5157788"/>
            <a:ext cx="4032250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Революционный,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3300"/>
                </a:solidFill>
              </a:rPr>
              <a:t>т.е. скачкообразный</a:t>
            </a:r>
          </a:p>
        </p:txBody>
      </p:sp>
      <p:cxnSp>
        <p:nvCxnSpPr>
          <p:cNvPr id="12" name="Прямая соединительная линия 11"/>
          <p:cNvCxnSpPr>
            <a:stCxn id="0" idx="2"/>
            <a:endCxn id="6" idx="0"/>
          </p:cNvCxnSpPr>
          <p:nvPr/>
        </p:nvCxnSpPr>
        <p:spPr>
          <a:xfrm rot="5400000">
            <a:off x="4319587" y="2528888"/>
            <a:ext cx="5048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0" idx="2"/>
            <a:endCxn id="5" idx="0"/>
          </p:cNvCxnSpPr>
          <p:nvPr/>
        </p:nvCxnSpPr>
        <p:spPr>
          <a:xfrm rot="5400000">
            <a:off x="2897187" y="1106488"/>
            <a:ext cx="504825" cy="2844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0" idx="2"/>
            <a:endCxn id="7" idx="0"/>
          </p:cNvCxnSpPr>
          <p:nvPr/>
        </p:nvCxnSpPr>
        <p:spPr>
          <a:xfrm rot="16200000" flipH="1">
            <a:off x="5777706" y="1070769"/>
            <a:ext cx="504825" cy="291623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0" idx="2"/>
            <a:endCxn id="10" idx="0"/>
          </p:cNvCxnSpPr>
          <p:nvPr/>
        </p:nvCxnSpPr>
        <p:spPr>
          <a:xfrm rot="16200000" flipH="1">
            <a:off x="5471319" y="3896519"/>
            <a:ext cx="433388" cy="208915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0" idx="2"/>
            <a:endCxn id="9" idx="0"/>
          </p:cNvCxnSpPr>
          <p:nvPr/>
        </p:nvCxnSpPr>
        <p:spPr>
          <a:xfrm rot="5400000">
            <a:off x="3328988" y="3843337"/>
            <a:ext cx="433388" cy="219551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9361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считать прогрессом? </a:t>
            </a:r>
            <a:b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Каковы критерии прогресса?</a:t>
            </a:r>
            <a:endParaRPr lang="ru-RU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6085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6799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1187450" y="260350"/>
            <a:ext cx="792163" cy="865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350" y="1341438"/>
            <a:ext cx="6337300" cy="647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Ученые о критериях прогресса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1989138"/>
            <a:ext cx="2519362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Ж. Кондорсе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675" y="1989138"/>
            <a:ext cx="5688013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Развитие человеческого разума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2492375"/>
            <a:ext cx="2519362" cy="576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Вольтер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7675" y="2492375"/>
            <a:ext cx="5688013" cy="576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Торжество разума и просвещения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3068638"/>
            <a:ext cx="2519362" cy="576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Ш. Монтескье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3644900"/>
            <a:ext cx="2519362" cy="136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Ж. </a:t>
            </a:r>
            <a:r>
              <a:rPr lang="ru-RU" sz="2200" b="1" dirty="0" err="1">
                <a:solidFill>
                  <a:srgbClr val="002060"/>
                </a:solidFill>
              </a:rPr>
              <a:t>Ламетри</a:t>
            </a:r>
            <a:r>
              <a:rPr lang="ru-RU" sz="2200" b="1" dirty="0">
                <a:solidFill>
                  <a:srgbClr val="002060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Д. Дидро,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П. Гольбах,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К. Гельвеций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8313" y="5013325"/>
            <a:ext cx="2519362" cy="1152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К. Сен-Симон,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Ш. Фурье, Р. Оуэн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87675" y="3068638"/>
            <a:ext cx="5688013" cy="576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Улучшение законодательства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87675" y="3644900"/>
            <a:ext cx="5688013" cy="136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Счастье и «разумный порядок»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987675" y="5013325"/>
            <a:ext cx="5688013" cy="1152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Счастье и отсутствие эксплуатации человека человеком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260350"/>
            <a:ext cx="6769100" cy="7921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Ученые о критериях прогресса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1052513"/>
            <a:ext cx="2374900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Ф. Шеллинг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1052513"/>
            <a:ext cx="5905500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Постепенное приближение к правовому устройству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1989138"/>
            <a:ext cx="2374900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Г. Гегель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213" y="1989138"/>
            <a:ext cx="5905500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Сознание свободы. Зрелость свободы – показатель зрелости общества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8313" y="2852738"/>
            <a:ext cx="2374900" cy="2016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А.И. Герцен,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Н.Г. Чернышевский,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В.Г. Белинский,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 Н.А. Добролюбов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43213" y="2852738"/>
            <a:ext cx="5905500" cy="2016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Развитие знаний, распространение просвещения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4868863"/>
            <a:ext cx="2374900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К. Маркс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43213" y="4868863"/>
            <a:ext cx="5905500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663300"/>
                </a:solidFill>
              </a:rPr>
              <a:t>Овладение природой, развитие производства (развитие производительных сил)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88913"/>
            <a:ext cx="8280400" cy="1584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</a:rPr>
              <a:t>!</a:t>
            </a:r>
            <a:r>
              <a:rPr lang="ru-RU" sz="2400" b="1" dirty="0"/>
              <a:t>    </a:t>
            </a:r>
            <a:r>
              <a:rPr lang="ru-RU" sz="2400" b="1" dirty="0">
                <a:solidFill>
                  <a:srgbClr val="663300"/>
                </a:solidFill>
              </a:rPr>
              <a:t>Критерий должен быть универсальным, т.е. работать вне зависимости от стран, идей, уровня развития. Он должен быть связан с человеком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3933825"/>
            <a:ext cx="6553200" cy="554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70C0"/>
                </a:solidFill>
              </a:rPr>
              <a:t>Закономерность развития общества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4868863"/>
            <a:ext cx="3816350" cy="177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Закон ускорения истории: на каждую последующую стадию развития общества уходит меньше времени, чем на предыдущую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9338" y="4868863"/>
            <a:ext cx="3816350" cy="177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Закон неравномерного (экономического и политического) развития общества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1989138"/>
            <a:ext cx="3816350" cy="16557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Человек есть мера всех вещей.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663300"/>
                </a:solidFill>
              </a:rPr>
              <a:t>Протагор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989138"/>
            <a:ext cx="4176713" cy="172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Все прогрессы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err="1">
                <a:solidFill>
                  <a:srgbClr val="002060"/>
                </a:solidFill>
              </a:rPr>
              <a:t>реакционны</a:t>
            </a:r>
            <a:r>
              <a:rPr lang="ru-RU" sz="2200" b="1" dirty="0">
                <a:solidFill>
                  <a:srgbClr val="002060"/>
                </a:solidFill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если рушится человек.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663300"/>
                </a:solidFill>
              </a:rPr>
              <a:t>Андрей Вознесенский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 </a:t>
            </a:r>
          </a:p>
        </p:txBody>
      </p:sp>
      <p:cxnSp>
        <p:nvCxnSpPr>
          <p:cNvPr id="11" name="Прямая соединительная линия 10"/>
          <p:cNvCxnSpPr>
            <a:endCxn id="6" idx="0"/>
          </p:cNvCxnSpPr>
          <p:nvPr/>
        </p:nvCxnSpPr>
        <p:spPr>
          <a:xfrm rot="10800000" flipV="1">
            <a:off x="2376488" y="4508500"/>
            <a:ext cx="1547812" cy="36036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0"/>
          </p:cNvCxnSpPr>
          <p:nvPr/>
        </p:nvCxnSpPr>
        <p:spPr>
          <a:xfrm>
            <a:off x="5292725" y="4508500"/>
            <a:ext cx="1474788" cy="36036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Понятие «общество»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56992"/>
            <a:ext cx="2160240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Общество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252028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широком смысле слова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085184"/>
            <a:ext cx="2520280" cy="698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 узком смысле слова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79838" y="836613"/>
            <a:ext cx="5113337" cy="1512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Это обособившаяся от природы , но тесно с ней связанная часть материального мира, которая включает в себя: способы взаимодействия людей; формы объединения людей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79838" y="3573463"/>
            <a:ext cx="5113337" cy="1584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Совокупность людей, объединенных для общения, удовлетворения общих интересов, совместного выполнения какой-либо деятельности (например, спортивное общество, «Друзья леса»)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838" y="2420938"/>
            <a:ext cx="5113337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Все человечество в прошлом, современности и перспективе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838" y="5229225"/>
            <a:ext cx="5091112" cy="134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Определенный этап исторического развития человечества (например, феодальное общество, капиталистическое общество)</a:t>
            </a:r>
          </a:p>
        </p:txBody>
      </p:sp>
      <p:cxnSp>
        <p:nvCxnSpPr>
          <p:cNvPr id="18" name="Прямая соединительная линия 17"/>
          <p:cNvCxnSpPr>
            <a:stCxn id="0" idx="3"/>
            <a:endCxn id="7" idx="1"/>
          </p:cNvCxnSpPr>
          <p:nvPr/>
        </p:nvCxnSpPr>
        <p:spPr>
          <a:xfrm flipV="1">
            <a:off x="3203575" y="1592263"/>
            <a:ext cx="576263" cy="2524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0" idx="3"/>
            <a:endCxn id="9" idx="1"/>
          </p:cNvCxnSpPr>
          <p:nvPr/>
        </p:nvCxnSpPr>
        <p:spPr>
          <a:xfrm>
            <a:off x="3203575" y="1844675"/>
            <a:ext cx="576263" cy="93662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0" idx="3"/>
            <a:endCxn id="8" idx="1"/>
          </p:cNvCxnSpPr>
          <p:nvPr/>
        </p:nvCxnSpPr>
        <p:spPr>
          <a:xfrm flipV="1">
            <a:off x="3203575" y="4365625"/>
            <a:ext cx="576263" cy="10683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0" idx="3"/>
            <a:endCxn id="10" idx="1"/>
          </p:cNvCxnSpPr>
          <p:nvPr/>
        </p:nvCxnSpPr>
        <p:spPr>
          <a:xfrm>
            <a:off x="3203575" y="5434013"/>
            <a:ext cx="576263" cy="4683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323056" y="2780507"/>
            <a:ext cx="1152525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287338" y="4473575"/>
            <a:ext cx="1223962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604" y="193634"/>
            <a:ext cx="6921813" cy="93988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Признаки общества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B0F0"/>
                </a:solidFill>
              </a:rPr>
              <a:t>по </a:t>
            </a:r>
            <a:r>
              <a:rPr lang="ru-RU" sz="3600" dirty="0" err="1" smtClean="0">
                <a:solidFill>
                  <a:srgbClr val="00B0F0"/>
                </a:solidFill>
              </a:rPr>
              <a:t>Э.Шилзу</a:t>
            </a:r>
            <a:r>
              <a:rPr lang="ru-RU" sz="3600" dirty="0" smtClean="0">
                <a:solidFill>
                  <a:srgbClr val="00B0F0"/>
                </a:solidFill>
              </a:rPr>
              <a:t> (американский философ)</a:t>
            </a: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484313"/>
            <a:ext cx="2952750" cy="4032250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8038" y="1341438"/>
            <a:ext cx="56165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Объединение не является частью какой-либо более крупной системы (общества)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Браки заключаются между представителями данного объединения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Оно пополняется за счет детей членов этого </a:t>
            </a:r>
            <a:r>
              <a:rPr lang="ru-RU" sz="2400" b="1" smtClean="0"/>
              <a:t>общества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Своя собственная территория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Собственное название и своя история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Собственная система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Объединение существует дольше средней продолжительности жизни отдельного индивида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Общая система ценностей (обычаи, традиции, законы, правила, нравы), которые называют культурой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8313" y="1268413"/>
            <a:ext cx="4391025" cy="7207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Сохранение международного мира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1989138"/>
            <a:ext cx="4391025" cy="1368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Максимальный выпуск продукции при полной занятости населения и равновесии денежной системы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5732463"/>
            <a:ext cx="4391025" cy="863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Возможно </a:t>
            </a:r>
            <a:r>
              <a:rPr lang="ru-RU" sz="2200" b="1" dirty="0" err="1">
                <a:solidFill>
                  <a:srgbClr val="002060"/>
                </a:solidFill>
              </a:rPr>
              <a:t>бо'льшая</a:t>
            </a:r>
            <a:r>
              <a:rPr lang="ru-RU" sz="2200" b="1" dirty="0">
                <a:solidFill>
                  <a:srgbClr val="002060"/>
                </a:solidFill>
              </a:rPr>
              <a:t> индивидуальная свобода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3357563"/>
            <a:ext cx="4391025" cy="14398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Улучшение распределения общественного продукта между социальными группами и отдельными странами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4797425"/>
            <a:ext cx="4391025" cy="9366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Эмансипация групп, не пользующихся равноправием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79388" y="188913"/>
            <a:ext cx="4897437" cy="1079500"/>
          </a:xfrm>
          <a:prstGeom prst="rect">
            <a:avLst/>
          </a:prstGeom>
          <a:solidFill>
            <a:srgbClr val="E7DD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Главные цели общества</a:t>
            </a:r>
          </a:p>
          <a:p>
            <a:pPr algn="ctr"/>
            <a:r>
              <a:rPr lang="ru-RU" sz="2800" b="1">
                <a:solidFill>
                  <a:srgbClr val="663300"/>
                </a:solidFill>
              </a:rPr>
              <a:t>по Я. Тинбергену</a:t>
            </a:r>
          </a:p>
          <a:p>
            <a:pPr algn="ctr"/>
            <a:endParaRPr lang="ru-RU"/>
          </a:p>
        </p:txBody>
      </p:sp>
      <p:sp>
        <p:nvSpPr>
          <p:cNvPr id="6152" name="Rectangle 25"/>
          <p:cNvSpPr>
            <a:spLocks noGrp="1"/>
          </p:cNvSpPr>
          <p:nvPr>
            <p:ph type="body" sz="half" idx="4294967295"/>
          </p:nvPr>
        </p:nvSpPr>
        <p:spPr>
          <a:xfrm>
            <a:off x="468313" y="1484313"/>
            <a:ext cx="4032250" cy="4752975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6171" name="Picture 27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404813"/>
            <a:ext cx="3168650" cy="4103687"/>
          </a:xfrm>
          <a:noFill/>
        </p:spPr>
      </p:pic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219700" y="4797425"/>
            <a:ext cx="36004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2060"/>
                </a:solidFill>
              </a:rPr>
              <a:t>Голландский ученый, </a:t>
            </a: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лауреат Нобелевской</a:t>
            </a:r>
          </a:p>
          <a:p>
            <a:pPr algn="ctr"/>
            <a:r>
              <a:rPr lang="ru-RU" sz="2400" b="1">
                <a:solidFill>
                  <a:srgbClr val="002060"/>
                </a:solidFill>
              </a:rPr>
              <a:t> премии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6161" grpId="0" animBg="1"/>
      <p:bldP spid="6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Общественные отношения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908050"/>
            <a:ext cx="8785225" cy="1296988"/>
          </a:xfrm>
          <a:prstGeom prst="rect">
            <a:avLst/>
          </a:prstGeom>
          <a:solidFill>
            <a:schemeClr val="tx1">
              <a:lumMod val="7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Общественные отношения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– многообразные формы взаимодействия людей, а также связи, возникающие между различными социальными группами (или внутри них)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2492375"/>
            <a:ext cx="424815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Материальные отношения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463" y="2492375"/>
            <a:ext cx="424815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Духовные (идеальные) отношения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2924175"/>
            <a:ext cx="4248150" cy="1081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Возникают и складываются непосредственно в ходе практической деятельности человека вне сознания и независимо от него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463" y="2924175"/>
            <a:ext cx="4248150" cy="1081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Формируются, предварительно «проходя через сознание» людей, определяются их духовными ценностями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4149725"/>
            <a:ext cx="2305050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Производственные отношения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4941888"/>
            <a:ext cx="2305050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Экологические отношения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388" y="5732463"/>
            <a:ext cx="2305050" cy="7207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Отношения по </a:t>
            </a:r>
            <a:r>
              <a:rPr lang="ru-RU" b="1" dirty="0" err="1">
                <a:solidFill>
                  <a:srgbClr val="002060"/>
                </a:solidFill>
              </a:rPr>
              <a:t>детопроизводству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9838" y="4221163"/>
            <a:ext cx="216058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Моральные отношения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75463" y="4221163"/>
            <a:ext cx="2089150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Политические отношения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159794" y="5049044"/>
            <a:ext cx="208756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3"/>
          </p:cNvCxnSpPr>
          <p:nvPr/>
        </p:nvCxnSpPr>
        <p:spPr>
          <a:xfrm flipV="1">
            <a:off x="2484438" y="5229225"/>
            <a:ext cx="719137" cy="3651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2" idx="3"/>
          </p:cNvCxnSpPr>
          <p:nvPr/>
        </p:nvCxnSpPr>
        <p:spPr>
          <a:xfrm>
            <a:off x="2484438" y="6092825"/>
            <a:ext cx="71913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3"/>
          </p:cNvCxnSpPr>
          <p:nvPr/>
        </p:nvCxnSpPr>
        <p:spPr>
          <a:xfrm flipV="1">
            <a:off x="2484438" y="4437063"/>
            <a:ext cx="719137" cy="365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779838" y="5013325"/>
            <a:ext cx="216058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Правовые отношения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75463" y="5013325"/>
            <a:ext cx="2089150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Художественные отношения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79838" y="5805488"/>
            <a:ext cx="216058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Философские отношения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875463" y="5805488"/>
            <a:ext cx="2089150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Религиозные отношения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5291931" y="5085557"/>
            <a:ext cx="216058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5" idx="3"/>
            <a:endCxn id="26" idx="1"/>
          </p:cNvCxnSpPr>
          <p:nvPr/>
        </p:nvCxnSpPr>
        <p:spPr>
          <a:xfrm>
            <a:off x="5940425" y="6129338"/>
            <a:ext cx="93503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3" idx="3"/>
            <a:endCxn id="14" idx="1"/>
          </p:cNvCxnSpPr>
          <p:nvPr/>
        </p:nvCxnSpPr>
        <p:spPr>
          <a:xfrm>
            <a:off x="5940425" y="4545013"/>
            <a:ext cx="93503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3" idx="3"/>
            <a:endCxn id="24" idx="1"/>
          </p:cNvCxnSpPr>
          <p:nvPr/>
        </p:nvCxnSpPr>
        <p:spPr>
          <a:xfrm>
            <a:off x="5940425" y="5337175"/>
            <a:ext cx="93503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6" idx="0"/>
          </p:cNvCxnSpPr>
          <p:nvPr/>
        </p:nvCxnSpPr>
        <p:spPr>
          <a:xfrm rot="10800000" flipV="1">
            <a:off x="2303463" y="2205038"/>
            <a:ext cx="1331912" cy="28733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7" idx="0"/>
          </p:cNvCxnSpPr>
          <p:nvPr/>
        </p:nvCxnSpPr>
        <p:spPr>
          <a:xfrm>
            <a:off x="5435600" y="2205038"/>
            <a:ext cx="1404938" cy="28733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Сферы жизни общества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784976" cy="5400600"/>
          </a:xfrm>
          <a:prstGeom prst="rect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700213"/>
            <a:ext cx="3311525" cy="43338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Экономическая сфера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825" y="1557338"/>
            <a:ext cx="3671888" cy="431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Социальная сфера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4581525"/>
            <a:ext cx="3455987" cy="50323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Политическая сфера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825" y="4797425"/>
            <a:ext cx="3671888" cy="431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Духовная сфера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825" y="1989138"/>
            <a:ext cx="3671888" cy="2160587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3300"/>
                </a:solidFill>
              </a:rPr>
              <a:t>Классы, социальные слои, отношения между ними, этносы, нации, национальные отношения, семья и семейные отношения, образовательно-воспитательные и медицинские учреждения, органы социальной защиты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5229225"/>
            <a:ext cx="3671888" cy="1201738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3300"/>
                </a:solidFill>
              </a:rPr>
              <a:t>Нравственность, наука, религия, образование, искусство, культура, соответствующая деятельность людей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313" y="2133600"/>
            <a:ext cx="3311525" cy="1273175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3300"/>
                </a:solidFill>
              </a:rPr>
              <a:t>Производство, распределение, обмен, потребление и отношения люде в процессе экономической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313" y="5084763"/>
            <a:ext cx="3455987" cy="936625"/>
          </a:xfrm>
          <a:prstGeom prst="rect">
            <a:avLst/>
          </a:prstGeom>
          <a:solidFill>
            <a:schemeClr val="tx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3300"/>
                </a:solidFill>
              </a:rPr>
              <a:t>Государство, политика, право, отношения людей по поводу власти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H="1">
            <a:off x="3708401" y="3213100"/>
            <a:ext cx="1655762" cy="1512887"/>
          </a:xfrm>
          <a:prstGeom prst="straightConnector1">
            <a:avLst/>
          </a:prstGeom>
          <a:ln w="57150">
            <a:solidFill>
              <a:srgbClr val="66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3"/>
          </p:cNvCxnSpPr>
          <p:nvPr/>
        </p:nvCxnSpPr>
        <p:spPr>
          <a:xfrm>
            <a:off x="3779838" y="2770188"/>
            <a:ext cx="1296987" cy="11112"/>
          </a:xfrm>
          <a:prstGeom prst="straightConnector1">
            <a:avLst/>
          </a:prstGeom>
          <a:ln w="57150">
            <a:solidFill>
              <a:srgbClr val="66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6336507" y="4472781"/>
            <a:ext cx="647700" cy="1587"/>
          </a:xfrm>
          <a:prstGeom prst="straightConnector1">
            <a:avLst/>
          </a:prstGeom>
          <a:ln w="57150">
            <a:solidFill>
              <a:srgbClr val="66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1223963" y="3968750"/>
            <a:ext cx="1223962" cy="1588"/>
          </a:xfrm>
          <a:prstGeom prst="straightConnector1">
            <a:avLst/>
          </a:prstGeom>
          <a:ln w="57150">
            <a:solidFill>
              <a:srgbClr val="66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3132138" y="3284538"/>
            <a:ext cx="1944687" cy="1296987"/>
          </a:xfrm>
          <a:prstGeom prst="straightConnector1">
            <a:avLst/>
          </a:prstGeom>
          <a:ln w="57150">
            <a:solidFill>
              <a:srgbClr val="66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059832" y="908720"/>
            <a:ext cx="2426568" cy="504056"/>
          </a:xfrm>
          <a:prstGeom prst="rect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Общество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Представления человека о природе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2562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341438"/>
            <a:ext cx="2592388" cy="792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Исторический период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3213" y="1341438"/>
            <a:ext cx="6049962" cy="792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Сущность представлений о природе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2133600"/>
            <a:ext cx="2592388" cy="935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Античность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2133600"/>
            <a:ext cx="6049962" cy="935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Человек – одна из составных частей природы. Идеал – жизнь в согласии с природой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3068638"/>
            <a:ext cx="2592388" cy="23764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Средневековье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213" y="3068638"/>
            <a:ext cx="6049962" cy="23764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Окружающая человека природа – нечто более низкое, чем человек, поскольку только он наделен божественным началом – душой. Природа нередко мыслилась как источник зла, который нужно преодолеть или подчинить, а жизнь человека при этом выступала как борьба божественного начала, души, с греховным телом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43213" y="5445125"/>
            <a:ext cx="6049962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Природа – источник радости, наслаждения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5445125"/>
            <a:ext cx="259238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Возрождение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Представления человека о природе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569325" cy="47085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557338"/>
            <a:ext cx="2736850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Исторический период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675" y="1557338"/>
            <a:ext cx="5832475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>
                    <a:lumMod val="50000"/>
                  </a:schemeClr>
                </a:solidFill>
              </a:rPr>
              <a:t>Сущность представлений о природе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2420938"/>
            <a:ext cx="2736850" cy="1512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Становление промышленного капитализма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675" y="2420938"/>
            <a:ext cx="5832475" cy="1512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Природа – объект интенсивной преобразовательной деятельности, кладовая, из которой человек может черпать без меры и без счета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3933825"/>
            <a:ext cx="2736850" cy="1511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Современность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675" y="3933825"/>
            <a:ext cx="5832475" cy="1511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Природа – уникальный, целостный организм, основа жизнедеятельности человека. Необходимы партнерство, сотрудничество, открытый диалог человека и природы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Развитие общества. Прогресс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FFC000"/>
                </a:solidFill>
              </a:rPr>
              <a:t>Ученые о развитии общества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1484313"/>
            <a:ext cx="1944687" cy="2736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Гесиод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975" y="1484313"/>
            <a:ext cx="6408738" cy="2736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Пять стадий жизни человечества: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1 – «золотой век»: люди жили весело и свободно, без печали и бедствий, без болезней и старости;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2 – «серебряный век»: начались вражда, неисполнение долга и обычая;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3 -  «медный век»: грубость, вражда повсюду, насилие;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4 – «героический век»: бедственные войны, кровопролитные битвы;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5 – «железный век»:везде зло, неуважение, бедствия, зависть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39975" y="4221163"/>
            <a:ext cx="6408738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Циклический круговорот, повторяющий одни и те же стадии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4221163"/>
            <a:ext cx="1944687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Платон  и  Аристотель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4868863"/>
            <a:ext cx="1944687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А. Тюрго, Ж. Кондорсе, Г. Гегель, К. Маркс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9975" y="4868863"/>
            <a:ext cx="6408738" cy="936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Исторический процесс как путь социального прогресса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5805488"/>
            <a:ext cx="1944687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К. Поппер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39975" y="5805488"/>
            <a:ext cx="6408738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История или общество не могут прогрессировать, прогрессировать может только человек (индивид)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389</TotalTime>
  <Words>923</Words>
  <Application>Microsoft Office PowerPoint</Application>
  <PresentationFormat>Экран (4:3)</PresentationFormat>
  <Paragraphs>167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Общество и человек</vt:lpstr>
      <vt:lpstr>Понятие «общество»</vt:lpstr>
      <vt:lpstr>Признаки общества по Э.Шилзу (американский философ)</vt:lpstr>
      <vt:lpstr>Слайд 4</vt:lpstr>
      <vt:lpstr>Общественные отношения</vt:lpstr>
      <vt:lpstr>Сферы жизни общества</vt:lpstr>
      <vt:lpstr>Представления человека о природе</vt:lpstr>
      <vt:lpstr>Представления человека о природе</vt:lpstr>
      <vt:lpstr>Развитие общества. Прогресс</vt:lpstr>
      <vt:lpstr>Слайд 10</vt:lpstr>
      <vt:lpstr>Слайд 11</vt:lpstr>
      <vt:lpstr>Что же считать прогрессом?    Каковы критерии прогресса?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и человек</dc:title>
  <dc:creator>Эльмира</dc:creator>
  <cp:lastModifiedBy>Эльмира</cp:lastModifiedBy>
  <cp:revision>17</cp:revision>
  <dcterms:created xsi:type="dcterms:W3CDTF">2011-09-03T17:11:41Z</dcterms:created>
  <dcterms:modified xsi:type="dcterms:W3CDTF">2011-12-15T04:26:41Z</dcterms:modified>
</cp:coreProperties>
</file>