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9933"/>
    <a:srgbClr val="FFCCFF"/>
    <a:srgbClr val="CC00CC"/>
    <a:srgbClr val="FFCC00"/>
    <a:srgbClr val="CC00FF"/>
    <a:srgbClr val="00FFFF"/>
    <a:srgbClr val="339966"/>
    <a:srgbClr val="99FF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3"/>
            <a:ext cx="8286808" cy="342902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МОУ</a:t>
            </a:r>
            <a:r>
              <a:rPr lang="ru-RU" sz="1400" dirty="0" smtClean="0"/>
              <a:t> </a:t>
            </a:r>
            <a:r>
              <a:rPr lang="ru-RU" sz="1400" b="1" i="1" dirty="0" smtClean="0"/>
              <a:t>«АТРАТСКАЯ СРЕДНЯЯ ОБЩЕОБРАЗОВАТЕЛЬНАЯ ШКОЛА»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dirty="0" smtClean="0"/>
              <a:t>Алатырского района Чувашской Республики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Дистанционный  конкурс  учителей истории и обществознания</a:t>
            </a:r>
            <a:br>
              <a:rPr lang="ru-RU" sz="1400" b="1" dirty="0" smtClean="0"/>
            </a:br>
            <a:r>
              <a:rPr lang="ru-RU" sz="1400" b="1" dirty="0" smtClean="0"/>
              <a:t> «Воспитание толерантности и правосознания: мое лучшее занятие»     </a:t>
            </a:r>
            <a:br>
              <a:rPr lang="ru-RU" sz="1400" b="1" dirty="0" smtClean="0"/>
            </a:br>
            <a:r>
              <a:rPr lang="ru-RU" sz="1400" b="1" i="1" dirty="0" smtClean="0"/>
              <a:t>Номинация «Сценарий урока»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Толерантность 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межнациональных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отношениях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6343672" cy="120966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i="1" dirty="0" smtClean="0"/>
              <a:t>Урок обществознания разработан учителем истории и обществознания высшей категории МОУ «Атратская СОШ» Долговой Галиной </a:t>
            </a:r>
            <a:endParaRPr lang="ru-RU" b="1" dirty="0" smtClean="0"/>
          </a:p>
          <a:p>
            <a:pPr algn="just"/>
            <a:r>
              <a:rPr lang="ru-RU" b="1" i="1" dirty="0" smtClean="0"/>
              <a:t>Дмитриевной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7" y="428605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0334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Проблемы межнациональных отношений, возникшие при советской власти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Непродуманное административно-территориальное деление</a:t>
            </a:r>
          </a:p>
          <a:p>
            <a:pPr lvl="0"/>
            <a:r>
              <a:rPr lang="ru-RU" dirty="0" smtClean="0"/>
              <a:t>Ухудшение экологической обстановки в регионах проживания коренных малочисленных этносов.</a:t>
            </a:r>
          </a:p>
          <a:p>
            <a:pPr lvl="0"/>
            <a:r>
              <a:rPr lang="ru-RU" dirty="0" smtClean="0"/>
              <a:t>Насильственное переселение народов, незаслуженно обвиненных в пособничестве немецким оккупантам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93978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Проявления интеграции в Европе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339966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Связано с глобализацией, складыванием постиндустриального общества, с необходимостью единства в борьбе с международным терроризмом.</a:t>
            </a:r>
          </a:p>
          <a:p>
            <a:pPr>
              <a:buNone/>
            </a:pPr>
            <a:r>
              <a:rPr lang="ru-RU" dirty="0" smtClean="0"/>
              <a:t>Пример: деятельность ЕС (25 государств – 450 миллионов, 40 языков)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Единое гражданство, единая валюта – евро, </a:t>
            </a:r>
          </a:p>
          <a:p>
            <a:pPr>
              <a:buNone/>
            </a:pPr>
            <a:r>
              <a:rPr lang="ru-RU" dirty="0" smtClean="0"/>
              <a:t>наднациональные органы власти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Европарламент, Совет ЕС. Европейский суд, разработка Конституции ЕС. НО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она может вступить в силу после одобрения всеми странами ЕС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Проявления интеграции в России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>
            <a:normAutofit/>
          </a:bodyPr>
          <a:lstStyle/>
          <a:p>
            <a:pPr lvl="0"/>
            <a:r>
              <a:rPr lang="ru-RU" dirty="0" smtClean="0"/>
              <a:t>Забота о формировании общего экономического, гуманитарного правового пространства с несколькими странами, входящими в СНГ.</a:t>
            </a:r>
          </a:p>
          <a:p>
            <a:pPr lvl="0"/>
            <a:r>
              <a:rPr lang="ru-RU" dirty="0" smtClean="0"/>
              <a:t>Переговоры с Евросоюзом о взаимодействии в сферах экономики, правосудия, безопасности, науки, образования,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Кроме интеграции существует </a:t>
            </a:r>
            <a:r>
              <a:rPr lang="ru-RU" b="1" dirty="0" smtClean="0"/>
              <a:t>дифференциация</a:t>
            </a:r>
            <a:r>
              <a:rPr lang="ru-RU" dirty="0" smtClean="0"/>
              <a:t> – разделение, расчленение целого на различные части, формы и ступени. Примеры – разделение Чехословакии на Чехию и Словакию (мирным путем), распад Югославии (с вооруженными действиями).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C00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i="1" dirty="0" smtClean="0"/>
              <a:t>Межнациональные конфликты.</a:t>
            </a:r>
            <a:endParaRPr lang="ru-RU" sz="7200" dirty="0" smtClean="0"/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Конфликт</a:t>
            </a:r>
            <a:r>
              <a:rPr lang="ru-RU" dirty="0" smtClean="0"/>
              <a:t>  - столкновение противоположных сил и интересов, мнений, взглядов; серьезное разногласие, спор, чреватый осложнениями и борьбой.</a:t>
            </a:r>
          </a:p>
          <a:p>
            <a:r>
              <a:rPr lang="ru-RU" b="1" dirty="0" smtClean="0"/>
              <a:t>Социальный конфликт</a:t>
            </a:r>
            <a:r>
              <a:rPr lang="ru-RU" dirty="0" smtClean="0"/>
              <a:t> – это особое взаимодействие индивидов, групп и объединений при столкновении их несовместимых взглядов, позиций и интересов; конфронтация социальных групп по поводу многообразных ресурсов жизнеобеспечения.</a:t>
            </a:r>
          </a:p>
          <a:p>
            <a:r>
              <a:rPr lang="ru-RU" b="1" dirty="0" smtClean="0"/>
              <a:t>Этнос </a:t>
            </a:r>
            <a:r>
              <a:rPr lang="ru-RU" dirty="0" smtClean="0"/>
              <a:t>– собирательное название для больших по численности кровнородственных групп людей, образующих племя, народ или нацию.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Этнический конфликт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143108" y="1285860"/>
            <a:ext cx="642942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215074" y="1214422"/>
            <a:ext cx="642942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2714620"/>
            <a:ext cx="300039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Любая форма противоборства, в котором стороны </a:t>
            </a:r>
          </a:p>
          <a:p>
            <a:pPr algn="ctr"/>
            <a:r>
              <a:rPr lang="ru-RU" dirty="0" smtClean="0"/>
              <a:t>мобилизуются,  действуют и страдают, исходя из этнических различий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643182"/>
            <a:ext cx="385765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Любая конкуренция между группами, от противоборства за обладание ограниченными ресурсами до социальной конкуренции, во всех  тех случаях, когда противостоящая сторона определяется с точки зрения этнической принадлежности ее членов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Причины межнациональных конфликтов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C00CC"/>
          </a:solidFill>
        </p:spPr>
        <p:txBody>
          <a:bodyPr/>
          <a:lstStyle/>
          <a:p>
            <a:pPr algn="ctr"/>
            <a:r>
              <a:rPr lang="ru-RU" dirty="0" smtClean="0"/>
              <a:t>Территориальные</a:t>
            </a:r>
          </a:p>
          <a:p>
            <a:pPr algn="ctr"/>
            <a:r>
              <a:rPr lang="ru-RU" dirty="0" smtClean="0"/>
              <a:t>Экономические</a:t>
            </a:r>
          </a:p>
          <a:p>
            <a:pPr algn="ctr"/>
            <a:r>
              <a:rPr lang="ru-RU" dirty="0" smtClean="0"/>
              <a:t>Социальные</a:t>
            </a:r>
          </a:p>
          <a:p>
            <a:pPr algn="ctr"/>
            <a:r>
              <a:rPr lang="ru-RU" dirty="0" smtClean="0"/>
              <a:t>Культурно-языковые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Источники межэтнической напряженности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/>
          <a:lstStyle/>
          <a:p>
            <a:pPr algn="ctr"/>
            <a:r>
              <a:rPr lang="ru-RU" dirty="0" smtClean="0"/>
              <a:t>Национализм</a:t>
            </a:r>
          </a:p>
          <a:p>
            <a:pPr algn="ctr"/>
            <a:r>
              <a:rPr lang="ru-RU" dirty="0" smtClean="0"/>
              <a:t>Ксенофобия</a:t>
            </a:r>
          </a:p>
          <a:p>
            <a:pPr algn="ctr"/>
            <a:r>
              <a:rPr lang="ru-RU" dirty="0" smtClean="0"/>
              <a:t>Шовинизм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8000" i="1" dirty="0" smtClean="0"/>
              <a:t>Регулирование межэтнических отношений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Цель урока. </a:t>
            </a:r>
          </a:p>
          <a:p>
            <a:pPr>
              <a:buNone/>
            </a:pPr>
            <a:r>
              <a:rPr lang="ru-RU" dirty="0" smtClean="0"/>
              <a:t>Ознакомить с проявлениями толерантности в межнациональных отношениях.</a:t>
            </a:r>
          </a:p>
          <a:p>
            <a:pPr>
              <a:buNone/>
            </a:pPr>
            <a:r>
              <a:rPr lang="ru-RU" dirty="0" smtClean="0"/>
              <a:t>Задачи урока. </a:t>
            </a:r>
          </a:p>
          <a:p>
            <a:r>
              <a:rPr lang="ru-RU" dirty="0" smtClean="0"/>
              <a:t>Определить, в чем заключается межэтническое сотрудничество.</a:t>
            </a:r>
          </a:p>
          <a:p>
            <a:r>
              <a:rPr lang="ru-RU" dirty="0" smtClean="0"/>
              <a:t>Рассмотреть причины и сущность межэтнических конфликтов.</a:t>
            </a:r>
          </a:p>
          <a:p>
            <a:r>
              <a:rPr lang="ru-RU" dirty="0" smtClean="0"/>
              <a:t>Узнать основные способы регулирования межэтнических отношений. </a:t>
            </a:r>
          </a:p>
          <a:p>
            <a:r>
              <a:rPr lang="ru-RU" dirty="0" smtClean="0"/>
              <a:t>Понять, в чем заключены принципы толерантности вообще и в отношениях наций в частности.</a:t>
            </a:r>
          </a:p>
          <a:p>
            <a:r>
              <a:rPr lang="ru-RU" dirty="0" smtClean="0"/>
              <a:t>Совершенствовать навык работы с компьютером.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17638"/>
          </a:xfrm>
          <a:solidFill>
            <a:srgbClr val="339933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Гуманистический подход – главный ориентир в реализации морального, политического, правового регулирования межэтнических отношений, - предполагает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4911741"/>
          </a:xfrm>
          <a:solidFill>
            <a:srgbClr val="666699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признание и уважение многообразия культур, приверженность идеям мира, согласия, неприятие насилия в отношениях между народами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развитие и постоянное функционирование демократии, обеспечение реализации прав и свобод личности, этнических сообществ, независимо от их национальной принадлежности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нацеленность государственных органов, СМИ, образования, спорта, всех форм  литературы и искусства на формирование у граждан, особенно у молодежи, культуры межэтнического общения.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Необходимо воспитание ТОЛЕРАНТНОСТИ – </a:t>
            </a:r>
            <a:r>
              <a:rPr lang="ru-RU" dirty="0" smtClean="0"/>
              <a:t>уважения, доверия, готовности к сотрудничеству, компромиссу с людьми, их сообществами любой национальной принадлежности, стремления </a:t>
            </a:r>
            <a:r>
              <a:rPr lang="ru-RU" dirty="0" err="1" smtClean="0"/>
              <a:t>понимвть</a:t>
            </a:r>
            <a:r>
              <a:rPr lang="ru-RU" dirty="0" smtClean="0"/>
              <a:t> и принимать их культурные ценности, образ жизни, характер поведения. </a:t>
            </a:r>
            <a:endParaRPr lang="ru-RU" b="1" dirty="0" smtClean="0"/>
          </a:p>
          <a:p>
            <a:r>
              <a:rPr lang="ru-RU" b="1" dirty="0" smtClean="0"/>
              <a:t>Толерантность </a:t>
            </a:r>
            <a:r>
              <a:rPr lang="ru-RU" dirty="0" smtClean="0"/>
              <a:t>определяет сознание и поведение личности, групп населения, представителей властных органов, способствует выработке личной ответственности за благоразумное решение этнических проблем.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Пути урегулирования конфликтов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Применение правовых механизмов</a:t>
            </a:r>
          </a:p>
          <a:p>
            <a:pPr lvl="0"/>
            <a:r>
              <a:rPr lang="ru-RU" b="1" dirty="0" smtClean="0"/>
              <a:t>Переговоры между конфликтующими сторонами</a:t>
            </a:r>
          </a:p>
          <a:p>
            <a:pPr lvl="0"/>
            <a:r>
              <a:rPr lang="ru-RU" b="1" dirty="0" smtClean="0"/>
              <a:t>Информационный </a:t>
            </a:r>
          </a:p>
          <a:p>
            <a:pPr lvl="0"/>
            <a:r>
              <a:rPr lang="ru-RU" b="1" dirty="0" smtClean="0"/>
              <a:t> Совместные миротворческие выступления представителей разных </a:t>
            </a:r>
            <a:r>
              <a:rPr lang="ru-RU" b="1" dirty="0" err="1" smtClean="0"/>
              <a:t>конфессий</a:t>
            </a:r>
            <a:endParaRPr lang="ru-RU" b="1" dirty="0" smtClean="0"/>
          </a:p>
          <a:p>
            <a:pPr lvl="0"/>
            <a:r>
              <a:rPr lang="ru-RU" b="1" dirty="0" smtClean="0"/>
              <a:t>Государственная поддержка политики </a:t>
            </a:r>
            <a:r>
              <a:rPr lang="ru-RU" b="1" dirty="0" err="1" smtClean="0"/>
              <a:t>многокультурности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  <a:solidFill>
            <a:srgbClr val="FF0000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Одна из причин конфликтов</a:t>
            </a:r>
            <a:r>
              <a:rPr lang="ru-RU" b="1" dirty="0" smtClean="0"/>
              <a:t>: жизненная неустроенность этносов: нищета, безработица, низкие заработки и пенсии, плохое жилье, трудности получения образования.</a:t>
            </a:r>
          </a:p>
          <a:p>
            <a:pPr lvl="0"/>
            <a:r>
              <a:rPr lang="ru-RU" dirty="0" smtClean="0"/>
              <a:t>Для преодоления конфликтов</a:t>
            </a:r>
            <a:r>
              <a:rPr lang="ru-RU" b="1" dirty="0" smtClean="0"/>
              <a:t> нужно улучшить жизнь гражданина, создать и закрепить у этносов психологическое чувство удовлетворенности благоприятной стабильностью жизни.</a:t>
            </a:r>
          </a:p>
          <a:p>
            <a:pPr lvl="0"/>
            <a:r>
              <a:rPr lang="ru-RU" b="1" dirty="0" smtClean="0"/>
              <a:t>Необходимо регулирование общественных конфликтов, включающее договоренности между противоборствующими сторонами о справедливом распределении ресурсов, об увеличении числа рабочих мест, улучшении жилищных условий, о равенстве в трудоустройстве, образовании, в доступе к властным структурам.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6000" b="1" dirty="0" smtClean="0"/>
              <a:t>Конституционные основы государственной национальной политики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ru-RU" i="1" dirty="0" smtClean="0"/>
              <a:t>Национальная политика – составная часть политической деятельности государства, регулирующая межэтнические отношения в различных сферах жизни общества. </a:t>
            </a:r>
            <a:endParaRPr lang="ru-RU" b="1" dirty="0" smtClean="0"/>
          </a:p>
          <a:p>
            <a:r>
              <a:rPr lang="ru-RU" i="1" dirty="0" smtClean="0"/>
              <a:t>В основе демократической национальной политики </a:t>
            </a:r>
            <a:r>
              <a:rPr lang="ru-RU" dirty="0" smtClean="0"/>
              <a:t>– уважительное отношение к людям, </a:t>
            </a:r>
            <a:r>
              <a:rPr lang="ru-RU" dirty="0" err="1" smtClean="0"/>
              <a:t>представляющм</a:t>
            </a:r>
            <a:r>
              <a:rPr lang="ru-RU" dirty="0" smtClean="0"/>
              <a:t> любую этническую общность, установка на </a:t>
            </a:r>
            <a:r>
              <a:rPr lang="ru-RU" dirty="0" err="1" smtClean="0"/>
              <a:t>сторудничество</a:t>
            </a:r>
            <a:r>
              <a:rPr lang="ru-RU" dirty="0" smtClean="0"/>
              <a:t> и сближение народов.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600" dirty="0" err="1" smtClean="0"/>
              <a:t>П</a:t>
            </a:r>
            <a:r>
              <a:rPr lang="en-US" sz="3200" dirty="0" err="1" smtClean="0"/>
              <a:t>ринципы</a:t>
            </a:r>
            <a:r>
              <a:rPr lang="en-US" sz="3600" dirty="0" smtClean="0"/>
              <a:t> </a:t>
            </a:r>
            <a:r>
              <a:rPr lang="en-US" sz="3600" dirty="0" err="1" smtClean="0"/>
              <a:t>национальной</a:t>
            </a:r>
            <a:r>
              <a:rPr lang="en-US" sz="3600" dirty="0" smtClean="0"/>
              <a:t> </a:t>
            </a:r>
            <a:r>
              <a:rPr lang="en-US" sz="3600" dirty="0" err="1" smtClean="0"/>
              <a:t>политики</a:t>
            </a:r>
            <a:r>
              <a:rPr lang="en-US" sz="3600" dirty="0" smtClean="0"/>
              <a:t> в РФ </a:t>
            </a:r>
            <a:r>
              <a:rPr lang="en-US" sz="3600" dirty="0" err="1" smtClean="0"/>
              <a:t>по</a:t>
            </a:r>
            <a:r>
              <a:rPr lang="en-US" sz="3600" dirty="0" smtClean="0"/>
              <a:t> «</a:t>
            </a:r>
            <a:r>
              <a:rPr lang="en-US" sz="3200" dirty="0" err="1" smtClean="0"/>
              <a:t>Концепции</a:t>
            </a:r>
            <a:r>
              <a:rPr lang="en-US" sz="3600" dirty="0" smtClean="0"/>
              <a:t> </a:t>
            </a:r>
            <a:r>
              <a:rPr lang="en-US" sz="3600" dirty="0" err="1" smtClean="0"/>
              <a:t>государственной</a:t>
            </a:r>
            <a:r>
              <a:rPr lang="en-US" sz="3600" dirty="0" smtClean="0"/>
              <a:t> </a:t>
            </a:r>
            <a:r>
              <a:rPr lang="en-US" sz="3600" dirty="0" err="1" smtClean="0"/>
              <a:t>национальной</a:t>
            </a:r>
            <a:r>
              <a:rPr lang="en-US" sz="3600" dirty="0" smtClean="0"/>
              <a:t> </a:t>
            </a:r>
            <a:r>
              <a:rPr lang="en-US" sz="3600" dirty="0" err="1" smtClean="0"/>
              <a:t>политики</a:t>
            </a:r>
            <a:r>
              <a:rPr lang="en-US" sz="3600" dirty="0" smtClean="0"/>
              <a:t> РФ»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2578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Равенство прав и свобод человека и гражданина независимо от его расы, национальности, языка</a:t>
            </a:r>
            <a:endParaRPr lang="ru-RU" sz="1600" b="1" dirty="0" smtClean="0"/>
          </a:p>
          <a:p>
            <a:pPr lvl="0"/>
            <a:r>
              <a:rPr lang="ru-RU" sz="1600" dirty="0" smtClean="0"/>
              <a:t>Запрещение любых форм ограничения прав граждан по признакам социальной, расовой, национальной, языковой или религиозной принадлежности</a:t>
            </a:r>
            <a:endParaRPr lang="ru-RU" sz="1600" b="1" dirty="0" smtClean="0"/>
          </a:p>
          <a:p>
            <a:pPr lvl="0"/>
            <a:r>
              <a:rPr lang="ru-RU" sz="1600" dirty="0" smtClean="0"/>
              <a:t>Сохранение исторически сложившейся целостности РФ</a:t>
            </a:r>
            <a:endParaRPr lang="ru-RU" sz="1600" b="1" dirty="0" smtClean="0"/>
          </a:p>
          <a:p>
            <a:pPr lvl="0"/>
            <a:r>
              <a:rPr lang="ru-RU" sz="1600" dirty="0" smtClean="0"/>
              <a:t>Равноправие всех субъектов РФ во взаимоотношениях с федеральными органами государственной власти</a:t>
            </a:r>
            <a:endParaRPr lang="ru-RU" sz="1600" b="1" dirty="0" smtClean="0"/>
          </a:p>
          <a:p>
            <a:pPr lvl="0"/>
            <a:r>
              <a:rPr lang="ru-RU" sz="1600" dirty="0" smtClean="0"/>
              <a:t>Гарантия прав коренных малочисленных народов</a:t>
            </a:r>
            <a:endParaRPr lang="ru-RU" sz="1600" b="1" dirty="0" smtClean="0"/>
          </a:p>
          <a:p>
            <a:pPr lvl="0"/>
            <a:r>
              <a:rPr lang="ru-RU" sz="1600" dirty="0" smtClean="0"/>
              <a:t>Право каждого гражданина определять и указывать свою национальную принадлежность без всякого принуждения</a:t>
            </a:r>
            <a:endParaRPr lang="ru-RU" sz="1600" b="1" dirty="0" smtClean="0"/>
          </a:p>
          <a:p>
            <a:pPr lvl="0"/>
            <a:r>
              <a:rPr lang="ru-RU" sz="1600" dirty="0" smtClean="0"/>
              <a:t>Содействие развитию национальных культур и языков народов РФ</a:t>
            </a:r>
            <a:endParaRPr lang="ru-RU" sz="1600" b="1" dirty="0" smtClean="0"/>
          </a:p>
          <a:p>
            <a:pPr lvl="0"/>
            <a:r>
              <a:rPr lang="ru-RU" sz="1600" dirty="0" smtClean="0"/>
              <a:t>Своевременное и мирное разрешение противоречий и конфликтов</a:t>
            </a:r>
            <a:endParaRPr lang="ru-RU" sz="1600" b="1" dirty="0" smtClean="0"/>
          </a:p>
          <a:p>
            <a:pPr lvl="0"/>
            <a:r>
              <a:rPr lang="ru-RU" sz="1600" dirty="0" smtClean="0"/>
              <a:t>Запрещение деятельности, направленной на подрыв безопасности государства, возбуждение социальной, расовой, национальной и религиозной розни, ненависти либо вражды</a:t>
            </a:r>
            <a:endParaRPr lang="ru-RU" sz="1600" b="1" dirty="0" smtClean="0"/>
          </a:p>
          <a:p>
            <a:pPr lvl="0"/>
            <a:r>
              <a:rPr lang="ru-RU" sz="1600" dirty="0" smtClean="0"/>
              <a:t>Защита прав и интересов граждан РФ за ее пределами, поддержка соотечественников, проживающих в зарубежных странах, в сохранении и развитии родного языка, культуры и национальных традиций, в укреплении их связей с Родиной в соответствии с нормами международного права.</a:t>
            </a: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ru-RU" dirty="0" smtClean="0"/>
              <a:t>В документах ООН указывается, что толерантность является моральным долгом, правовой и политической потребностью, ведет от культуры войны к культуре мира; направлена на уважение и понимание многообразия культур; означает активное отношение к действительности, формируемое на основе признания универсальных прав и свобод человека.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Основные принципы толерантности </a:t>
            </a:r>
            <a:endParaRPr lang="ru-RU" sz="2000" b="1" dirty="0" smtClean="0"/>
          </a:p>
          <a:p>
            <a:r>
              <a:rPr lang="ru-RU" sz="2000" dirty="0" smtClean="0"/>
              <a:t>· отказ от насилия как неприемлемого средства приобщения человека к какой-либо идее. Добровольность выбора, «свобода совести», акцент на искренности убеждений. </a:t>
            </a:r>
            <a:endParaRPr lang="ru-RU" sz="2000" b="1" dirty="0" smtClean="0"/>
          </a:p>
          <a:p>
            <a:r>
              <a:rPr lang="ru-RU" sz="2000" dirty="0" smtClean="0"/>
              <a:t>· умение принудить себя, не принуждая других. Страх и принуждение извне не способствуют формированию терпимости, хотя в качестве воспитательного фактора в определенный момент дисциплинируют людей, при этом формируя определенные нравы; </a:t>
            </a:r>
            <a:endParaRPr lang="ru-RU" sz="2000" b="1" dirty="0" smtClean="0"/>
          </a:p>
          <a:p>
            <a:r>
              <a:rPr lang="ru-RU" sz="2000" dirty="0" smtClean="0"/>
              <a:t>· толерантность, в европейском понимании, задает пример «законопослушания», подчинения законам, традициям и обычаям. Подчинение законам, а не воле большинства или одной личности, представляется важным фактором общественного развития; </a:t>
            </a:r>
            <a:endParaRPr lang="ru-RU" sz="2000" b="1" dirty="0" smtClean="0"/>
          </a:p>
          <a:p>
            <a:r>
              <a:rPr lang="ru-RU" sz="2000" dirty="0" smtClean="0"/>
              <a:t>· принятие ДРУГОГО, который может отличаться по разным признакам — национальным, расовым, культурным, религиозным и т.д. </a:t>
            </a:r>
            <a:endParaRPr lang="ru-RU" sz="2000" b="1" dirty="0" smtClean="0"/>
          </a:p>
          <a:p>
            <a:r>
              <a:rPr lang="ru-RU" sz="2000" dirty="0" smtClean="0"/>
              <a:t>Формирование взаимоотношений согласно «золотому» правилу: «Поступай по отношению к другим так, как ты хотел бы, чтобы они поступали по отношению к тебе». </a:t>
            </a:r>
            <a:endParaRPr lang="ru-RU" sz="2000" b="1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Однажды встретились представители разных рас: белый, черный и желтый.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- Я самый красивый, - утверждал представитель европеоидной расы.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- Нет, самый красивый я, - утверждал монголоид.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-Да что вы спорите, самый красивый я, - вступил в спор </a:t>
            </a:r>
            <a:r>
              <a:rPr lang="ru-RU" dirty="0" err="1" smtClean="0"/>
              <a:t>негроид</a:t>
            </a:r>
            <a:r>
              <a:rPr lang="ru-RU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Спорили, спорили, но доказать ничего друг другу так ничего и не смогли.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- А давайте пойдем к Господу Богу, пусть он нас рассудит.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Так и сделали. Бог внимательно выслушал их и сказал: «Как хорошо, что вы все разные…»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Эпиграф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66FF33"/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800" dirty="0" smtClean="0"/>
              <a:t>«Человек, ненавидящий другой народ, не любит и свой собственный».</a:t>
            </a:r>
          </a:p>
          <a:p>
            <a:pPr lvl="0" algn="ctr">
              <a:buNone/>
            </a:pPr>
            <a:r>
              <a:rPr lang="ru-RU" sz="4800" dirty="0" smtClean="0"/>
              <a:t>Н. А. Добролюбов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  <a:tileRect/>
          </a:gradFill>
        </p:spPr>
        <p:txBody>
          <a:bodyPr>
            <a:normAutofit/>
          </a:bodyPr>
          <a:lstStyle/>
          <a:p>
            <a:r>
              <a:rPr lang="ru-RU" b="1" dirty="0" smtClean="0"/>
              <a:t>Россия – толерантное государство.</a:t>
            </a:r>
          </a:p>
          <a:p>
            <a:r>
              <a:rPr lang="ru-RU" b="1" dirty="0" smtClean="0"/>
              <a:t>Из истории мы хорошо знаем,  к каким катастрофическим последствиям приводят попытки разжигания национальной розни. И не зря цивилизованный человек проверяет другого в том числе и по отношению к другим нациям. Давайте твердо уверуем: все нации и народности равнозначны, одинаковы в правах. Нужно строить отношения между ними на принципах ТОЛЕРАНТНОСТИ.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Проблема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lvl="0">
              <a:buNone/>
            </a:pPr>
            <a:r>
              <a:rPr lang="ru-RU" dirty="0" smtClean="0"/>
              <a:t> </a:t>
            </a:r>
            <a:r>
              <a:rPr lang="ru-RU" sz="5400" dirty="0" smtClean="0"/>
              <a:t>Можно ли считать современную Россию толерантным государством?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Межэтнические (межнациональные) отношения – </a:t>
            </a:r>
            <a:r>
              <a:rPr lang="ru-RU" dirty="0" err="1" smtClean="0"/>
              <a:t>отношения</a:t>
            </a:r>
            <a:r>
              <a:rPr lang="ru-RU" dirty="0" smtClean="0"/>
              <a:t> между этносами (народами), охватывающие все сферы общественной жизни.</a:t>
            </a:r>
          </a:p>
          <a:p>
            <a:r>
              <a:rPr lang="ru-RU" dirty="0" smtClean="0"/>
              <a:t>- Основная проблема науки в этих отношениях – определить исходя из идей гуманизма, анализа исторического опыта оптимальные пути регулирования межэтнических отношений.</a:t>
            </a:r>
          </a:p>
          <a:p>
            <a:r>
              <a:rPr lang="ru-RU" dirty="0" smtClean="0"/>
              <a:t>Проблема межэтнических отношений многоаспектна и  сложна. Она включает в себя следующие вопросы: </a:t>
            </a:r>
            <a:r>
              <a:rPr lang="ru-RU" b="1" dirty="0" smtClean="0"/>
              <a:t>история и современная повседневная жизнь; духовный мир личности; культура; образование; социология; психология; экономические, политические, правовые отношения.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Этнология – наука, изучающая процессы формирования и развития различных этнических групп, их идентичность, формы их культурной самоорганизации, их коллективного поведения, взаимодействия личности и социальной среды. </a:t>
            </a:r>
          </a:p>
          <a:p>
            <a:pPr>
              <a:buNone/>
            </a:pPr>
            <a:r>
              <a:rPr lang="ru-RU" dirty="0" smtClean="0"/>
              <a:t>        2 уровня межэтнических отношений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71670" y="3857628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3438" y="3857628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28596" y="4500570"/>
            <a:ext cx="278608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 народов в разных сферах общественной жизни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00628" y="4429132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Межличностные отношения людей разных национальностей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 Две тенденции этнических отношений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2071678"/>
            <a:ext cx="78581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500694" y="2071678"/>
            <a:ext cx="714380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429000"/>
            <a:ext cx="2286016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Межнациональная дифференциация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429000"/>
            <a:ext cx="2357454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Межнациональная интеграция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solidFill>
                  <a:schemeClr val="accent4">
                    <a:lumMod val="75000"/>
                  </a:schemeClr>
                </a:solidFill>
              </a:rPr>
              <a:t>Межэтническое сотрудничество</a:t>
            </a:r>
            <a:endParaRPr lang="ru-RU" sz="8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142876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Интеграция</a:t>
            </a:r>
            <a:r>
              <a:rPr lang="ru-RU" sz="3600" dirty="0" smtClean="0"/>
              <a:t> – синтез, объединение на основе каких-либо общих признаков.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972452" cy="448311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660066"/>
                </a:solidFill>
              </a:rPr>
              <a:t>интеграция</a:t>
            </a:r>
            <a:endParaRPr lang="ru-RU" dirty="0">
              <a:solidFill>
                <a:srgbClr val="660066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786050" y="2071678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2071678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ильный пятиугольник 8"/>
          <p:cNvSpPr/>
          <p:nvPr/>
        </p:nvSpPr>
        <p:spPr>
          <a:xfrm>
            <a:off x="1428728" y="2928934"/>
            <a:ext cx="3000396" cy="178595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Экономическая, политическая</a:t>
            </a:r>
            <a:endParaRPr lang="ru-RU" dirty="0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5214942" y="2928934"/>
            <a:ext cx="3000396" cy="178595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Интеграция национальных образований в пределах страны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1316</Words>
  <PresentationFormat>Экран (4:3)</PresentationFormat>
  <Paragraphs>114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 МОУ «АТРАТСКАЯ СРЕДНЯЯ ОБЩЕОБРАЗОВАТЕЛЬНАЯ ШКОЛА» Алатырского района Чувашской Республики Дистанционный  конкурс  учителей истории и обществознания  «Воспитание толерантности и правосознания: мое лучшее занятие»      Номинация «Сценарий урока»  Толерантность  в межнациональных отношениях </vt:lpstr>
      <vt:lpstr>Слайд 2</vt:lpstr>
      <vt:lpstr>Эпиграф урока</vt:lpstr>
      <vt:lpstr>Проблема урока</vt:lpstr>
      <vt:lpstr>Слайд 5</vt:lpstr>
      <vt:lpstr>Слайд 6</vt:lpstr>
      <vt:lpstr>Слайд 7</vt:lpstr>
      <vt:lpstr>Слайд 8</vt:lpstr>
      <vt:lpstr>  Интеграция – синтез, объединение на основе каких-либо общих признаков. </vt:lpstr>
      <vt:lpstr>Проблемы межнациональных отношений, возникшие при советской власти </vt:lpstr>
      <vt:lpstr>Проявления интеграции в Европе </vt:lpstr>
      <vt:lpstr>Проявления интеграции в России </vt:lpstr>
      <vt:lpstr>Слайд 13</vt:lpstr>
      <vt:lpstr>Слайд 14</vt:lpstr>
      <vt:lpstr>Слайд 15</vt:lpstr>
      <vt:lpstr> Этнический конфликт </vt:lpstr>
      <vt:lpstr> Причины межнациональных конфликтов </vt:lpstr>
      <vt:lpstr> Источники межэтнической напряженности </vt:lpstr>
      <vt:lpstr>Слайд 19</vt:lpstr>
      <vt:lpstr> Гуманистический подход – главный ориентир в реализации морального, политического, правового регулирования межэтнических отношений, - предполагает </vt:lpstr>
      <vt:lpstr>Слайд 21</vt:lpstr>
      <vt:lpstr> Пути урегулирования конфликтов </vt:lpstr>
      <vt:lpstr>Слайд 23</vt:lpstr>
      <vt:lpstr>Слайд 24</vt:lpstr>
      <vt:lpstr>Слайд 25</vt:lpstr>
      <vt:lpstr>Принципы национальной политики в РФ по «Концепции государственной национальной политики РФ»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МОУ «АТРАТСКАЯ СРЕДНЯЯ ОБЩЕОБРАЗОВАТЕЛЬНАЯ ШКОЛА» Алатырского района Чувашской Республики Дистанционный  конкурс  учителей истории и обществознания  «Воспитание толерантности и правосознания: мое лучшее занятие»      Номинация «Сценарий урока»  Толерантность  в межнациональных отношениях </dc:title>
  <cp:lastModifiedBy>Admin</cp:lastModifiedBy>
  <cp:revision>9</cp:revision>
  <dcterms:modified xsi:type="dcterms:W3CDTF">2011-05-19T16:08:49Z</dcterms:modified>
</cp:coreProperties>
</file>