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71" r:id="rId2"/>
    <p:sldId id="256" r:id="rId3"/>
    <p:sldId id="257" r:id="rId4"/>
    <p:sldId id="258" r:id="rId5"/>
    <p:sldId id="259" r:id="rId6"/>
    <p:sldId id="260" r:id="rId7"/>
    <p:sldId id="266" r:id="rId8"/>
    <p:sldId id="268" r:id="rId9"/>
    <p:sldId id="269" r:id="rId10"/>
    <p:sldId id="265" r:id="rId11"/>
    <p:sldId id="264" r:id="rId12"/>
    <p:sldId id="263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FDBF-42BF-4BC8-92DF-CAE1B9190E0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2EC4-45BE-4E0D-821C-FEF1068E7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2EC4-45BE-4E0D-821C-FEF1068E741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2EC4-45BE-4E0D-821C-FEF1068E741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9FD040-ECFF-493F-89E7-F36C579B08A1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8B7EC9-A4A3-492A-9318-E6EE1A4B9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abadr.tmweb.ru/assets/images/picture/Tank-mark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0%BF%D0%BE%D1%80%D1%8F%D0%B4%D0%BE%D0%BA%20%D1%80%D0%B0%D1%81%D0%BF%D0%BE%D0%BB%D0%BE%D0%B6%D0%B5%D0%BD%D0%B8%D1%8F%20%D1%82%D1%80%D0%B0%D0%BD%D1%81%D0%BF%D0%BE%D1%80%D1%82%D0%BD%D0%BE%D0%B9%20%D0%BC%D0%B0%D1%80%D0%BA%D0%B8%D1%80%D0%BE%D0%B2%D0%BA%D0%B8%20%D0%BE%D0%B1%D1%80%D0%B0%D0%B7%D0%B5%D1%86&amp;fp=0&amp;img_url=http://www.pogt.ru/Display/page_img/images/poryadok-raspolozheniya-transportnoy-markirovki.bmp.jpg&amp;pos=0&amp;rpt=simage&amp;lr=21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6895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12776"/>
            <a:ext cx="822442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nherit"/>
                <a:cs typeface="Arial" pitchFamily="34" charset="0"/>
              </a:rPr>
              <a:t>РАССМОТРИМ </a:t>
            </a:r>
          </a:p>
          <a:p>
            <a:pPr algn="ctr"/>
            <a:r>
              <a:rPr kumimoji="0" lang="ru-RU" sz="5400" b="1" i="0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nherit"/>
                <a:cs typeface="Arial" pitchFamily="34" charset="0"/>
              </a:rPr>
              <a:t>МАРКИРОВКУ</a:t>
            </a:r>
            <a:endParaRPr kumimoji="0" lang="ru-RU" sz="5400" b="1" i="0" u="none" strike="noStrike" cap="none" spc="0" normalizeH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nherit"/>
              <a:cs typeface="Arial" pitchFamily="34" charset="0"/>
            </a:endParaRPr>
          </a:p>
          <a:p>
            <a:pPr algn="ctr"/>
            <a:r>
              <a:rPr kumimoji="0" lang="ru-RU" sz="5400" b="1" i="0" u="none" strike="noStrike" cap="none" spc="0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nherit"/>
                <a:cs typeface="Arial" pitchFamily="34" charset="0"/>
              </a:rPr>
              <a:t>ПОРОЖНИХ ВАГОНОВ-ЦИСТЕРН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67544" y="-122563"/>
            <a:ext cx="8208912" cy="12240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5395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Helvetica Neu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effectLst/>
                <a:latin typeface="Helvetica Neue"/>
                <a:cs typeface="Arial" pitchFamily="34" charset="0"/>
                <a:hlinkClick r:id="rId2" tooltip="маркировка вагона-цистерны знаками опасности, табличками оранжевого цвета, отличительными полосами и табличками белого цвета с номером аварийной карточки&lt;br /&gt;&lt;span style='font-weight:normal; font-size: 9px'&gt;маркировка вагона-цистерны знаками опасности, табличками оранжевого цвета, отличительными полосами и табличками белого цвета с номером аварийной карточки&lt;/span&gt;"/>
              </a:rPr>
              <a:t>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Helvetica Neu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effectLst/>
                <a:latin typeface="Helvetica Neue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Helvetica Neue"/>
                <a:cs typeface="Arial" pitchFamily="34" charset="0"/>
              </a:rPr>
              <a:t>Пример маркировки вагона-цистерны знаками опасности, табличками оранжевого цвета, отличительными полосами и табличками белого цвета с номером аварийной карточки</a:t>
            </a:r>
          </a:p>
        </p:txBody>
      </p:sp>
      <p:pic>
        <p:nvPicPr>
          <p:cNvPr id="36866" name="Picture 2" descr="маркировка вагона-цистерны знаками опасности, табличками оранжевого цвета, отличительными полосами и табличками белого цвета с номером аварийной карточки">
            <a:hlinkClick r:id="rId2" tooltip="маркировка вагона-цистерны знаками опасности, табличками оранжевого цвета, отличительными полосами и табличками белого цвета с номером аварийной карточки&lt;br /&gt;&lt;span style='font-weight:normal; font-size: 9px'&gt;маркировка вагона-цистерны знаками опасности, табличками оранжевого цвета, отличительными полосами и табличками белого цвета с номером аварийной карточки&lt;/span&g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820891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Манипуляционные знаки — это изображения, указывающие на способы обращения с грузом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3078212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Необходимость нанесения этих знаков устанавливается в стандартах, технических условиях на продукцию.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Допускается применять предупредительные надписи, если невозможно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выразить манипуляционными знаками способ обращения с грузом.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762500" cy="58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4048" y="548680"/>
            <a:ext cx="39604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1.хрупкое стекло</a:t>
            </a:r>
          </a:p>
          <a:p>
            <a:r>
              <a:rPr lang="ru-RU" sz="1400" b="1" dirty="0" smtClean="0"/>
              <a:t>2.беречь </a:t>
            </a:r>
            <a:r>
              <a:rPr lang="ru-RU" sz="1400" b="1" dirty="0"/>
              <a:t>от солнца;</a:t>
            </a:r>
          </a:p>
          <a:p>
            <a:r>
              <a:rPr lang="ru-RU" sz="1400" b="1" dirty="0" smtClean="0"/>
              <a:t>3.беречь </a:t>
            </a:r>
            <a:r>
              <a:rPr lang="ru-RU" sz="1400" b="1" dirty="0"/>
              <a:t>от влаги;</a:t>
            </a:r>
          </a:p>
          <a:p>
            <a:r>
              <a:rPr lang="ru-RU" sz="1400" b="1" dirty="0" smtClean="0"/>
              <a:t>4.беречь </a:t>
            </a:r>
            <a:r>
              <a:rPr lang="ru-RU" sz="1400" b="1" dirty="0"/>
              <a:t>от излучения;</a:t>
            </a:r>
          </a:p>
          <a:p>
            <a:r>
              <a:rPr lang="ru-RU" sz="1400" b="1" dirty="0" smtClean="0"/>
              <a:t>5.герметичная </a:t>
            </a:r>
            <a:r>
              <a:rPr lang="ru-RU" sz="1400" b="1" dirty="0"/>
              <a:t>упаковка;</a:t>
            </a:r>
          </a:p>
          <a:p>
            <a:r>
              <a:rPr lang="ru-RU" sz="1400" b="1" dirty="0" smtClean="0"/>
              <a:t>6.ограничение </a:t>
            </a:r>
            <a:r>
              <a:rPr lang="ru-RU" sz="1400" b="1" dirty="0"/>
              <a:t>температуры;</a:t>
            </a:r>
          </a:p>
          <a:p>
            <a:r>
              <a:rPr lang="ru-RU" sz="1400" b="1" dirty="0" smtClean="0"/>
              <a:t>7.скоропортящийся </a:t>
            </a:r>
            <a:r>
              <a:rPr lang="ru-RU" sz="1400" b="1" dirty="0"/>
              <a:t>груз;</a:t>
            </a:r>
          </a:p>
          <a:p>
            <a:r>
              <a:rPr lang="ru-RU" sz="1400" b="1" dirty="0" smtClean="0"/>
              <a:t>8.крюками </a:t>
            </a:r>
            <a:r>
              <a:rPr lang="ru-RU" sz="1400" b="1" dirty="0"/>
              <a:t>не брать;</a:t>
            </a:r>
          </a:p>
          <a:p>
            <a:r>
              <a:rPr lang="ru-RU" sz="1400" b="1" dirty="0" smtClean="0"/>
              <a:t>9.место </a:t>
            </a:r>
            <a:r>
              <a:rPr lang="ru-RU" sz="1400" b="1" dirty="0" err="1"/>
              <a:t>строповки</a:t>
            </a:r>
            <a:r>
              <a:rPr lang="ru-RU" sz="1400" b="1" dirty="0"/>
              <a:t>;</a:t>
            </a:r>
          </a:p>
          <a:p>
            <a:r>
              <a:rPr lang="ru-RU" sz="1400" b="1" dirty="0" smtClean="0"/>
              <a:t>10.здесь </a:t>
            </a:r>
            <a:r>
              <a:rPr lang="ru-RU" sz="1400" b="1" dirty="0"/>
              <a:t>поднимать тележкой </a:t>
            </a:r>
            <a:r>
              <a:rPr lang="ru-RU" sz="1400" b="1" dirty="0" smtClean="0"/>
              <a:t>11.запрещается;верх</a:t>
            </a:r>
            <a:r>
              <a:rPr lang="ru-RU" sz="1400" b="1" dirty="0"/>
              <a:t>;</a:t>
            </a:r>
          </a:p>
          <a:p>
            <a:r>
              <a:rPr lang="ru-RU" sz="1400" b="1" dirty="0" smtClean="0"/>
              <a:t>12.центр </a:t>
            </a:r>
            <a:r>
              <a:rPr lang="ru-RU" sz="1400" b="1" dirty="0"/>
              <a:t>тяжести;</a:t>
            </a:r>
          </a:p>
          <a:p>
            <a:r>
              <a:rPr lang="ru-RU" sz="1400" b="1" dirty="0" smtClean="0"/>
              <a:t>13.тропическая </a:t>
            </a:r>
            <a:r>
              <a:rPr lang="ru-RU" sz="1400" b="1" dirty="0"/>
              <a:t>упаковка;</a:t>
            </a:r>
          </a:p>
          <a:p>
            <a:r>
              <a:rPr lang="ru-RU" sz="1400" b="1" dirty="0" smtClean="0"/>
              <a:t>14.штабелировать </a:t>
            </a:r>
            <a:r>
              <a:rPr lang="ru-RU" sz="1400" b="1" dirty="0"/>
              <a:t>запрещается;</a:t>
            </a:r>
          </a:p>
          <a:p>
            <a:r>
              <a:rPr lang="ru-RU" sz="1400" b="1" dirty="0" smtClean="0"/>
              <a:t>15.поднимать </a:t>
            </a:r>
            <a:r>
              <a:rPr lang="ru-RU" sz="1400" b="1" dirty="0"/>
              <a:t>непосредственно за груз;</a:t>
            </a:r>
          </a:p>
          <a:p>
            <a:r>
              <a:rPr lang="ru-RU" sz="1400" b="1" dirty="0" smtClean="0"/>
              <a:t>16.открывать </a:t>
            </a:r>
            <a:r>
              <a:rPr lang="ru-RU" sz="1400" b="1" dirty="0"/>
              <a:t>здесь;</a:t>
            </a:r>
          </a:p>
          <a:p>
            <a:r>
              <a:rPr lang="ru-RU" sz="1400" b="1" dirty="0" smtClean="0"/>
              <a:t>17.защищать </a:t>
            </a:r>
            <a:r>
              <a:rPr lang="ru-RU" sz="1400" b="1" dirty="0"/>
              <a:t>от радиоактивных источников;</a:t>
            </a:r>
          </a:p>
          <a:p>
            <a:r>
              <a:rPr lang="ru-RU" sz="1400" b="1" dirty="0" smtClean="0"/>
              <a:t>18.не </a:t>
            </a:r>
            <a:r>
              <a:rPr lang="ru-RU" sz="1400" b="1" dirty="0"/>
              <a:t>катить;</a:t>
            </a:r>
          </a:p>
          <a:p>
            <a:r>
              <a:rPr lang="ru-RU" sz="1400" b="1" dirty="0" smtClean="0"/>
              <a:t>19.штабелирование </a:t>
            </a:r>
            <a:r>
              <a:rPr lang="ru-RU" sz="1400" b="1" dirty="0"/>
              <a:t>ограничено;</a:t>
            </a:r>
          </a:p>
          <a:p>
            <a:r>
              <a:rPr lang="ru-RU" sz="1400" b="1" dirty="0" smtClean="0"/>
              <a:t>20.зажимать </a:t>
            </a:r>
            <a:r>
              <a:rPr lang="ru-RU" sz="1400" b="1" dirty="0"/>
              <a:t>здесь;</a:t>
            </a:r>
          </a:p>
          <a:p>
            <a:r>
              <a:rPr lang="ru-RU" sz="1400" b="1" dirty="0" smtClean="0"/>
              <a:t>21.не </a:t>
            </a:r>
            <a:r>
              <a:rPr lang="ru-RU" sz="1400" b="1" dirty="0"/>
              <a:t>зажимать;</a:t>
            </a:r>
          </a:p>
          <a:p>
            <a:r>
              <a:rPr lang="ru-RU" sz="1400" b="1" dirty="0" smtClean="0"/>
              <a:t>22.предел </a:t>
            </a:r>
            <a:r>
              <a:rPr lang="ru-RU" sz="1400" b="1" dirty="0"/>
              <a:t>но количеству ярусов на штабеле;</a:t>
            </a:r>
          </a:p>
          <a:p>
            <a:r>
              <a:rPr lang="ru-RU" sz="1400" b="1" dirty="0" smtClean="0"/>
              <a:t>23.вилочные </a:t>
            </a:r>
            <a:r>
              <a:rPr lang="ru-RU" sz="1400" b="1" dirty="0"/>
              <a:t>погрузчики не использовать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908720"/>
            <a:ext cx="84249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ПОДГОТОВКА ГРУЗА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 ПЕРЕВОЗКЕ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77072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ТРАНСПОРТНАЯ МАРКИРОВКА</a:t>
            </a:r>
          </a:p>
          <a:p>
            <a:endParaRPr lang="ru-RU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МАНИПУЛЯЦИОННЫЕ ЗНАКИ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Подготовка </a:t>
            </a:r>
            <a:r>
              <a:rPr lang="ru-RU" sz="2400" b="1" dirty="0"/>
              <a:t>груза к перевозке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грузоотправители обязаны подготовить грузы, </a:t>
            </a:r>
            <a:r>
              <a:rPr lang="ru-RU" dirty="0" err="1"/>
              <a:t>грузобагаж</a:t>
            </a:r>
            <a:r>
              <a:rPr lang="ru-RU" dirty="0"/>
              <a:t> для перевозок таким образом, </a:t>
            </a:r>
            <a:r>
              <a:rPr lang="ru-RU" dirty="0" smtClean="0"/>
              <a:t>чтобы обеспечивать: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08919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безопасность </a:t>
            </a:r>
            <a:r>
              <a:rPr lang="ru-RU" dirty="0"/>
              <a:t>движения и эксплуатации железнодорожного транспорта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3068960"/>
            <a:ext cx="2927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качество перевозимой продукции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2924944"/>
            <a:ext cx="2088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сохранность грузов, </a:t>
            </a:r>
            <a:r>
              <a:rPr lang="ru-RU" dirty="0" err="1"/>
              <a:t>грузобагажа</a:t>
            </a:r>
            <a:r>
              <a:rPr lang="ru-RU" dirty="0"/>
              <a:t>, вагонов, контейнеров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5373216"/>
            <a:ext cx="3582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пожарную безопасность и экологическую безопасность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17728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995936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92280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16016" y="42210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1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 комплекс подготовки грузов к перевозке входят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приведение продукции в необходимое качественное состояние (просушка, отсортировка, предварительное охлаждение, стабилизация грузов, подверженных разложению, и т.п.)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844824"/>
            <a:ext cx="4176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надлежащая упаковка с укрупнением грузовых мест в транспортные пакеты и связки, уплотнение (прессование стружки, соломы, сена, опилок и др.), дробление (крупных частей металлолома)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437112"/>
            <a:ext cx="324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частичная разборка крупногабаритного оборудования машин, нанесение на грузовые места транспортной маркировки и др.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4725144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осмотр </a:t>
            </a:r>
            <a:r>
              <a:rPr lang="ru-RU" dirty="0"/>
              <a:t>их соответствующими контрольными и надзорными органами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691680" y="9087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940152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4067944" y="393305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3203848" y="400506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3206" y="188640"/>
            <a:ext cx="3597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3140968"/>
            <a:ext cx="30963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Число </a:t>
            </a:r>
            <a:r>
              <a:rPr lang="ru-RU" sz="1600" b="1" dirty="0"/>
              <a:t>грузовых мест в отправке и порядковый номер места внутри отправки </a:t>
            </a:r>
            <a:r>
              <a:rPr lang="ru-RU" sz="1600" b="1" dirty="0" smtClean="0"/>
              <a:t>указывается </a:t>
            </a:r>
            <a:r>
              <a:rPr lang="ru-RU" sz="1600" b="1" dirty="0"/>
              <a:t>дробью: в числителе - порядковый номер </a:t>
            </a:r>
            <a:r>
              <a:rPr lang="ru-RU" sz="1600" b="1" dirty="0" smtClean="0"/>
              <a:t>по книге приёма грузов к отправлению и через тире – количество мест. Знаменатель – это код станции отправления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1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Маркировка грузов при железнодорожной перевозке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05273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Основные надписи на грузовых местах должны содержать: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05064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Полное или условное зарегистрированное в установленном порядке наименование грузополучателя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2132856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Полное наименование станции назначения и сокращенное наименование железной дороги назначения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1412776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403648" y="2060848"/>
            <a:ext cx="48463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36296" y="1628800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4941167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324 ---- 6</a:t>
            </a:r>
          </a:p>
          <a:p>
            <a:r>
              <a:rPr lang="ru-RU" b="1" dirty="0" smtClean="0"/>
              <a:t>------------</a:t>
            </a:r>
          </a:p>
          <a:p>
            <a:r>
              <a:rPr lang="ru-RU" b="1" dirty="0" smtClean="0"/>
              <a:t> 289503</a:t>
            </a:r>
            <a:endParaRPr lang="ru-RU" b="1" dirty="0"/>
          </a:p>
        </p:txBody>
      </p:sp>
      <p:sp>
        <p:nvSpPr>
          <p:cNvPr id="13" name="Двойная стрелка влево/вверх 12"/>
          <p:cNvSpPr/>
          <p:nvPr/>
        </p:nvSpPr>
        <p:spPr>
          <a:xfrm>
            <a:off x="4644008" y="4869160"/>
            <a:ext cx="864096" cy="850392"/>
          </a:xfrm>
          <a:prstGeom prst="leftUpArrow">
            <a:avLst>
              <a:gd name="adj1" fmla="val 2240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Железнодорожная маркировка наносится: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230425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станцией отправления - при приеме к перевозке грузов в местах общего пользования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908720"/>
            <a:ext cx="4248472" cy="15121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грузоотправителем (до предъявления грузов к перевозке) - при погрузке грузов мелкими отправками в местах не общего пользования.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3717032"/>
            <a:ext cx="4104456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/>
              <a:t>маркировка должна быть нанесена на каждое грузовое </a:t>
            </a:r>
            <a:r>
              <a:rPr lang="ru-RU" sz="2400" b="1" dirty="0" smtClean="0"/>
              <a:t>место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924944"/>
            <a:ext cx="2952328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 перевозке грузов насыпью и наливом без тары транспортная маркировка на груз не наносится.</a:t>
            </a:r>
            <a:endParaRPr lang="ru-RU" sz="2400" b="1" dirty="0"/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2771800" y="836712"/>
            <a:ext cx="648072" cy="12961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3851920" y="836712"/>
            <a:ext cx="648072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597324"/>
            <a:ext cx="8352928" cy="5570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 железнодорожной маркировки ускоряет розыск грузов при разъединении их с перевозочными документами, позволяет установить ответственность приемосдатчиков, принимавших груз к перевозке.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Информационные надписи содержат массу брутто и нетто грузового места в килограммах. Допускается вместо массы нетто указывать количество изделий в штуках. Эти сведения могут не наноситься, если они указаны в маркировке, которая характеризует упакованную продукцию: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габаритные размеры грузового места в сантиметрах (длина, ширина и высота, либо диаметр и высота)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536" y="919224"/>
            <a:ext cx="4320480" cy="440120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Транспортная маркировка должна быть нанесена на бумажные, картонные,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металлические и другие ярлыки.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длительном хранении груза, а также при транспортировании грузов в открытом подвижном составе маркировку допускается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наносить непосредственно на грузовые места.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716016" y="764704"/>
            <a:ext cx="4104456" cy="480813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Грузоотправители и транспортные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</a:t>
            </a:r>
            <a:r>
              <a:rPr lang="ru-RU" sz="1600" b="1" dirty="0" smtClean="0"/>
              <a:t>ции обязаны строго соблюдать требования Правил и стандартов по маркировке т.к. с её помощью устанавливается связь между грузом и перевозочным документом, определяется его принадлежность в случае разъединения от документов, осуществляется информация </a:t>
            </a:r>
            <a:r>
              <a:rPr lang="ru-RU" sz="1600" b="1" dirty="0" err="1" smtClean="0"/>
              <a:t>ра</a:t>
            </a:r>
            <a:r>
              <a:rPr lang="ru-RU" sz="1600" b="1" dirty="0" smtClean="0"/>
              <a:t>- </a:t>
            </a:r>
          </a:p>
          <a:p>
            <a:r>
              <a:rPr lang="ru-RU" sz="1600" b="1" dirty="0" err="1" smtClean="0"/>
              <a:t>ботников</a:t>
            </a:r>
            <a:r>
              <a:rPr lang="ru-RU" sz="1600" b="1" dirty="0" smtClean="0"/>
              <a:t> о мерах предосторожности и способах обращения с упакованной продукцией при транспортировке и хранении</a:t>
            </a:r>
            <a:r>
              <a:rPr lang="ru-RU" b="1" dirty="0" smtClean="0"/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522775"/>
            <a:ext cx="48245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расположения транс-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портной маркировки: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— манипуляционные знаки;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— допускаемые предупредительные надписи;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— порядковый номер внутри отправки, число мест в отправке;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— наименование грузополучателя и пункта назначения;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— наименование станции перегрузки; 6 — железнодорожная маркировка;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— наименование грузоотправителя;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— наименование станции отправления;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— масса нетто;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— масса брутто;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— габаритные размеры грузового места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http://im5-tub-ru.yandex.net/i?id=454083857-6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04664"/>
            <a:ext cx="3240360" cy="48245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1960" y="5445224"/>
            <a:ext cx="2088232" cy="646331"/>
          </a:xfrm>
          <a:prstGeom prst="rect">
            <a:avLst/>
          </a:prstGeom>
          <a:ln w="571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ru-RU" dirty="0" smtClean="0"/>
              <a:t>Обязательные</a:t>
            </a:r>
          </a:p>
          <a:p>
            <a:r>
              <a:rPr lang="ru-RU" dirty="0" smtClean="0"/>
              <a:t>надписи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444208" y="5517232"/>
            <a:ext cx="144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5445224"/>
            <a:ext cx="2016224" cy="646331"/>
          </a:xfrm>
          <a:prstGeom prst="rect">
            <a:avLst/>
          </a:prstGeom>
          <a:ln w="57150"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Допускаемые</a:t>
            </a:r>
          </a:p>
          <a:p>
            <a:r>
              <a:rPr lang="ru-RU" dirty="0" smtClean="0"/>
              <a:t>надписи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</TotalTime>
  <Words>664</Words>
  <Application>Microsoft Office PowerPoint</Application>
  <PresentationFormat>Экран (4:3)</PresentationFormat>
  <Paragraphs>96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АНЖЕЛИКА</cp:lastModifiedBy>
  <cp:revision>20</cp:revision>
  <dcterms:created xsi:type="dcterms:W3CDTF">2013-12-18T23:51:39Z</dcterms:created>
  <dcterms:modified xsi:type="dcterms:W3CDTF">2014-01-09T17:50:13Z</dcterms:modified>
</cp:coreProperties>
</file>