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5" r:id="rId4"/>
    <p:sldId id="258" r:id="rId5"/>
    <p:sldId id="260" r:id="rId6"/>
    <p:sldId id="263" r:id="rId7"/>
    <p:sldId id="262" r:id="rId8"/>
    <p:sldId id="264" r:id="rId9"/>
    <p:sldId id="265" r:id="rId10"/>
    <p:sldId id="302" r:id="rId11"/>
    <p:sldId id="300" r:id="rId12"/>
    <p:sldId id="266" r:id="rId13"/>
    <p:sldId id="303" r:id="rId14"/>
    <p:sldId id="268" r:id="rId15"/>
    <p:sldId id="269" r:id="rId16"/>
    <p:sldId id="270" r:id="rId17"/>
    <p:sldId id="296" r:id="rId18"/>
    <p:sldId id="271" r:id="rId19"/>
    <p:sldId id="272" r:id="rId20"/>
    <p:sldId id="282" r:id="rId21"/>
    <p:sldId id="273" r:id="rId22"/>
    <p:sldId id="294" r:id="rId23"/>
    <p:sldId id="288" r:id="rId24"/>
    <p:sldId id="279" r:id="rId25"/>
    <p:sldId id="280" r:id="rId26"/>
    <p:sldId id="274" r:id="rId27"/>
    <p:sldId id="275" r:id="rId28"/>
    <p:sldId id="289" r:id="rId29"/>
    <p:sldId id="295" r:id="rId30"/>
    <p:sldId id="297" r:id="rId31"/>
    <p:sldId id="278" r:id="rId32"/>
    <p:sldId id="276" r:id="rId33"/>
    <p:sldId id="290" r:id="rId34"/>
    <p:sldId id="291" r:id="rId35"/>
    <p:sldId id="283" r:id="rId36"/>
    <p:sldId id="281" r:id="rId37"/>
    <p:sldId id="284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8000"/>
    <a:srgbClr val="FF0000"/>
    <a:srgbClr val="0033CC"/>
    <a:srgbClr val="E25B00"/>
    <a:srgbClr val="FF3300"/>
    <a:srgbClr val="FF6600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60" autoAdjust="0"/>
    <p:restoredTop sz="94660"/>
  </p:normalViewPr>
  <p:slideViewPr>
    <p:cSldViewPr>
      <p:cViewPr>
        <p:scale>
          <a:sx n="70" d="100"/>
          <a:sy n="70" d="100"/>
        </p:scale>
        <p:origin x="-156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C2707-0A74-49A7-B862-6E3DFD4EA0A0}" type="datetimeFigureOut">
              <a:rPr lang="ru-RU"/>
              <a:pPr>
                <a:defRPr/>
              </a:pPr>
              <a:t>01.12.2011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710BB-DC5A-4EFD-88C9-75EF7D6A9D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82509-858D-4439-A034-B34072BB6AD9}" type="datetimeFigureOut">
              <a:rPr lang="ru-RU"/>
              <a:pPr>
                <a:defRPr/>
              </a:pPr>
              <a:t>01.12.2011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2A31A-453F-4D6D-A16C-B638750D76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3732C-AC58-4804-82B0-592A92BD8D82}" type="datetimeFigureOut">
              <a:rPr lang="ru-RU"/>
              <a:pPr>
                <a:defRPr/>
              </a:pPr>
              <a:t>01.12.2011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9111D-EA09-41D8-B817-CCCE750AE0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3657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267200" y="1600200"/>
            <a:ext cx="3657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3A64F-DCAD-4F9C-B129-A4360AD0CEDB}" type="datetimeFigureOut">
              <a:rPr lang="ru-RU"/>
              <a:pPr>
                <a:defRPr/>
              </a:pPr>
              <a:t>01.12.2011</a:t>
            </a:fld>
            <a:endParaRPr lang="ru-RU"/>
          </a:p>
        </p:txBody>
      </p:sp>
      <p:sp>
        <p:nvSpPr>
          <p:cNvPr id="7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A3311-29BD-46FF-A2F9-F694353FC0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F308F-6669-4DC2-B0CB-17FB3C4692FD}" type="datetimeFigureOut">
              <a:rPr lang="ru-RU"/>
              <a:pPr>
                <a:defRPr/>
              </a:pPr>
              <a:t>01.12.2011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52A27-3869-446C-8D64-6B9847448E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B3459-18D7-4843-841C-151F84994B9D}" type="datetimeFigureOut">
              <a:rPr lang="ru-RU"/>
              <a:pPr>
                <a:defRPr/>
              </a:pPr>
              <a:t>01.12.2011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9B983-4DE3-4AF6-B2D6-4B1557A420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482D6-41FA-4DFB-A8DC-A1878C0760FF}" type="datetimeFigureOut">
              <a:rPr lang="ru-RU"/>
              <a:pPr>
                <a:defRPr/>
              </a:pPr>
              <a:t>01.12.2011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A4CE5-699E-40D7-8DFA-07344A0629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B4817-9B63-402D-BC67-CC80C8D35EF3}" type="datetimeFigureOut">
              <a:rPr lang="ru-RU"/>
              <a:pPr>
                <a:defRPr/>
              </a:pPr>
              <a:t>01.12.2011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28056-FA76-4245-8FB3-3D318FB95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6FEBD-9C0D-4175-A468-B715B09CC0E7}" type="datetimeFigureOut">
              <a:rPr lang="ru-RU"/>
              <a:pPr>
                <a:defRPr/>
              </a:pPr>
              <a:t>01.12.2011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C5B87-EE01-4EEA-BEB4-A1A6B83E7B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49603-17A5-4533-952D-C48B648CA907}" type="datetimeFigureOut">
              <a:rPr lang="ru-RU"/>
              <a:pPr>
                <a:defRPr/>
              </a:pPr>
              <a:t>01.12.2011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83EAF-E4C8-4E7D-B15E-765C2477B7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F65CF-A4D8-4336-8940-379250B17C6E}" type="datetimeFigureOut">
              <a:rPr lang="ru-RU"/>
              <a:pPr>
                <a:defRPr/>
              </a:pPr>
              <a:t>01.12.2011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6BFB7-42C8-42A3-9D53-F26B8DFC41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30EDF-B686-4CAF-AEB2-A0A7DB4E740A}" type="datetimeFigureOut">
              <a:rPr lang="ru-RU"/>
              <a:pPr>
                <a:defRPr/>
              </a:pPr>
              <a:t>01.12.2011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849B6-3080-4E67-8273-7A13DD60B9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E39890-55D6-412D-AA2B-95A4C9BBACFC}" type="datetimeFigureOut">
              <a:rPr lang="ru-RU"/>
              <a:pPr>
                <a:defRPr/>
              </a:pPr>
              <a:t>01.12.2011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D861E2-F27F-4715-AAA9-DD8797C941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4" r:id="rId1"/>
    <p:sldLayoutId id="2147483877" r:id="rId2"/>
    <p:sldLayoutId id="2147483885" r:id="rId3"/>
    <p:sldLayoutId id="2147483878" r:id="rId4"/>
    <p:sldLayoutId id="2147483886" r:id="rId5"/>
    <p:sldLayoutId id="2147483879" r:id="rId6"/>
    <p:sldLayoutId id="2147483880" r:id="rId7"/>
    <p:sldLayoutId id="2147483887" r:id="rId8"/>
    <p:sldLayoutId id="2147483888" r:id="rId9"/>
    <p:sldLayoutId id="2147483881" r:id="rId10"/>
    <p:sldLayoutId id="2147483882" r:id="rId11"/>
    <p:sldLayoutId id="2147483883" r:id="rId12"/>
  </p:sldLayoutIdLst>
  <p:transition>
    <p:cover dir="ru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429064" y="1772816"/>
            <a:ext cx="8319400" cy="201622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7200" smtClean="0">
                <a:solidFill>
                  <a:srgbClr val="0070C0"/>
                </a:solidFill>
              </a:rPr>
              <a:t/>
            </a:r>
            <a:br>
              <a:rPr lang="ru-RU" sz="7200" smtClean="0">
                <a:solidFill>
                  <a:srgbClr val="0070C0"/>
                </a:solidFill>
              </a:rPr>
            </a:br>
            <a:r>
              <a:rPr lang="ru-RU" sz="7200" smtClean="0">
                <a:solidFill>
                  <a:srgbClr val="0070C0"/>
                </a:solidFill>
              </a:rPr>
              <a:t/>
            </a:r>
            <a:br>
              <a:rPr lang="ru-RU" sz="7200" smtClean="0">
                <a:solidFill>
                  <a:srgbClr val="0070C0"/>
                </a:solidFill>
              </a:rPr>
            </a:br>
            <a:r>
              <a:rPr lang="ru-RU" sz="7200" smtClean="0">
                <a:solidFill>
                  <a:srgbClr val="0070C0"/>
                </a:solidFill>
              </a:rPr>
              <a:t/>
            </a:r>
            <a:br>
              <a:rPr lang="ru-RU" sz="7200" smtClean="0">
                <a:solidFill>
                  <a:srgbClr val="0070C0"/>
                </a:solidFill>
              </a:rPr>
            </a:br>
            <a:r>
              <a:rPr lang="ru-RU" sz="8900" smtClean="0">
                <a:solidFill>
                  <a:srgbClr val="0033CC"/>
                </a:solidFill>
              </a:rPr>
              <a:t>Государство</a:t>
            </a:r>
            <a:endParaRPr lang="ru-RU" sz="890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3412"/>
          </a:xfrm>
        </p:spPr>
        <p:txBody>
          <a:bodyPr/>
          <a:lstStyle/>
          <a:p>
            <a:pPr algn="ctr"/>
            <a:r>
              <a:rPr lang="ru-RU" sz="4100" b="1" smtClean="0">
                <a:solidFill>
                  <a:srgbClr val="FFC000"/>
                </a:solidFill>
              </a:rPr>
              <a:t>Теории происхождения государства</a:t>
            </a:r>
            <a:endParaRPr lang="ru-RU" sz="4100" b="1" smtClean="0"/>
          </a:p>
        </p:txBody>
      </p:sp>
      <p:sp>
        <p:nvSpPr>
          <p:cNvPr id="5" name="Содержимое 2"/>
          <p:cNvSpPr>
            <a:spLocks noGrp="1"/>
          </p:cNvSpPr>
          <p:nvPr>
            <p:ph sz="quarter" idx="1"/>
          </p:nvPr>
        </p:nvSpPr>
        <p:spPr>
          <a:xfrm>
            <a:off x="2700338" y="2060575"/>
            <a:ext cx="1738312" cy="50482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2800" b="1" smtClean="0"/>
              <a:t>Г. Тард</a:t>
            </a:r>
          </a:p>
        </p:txBody>
      </p:sp>
      <p:sp>
        <p:nvSpPr>
          <p:cNvPr id="18444" name="Rectangle 12"/>
          <p:cNvSpPr>
            <a:spLocks noGrp="1"/>
          </p:cNvSpPr>
          <p:nvPr>
            <p:ph type="body" sz="half" idx="4294967295"/>
          </p:nvPr>
        </p:nvSpPr>
        <p:spPr>
          <a:xfrm>
            <a:off x="5148263" y="1125538"/>
            <a:ext cx="3657600" cy="5399087"/>
          </a:xfrm>
        </p:spPr>
        <p:txBody>
          <a:bodyPr/>
          <a:lstStyle/>
          <a:p>
            <a:r>
              <a:rPr lang="ru-RU" sz="3200" b="1" smtClean="0"/>
              <a:t>Психике индивида изначально присуща потребность в повиновении, подчинении кому-либо более сильному</a:t>
            </a: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060575"/>
            <a:ext cx="237490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2636838"/>
            <a:ext cx="242887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179388" y="5734050"/>
            <a:ext cx="26638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Л.И. </a:t>
            </a:r>
            <a:endParaRPr lang="en-US" sz="2800" b="1"/>
          </a:p>
          <a:p>
            <a:pPr algn="ctr"/>
            <a:r>
              <a:rPr lang="ru-RU" sz="2800" b="1"/>
              <a:t>Петражицкий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850" y="981075"/>
            <a:ext cx="4679950" cy="647700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70C0"/>
                </a:solidFill>
              </a:rPr>
              <a:t>Психологическая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8444" grpId="0" build="p"/>
      <p:bldP spid="18440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18487" cy="836613"/>
          </a:xfrm>
        </p:spPr>
        <p:txBody>
          <a:bodyPr/>
          <a:lstStyle/>
          <a:p>
            <a:pPr algn="ctr"/>
            <a:r>
              <a:rPr lang="ru-RU" sz="4100" b="1" smtClean="0">
                <a:solidFill>
                  <a:srgbClr val="FFC000"/>
                </a:solidFill>
              </a:rPr>
              <a:t>Теории происхождения государ</a:t>
            </a:r>
            <a:r>
              <a:rPr lang="ru-RU" sz="3600" b="1" smtClean="0">
                <a:solidFill>
                  <a:srgbClr val="FFC000"/>
                </a:solidFill>
              </a:rPr>
              <a:t>ства</a:t>
            </a:r>
            <a:endParaRPr lang="ru-RU" sz="3600" b="1" smtClean="0"/>
          </a:p>
        </p:txBody>
      </p:sp>
      <p:pic>
        <p:nvPicPr>
          <p:cNvPr id="14339" name="Picture 2" descr="C:\Users\ZRT\Desktop\государство\евгений дюринг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59113" y="2492375"/>
            <a:ext cx="2819400" cy="3225800"/>
          </a:xfrm>
        </p:spPr>
      </p:pic>
      <p:pic>
        <p:nvPicPr>
          <p:cNvPr id="14340" name="Picture 4" descr="C:\Users\ZRT\Desktop\государство\дэвид ю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565400"/>
            <a:ext cx="2592387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C:\Users\ZRT\Desktop\государство\людвиг гумплович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940425" y="2492375"/>
            <a:ext cx="2879725" cy="3313113"/>
          </a:xfrm>
        </p:spPr>
      </p:pic>
      <p:sp>
        <p:nvSpPr>
          <p:cNvPr id="14342" name="Прямоугольник 9"/>
          <p:cNvSpPr>
            <a:spLocks noChangeArrowheads="1"/>
          </p:cNvSpPr>
          <p:nvPr/>
        </p:nvSpPr>
        <p:spPr bwMode="auto">
          <a:xfrm>
            <a:off x="3132138" y="5734050"/>
            <a:ext cx="27352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Евгений Дюринг</a:t>
            </a:r>
          </a:p>
        </p:txBody>
      </p:sp>
      <p:sp>
        <p:nvSpPr>
          <p:cNvPr id="14343" name="Прямоугольник 10"/>
          <p:cNvSpPr>
            <a:spLocks noChangeArrowheads="1"/>
          </p:cNvSpPr>
          <p:nvPr/>
        </p:nvSpPr>
        <p:spPr bwMode="auto">
          <a:xfrm>
            <a:off x="468313" y="5734050"/>
            <a:ext cx="2374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Дэвид Юм</a:t>
            </a:r>
          </a:p>
        </p:txBody>
      </p:sp>
      <p:sp>
        <p:nvSpPr>
          <p:cNvPr id="14344" name="Прямоугольник 11"/>
          <p:cNvSpPr>
            <a:spLocks noChangeArrowheads="1"/>
          </p:cNvSpPr>
          <p:nvPr/>
        </p:nvSpPr>
        <p:spPr bwMode="auto">
          <a:xfrm>
            <a:off x="6011863" y="5805488"/>
            <a:ext cx="28082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Людвиг Гумплович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5288" y="1557338"/>
            <a:ext cx="8353425" cy="935037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Государство создается в процессе завоевания для подчинения побежденных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95288" y="836613"/>
            <a:ext cx="8353425" cy="720725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400" b="1" dirty="0">
                <a:solidFill>
                  <a:srgbClr val="00B0F0"/>
                </a:solidFill>
              </a:rPr>
              <a:t>Теория насилия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4343" grpId="0"/>
      <p:bldP spid="14344" grpId="0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147050" cy="10525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C000"/>
                </a:solidFill>
              </a:rPr>
              <a:t>Теории происхождения государства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8050"/>
            <a:ext cx="4114800" cy="1657350"/>
          </a:xfrm>
        </p:spPr>
        <p:txBody>
          <a:bodyPr>
            <a:normAutofit fontScale="25000" lnSpcReduction="20000"/>
          </a:bodyPr>
          <a:lstStyle/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2800" b="1" dirty="0" smtClean="0">
                <a:solidFill>
                  <a:srgbClr val="00B0F0"/>
                </a:solidFill>
              </a:rPr>
              <a:t>Социально-</a:t>
            </a:r>
          </a:p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2800" b="1" dirty="0" smtClean="0">
                <a:solidFill>
                  <a:srgbClr val="00B0F0"/>
                </a:solidFill>
              </a:rPr>
              <a:t>экономическая</a:t>
            </a:r>
          </a:p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2800" b="1" dirty="0" smtClean="0">
                <a:solidFill>
                  <a:srgbClr val="00B0F0"/>
                </a:solidFill>
              </a:rPr>
              <a:t>или</a:t>
            </a:r>
          </a:p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2800" b="1" dirty="0" smtClean="0">
                <a:solidFill>
                  <a:srgbClr val="00B0F0"/>
                </a:solidFill>
              </a:rPr>
              <a:t>классовая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1200" b="1" dirty="0" smtClean="0">
              <a:solidFill>
                <a:srgbClr val="996633"/>
              </a:solidFill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800" b="1" dirty="0" smtClean="0">
              <a:solidFill>
                <a:srgbClr val="996633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40200" y="981075"/>
            <a:ext cx="4752975" cy="2376488"/>
          </a:xfrm>
          <a:solidFill>
            <a:schemeClr val="tx2">
              <a:lumMod val="25000"/>
            </a:schemeClr>
          </a:solidFill>
        </p:spPr>
        <p:txBody>
          <a:bodyPr>
            <a:normAutofit fontScale="25000" lnSpcReduction="20000"/>
          </a:bodyPr>
          <a:lstStyle/>
          <a:p>
            <a:pPr marL="420624" indent="-384048" algn="ctr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	</a:t>
            </a:r>
            <a:r>
              <a:rPr lang="ru-RU" sz="11200" b="1" dirty="0" smtClean="0"/>
              <a:t>Государство выросло </a:t>
            </a:r>
          </a:p>
          <a:p>
            <a:pPr marL="420624" indent="-384048" algn="ctr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11200" b="1" dirty="0" smtClean="0"/>
              <a:t>из неравенства при разложении родоплеменных </a:t>
            </a:r>
          </a:p>
          <a:p>
            <a:pPr marL="420624" indent="-384048" algn="ctr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11200" b="1" dirty="0" smtClean="0"/>
              <a:t>отношений</a:t>
            </a:r>
          </a:p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2800" dirty="0" smtClean="0"/>
          </a:p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	</a:t>
            </a:r>
            <a:endParaRPr lang="ru-RU" b="1" dirty="0"/>
          </a:p>
        </p:txBody>
      </p:sp>
      <p:pic>
        <p:nvPicPr>
          <p:cNvPr id="17413" name="Picture 2" descr="C:\Users\ZRT\Desktop\государство\карл марк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924175"/>
            <a:ext cx="2767013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3" descr="C:\Users\ZRT\Desktop\государство\ленин владими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3429000"/>
            <a:ext cx="2260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Прямоугольник 7"/>
          <p:cNvSpPr>
            <a:spLocks noChangeArrowheads="1"/>
          </p:cNvSpPr>
          <p:nvPr/>
        </p:nvSpPr>
        <p:spPr bwMode="auto">
          <a:xfrm>
            <a:off x="3348038" y="3716338"/>
            <a:ext cx="16875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К. Маркс</a:t>
            </a:r>
          </a:p>
        </p:txBody>
      </p:sp>
      <p:sp>
        <p:nvSpPr>
          <p:cNvPr id="17416" name="Прямоугольник 8"/>
          <p:cNvSpPr>
            <a:spLocks noChangeArrowheads="1"/>
          </p:cNvSpPr>
          <p:nvPr/>
        </p:nvSpPr>
        <p:spPr bwMode="auto">
          <a:xfrm>
            <a:off x="3924300" y="5876925"/>
            <a:ext cx="2376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В.И. Ленин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 animBg="1"/>
      <p:bldP spid="17415" grpId="0"/>
      <p:bldP spid="174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sz="half" idx="1"/>
          </p:nvPr>
        </p:nvSpPr>
        <p:spPr>
          <a:xfrm>
            <a:off x="250825" y="1196975"/>
            <a:ext cx="4752975" cy="5256213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3600" b="1" smtClean="0">
                <a:solidFill>
                  <a:srgbClr val="0066FF"/>
                </a:solidFill>
              </a:rPr>
              <a:t>Ирригационная</a:t>
            </a:r>
          </a:p>
          <a:p>
            <a:endParaRPr lang="ru-RU" sz="3600" smtClean="0">
              <a:solidFill>
                <a:srgbClr val="0066FF"/>
              </a:solidFill>
            </a:endParaRPr>
          </a:p>
          <a:p>
            <a:endParaRPr lang="en-US" smtClean="0">
              <a:solidFill>
                <a:srgbClr val="0066FF"/>
              </a:solidFill>
            </a:endParaRP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pPr>
              <a:buFont typeface="Wingdings 2" pitchFamily="18" charset="2"/>
              <a:buNone/>
            </a:pPr>
            <a:endParaRPr lang="ru-RU" smtClean="0"/>
          </a:p>
          <a:p>
            <a:pPr algn="ctr">
              <a:buFont typeface="Wingdings 2" pitchFamily="18" charset="2"/>
              <a:buNone/>
            </a:pPr>
            <a:r>
              <a:rPr lang="ru-RU" sz="2800" b="1" smtClean="0"/>
              <a:t>К. Витфогель</a:t>
            </a:r>
            <a:r>
              <a:rPr lang="ru-RU" smtClean="0"/>
              <a:t> </a:t>
            </a:r>
          </a:p>
        </p:txBody>
      </p:sp>
      <p:sp>
        <p:nvSpPr>
          <p:cNvPr id="19459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125538"/>
            <a:ext cx="4248150" cy="53276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2800" b="1" smtClean="0"/>
              <a:t>    </a:t>
            </a:r>
            <a:r>
              <a:rPr lang="ru-RU" sz="2800" b="1" smtClean="0"/>
              <a:t>Государство возникает вследствие потребности общества в постоянном осуществлении крупномасштабных работ  </a:t>
            </a:r>
          </a:p>
        </p:txBody>
      </p:sp>
      <p:sp>
        <p:nvSpPr>
          <p:cNvPr id="19460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362950" cy="792162"/>
          </a:xfrm>
        </p:spPr>
        <p:txBody>
          <a:bodyPr/>
          <a:lstStyle/>
          <a:p>
            <a:pPr algn="ctr"/>
            <a:r>
              <a:rPr lang="ru-RU" sz="4100" b="1" smtClean="0">
                <a:solidFill>
                  <a:srgbClr val="FFC000"/>
                </a:solidFill>
              </a:rPr>
              <a:t>Теории происхождения государства</a:t>
            </a:r>
            <a:endParaRPr lang="ru-RU" sz="4100" b="1" smtClean="0"/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2205038"/>
            <a:ext cx="2808287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18488" cy="792162"/>
          </a:xfrm>
        </p:spPr>
        <p:txBody>
          <a:bodyPr/>
          <a:lstStyle/>
          <a:p>
            <a:pPr algn="ctr" eaLnBrk="1" hangingPunct="1"/>
            <a:r>
              <a:rPr lang="ru-RU" sz="3200" b="1" smtClean="0">
                <a:solidFill>
                  <a:srgbClr val="FFC000"/>
                </a:solidFill>
              </a:rPr>
              <a:t>Социально-экономическая теория происхождения государства</a:t>
            </a:r>
            <a:endParaRPr lang="ru-RU" sz="3200" smtClean="0">
              <a:solidFill>
                <a:srgbClr val="FFC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24744"/>
            <a:ext cx="8496944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Улучшение орудий труда, умений и трудового опыта</a:t>
            </a:r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23850" y="1916113"/>
            <a:ext cx="3862388" cy="8651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333300"/>
                </a:solidFill>
              </a:rPr>
              <a:t>Переход к индивидуальному хозяйству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3438" y="1916113"/>
            <a:ext cx="4156075" cy="8651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333300"/>
                </a:solidFill>
              </a:rPr>
              <a:t>Появление излишков производства (избыточного продукта)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850" y="3068638"/>
            <a:ext cx="3887788" cy="9366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333300"/>
                </a:solidFill>
              </a:rPr>
              <a:t>Появление частной собственности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43438" y="3068638"/>
            <a:ext cx="4227512" cy="9366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333300"/>
                </a:solidFill>
              </a:rPr>
              <a:t>Возможность содержать людей, незанятых в материальном производстве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43438" y="4292600"/>
            <a:ext cx="4249737" cy="431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333300"/>
                </a:solidFill>
              </a:rPr>
              <a:t>Выделение знати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3850" y="5013325"/>
            <a:ext cx="3887788" cy="7191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333300"/>
                </a:solidFill>
              </a:rPr>
              <a:t>Появление имущественного неравенства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716463" y="5013325"/>
            <a:ext cx="4103687" cy="7191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333300"/>
                </a:solidFill>
              </a:rPr>
              <a:t>Появление социального неравенства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50825" y="6021388"/>
            <a:ext cx="8569325" cy="50323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Образование государства</a:t>
            </a:r>
          </a:p>
        </p:txBody>
      </p:sp>
      <p:cxnSp>
        <p:nvCxnSpPr>
          <p:cNvPr id="24" name="Прямая со стрелкой 23"/>
          <p:cNvCxnSpPr>
            <a:endCxn id="8" idx="0"/>
          </p:cNvCxnSpPr>
          <p:nvPr/>
        </p:nvCxnSpPr>
        <p:spPr>
          <a:xfrm rot="5400000">
            <a:off x="2117725" y="1765300"/>
            <a:ext cx="287338" cy="142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8" idx="2"/>
            <a:endCxn id="11" idx="0"/>
          </p:cNvCxnSpPr>
          <p:nvPr/>
        </p:nvCxnSpPr>
        <p:spPr>
          <a:xfrm rot="16200000" flipH="1">
            <a:off x="2116931" y="2918619"/>
            <a:ext cx="287338" cy="127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1" idx="2"/>
            <a:endCxn id="14" idx="0"/>
          </p:cNvCxnSpPr>
          <p:nvPr/>
        </p:nvCxnSpPr>
        <p:spPr>
          <a:xfrm rot="5400000">
            <a:off x="1763713" y="4508500"/>
            <a:ext cx="1008062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10" idx="2"/>
            <a:endCxn id="10" idx="2"/>
          </p:cNvCxnSpPr>
          <p:nvPr/>
        </p:nvCxnSpPr>
        <p:spPr>
          <a:xfrm rot="5400000">
            <a:off x="6721475" y="2781300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16" idx="2"/>
          </p:cNvCxnSpPr>
          <p:nvPr/>
        </p:nvCxnSpPr>
        <p:spPr>
          <a:xfrm rot="5400000">
            <a:off x="6569870" y="5895181"/>
            <a:ext cx="360362" cy="349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13" idx="2"/>
            <a:endCxn id="16" idx="0"/>
          </p:cNvCxnSpPr>
          <p:nvPr/>
        </p:nvCxnSpPr>
        <p:spPr>
          <a:xfrm rot="5400000">
            <a:off x="6623844" y="4868069"/>
            <a:ext cx="288925" cy="15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12" idx="2"/>
            <a:endCxn id="13" idx="0"/>
          </p:cNvCxnSpPr>
          <p:nvPr/>
        </p:nvCxnSpPr>
        <p:spPr>
          <a:xfrm rot="16200000" flipH="1">
            <a:off x="6619875" y="4143376"/>
            <a:ext cx="287337" cy="111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endCxn id="10" idx="0"/>
          </p:cNvCxnSpPr>
          <p:nvPr/>
        </p:nvCxnSpPr>
        <p:spPr>
          <a:xfrm rot="5400000">
            <a:off x="6583363" y="1766887"/>
            <a:ext cx="287338" cy="111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stCxn id="14" idx="2"/>
          </p:cNvCxnSpPr>
          <p:nvPr/>
        </p:nvCxnSpPr>
        <p:spPr>
          <a:xfrm rot="16200000" flipH="1">
            <a:off x="2123281" y="5876132"/>
            <a:ext cx="288925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>
            <a:stCxn id="10" idx="2"/>
            <a:endCxn id="12" idx="0"/>
          </p:cNvCxnSpPr>
          <p:nvPr/>
        </p:nvCxnSpPr>
        <p:spPr>
          <a:xfrm rot="16200000" flipH="1">
            <a:off x="6596063" y="2906712"/>
            <a:ext cx="287338" cy="365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777875"/>
          </a:xfrm>
        </p:spPr>
        <p:txBody>
          <a:bodyPr/>
          <a:lstStyle/>
          <a:p>
            <a:pPr algn="ctr" eaLnBrk="1" hangingPunct="1"/>
            <a:r>
              <a:rPr lang="ru-RU" sz="4000" b="1" smtClean="0">
                <a:solidFill>
                  <a:srgbClr val="FFFF00"/>
                </a:solidFill>
              </a:rPr>
              <a:t>Характеристика государства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457200" y="1125538"/>
            <a:ext cx="8291513" cy="525621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Равнобедренный треугольник 3"/>
          <p:cNvSpPr/>
          <p:nvPr/>
        </p:nvSpPr>
        <p:spPr>
          <a:xfrm rot="16200000">
            <a:off x="3458369" y="2007394"/>
            <a:ext cx="2513012" cy="3479800"/>
          </a:xfrm>
          <a:prstGeom prst="triangle">
            <a:avLst>
              <a:gd name="adj" fmla="val 4852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Форма государства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59338" y="1628775"/>
            <a:ext cx="3457575" cy="863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663300"/>
                </a:solidFill>
              </a:rPr>
              <a:t>Государственное устройство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59338" y="5013325"/>
            <a:ext cx="3529012" cy="863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663300"/>
                </a:solidFill>
              </a:rPr>
              <a:t>Политический режим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8313" y="3357563"/>
            <a:ext cx="2519362" cy="863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663300"/>
                </a:solidFill>
              </a:rPr>
              <a:t>Форма правления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813"/>
            <a:ext cx="8218488" cy="57213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3200" b="1" smtClean="0">
                <a:solidFill>
                  <a:srgbClr val="FFC000"/>
                </a:solidFill>
              </a:rPr>
              <a:t>Форма правления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200" b="1" smtClean="0"/>
              <a:t>- это организация высших органов государства и порядок их образования</a:t>
            </a:r>
          </a:p>
          <a:p>
            <a:pPr eaLnBrk="1" hangingPunct="1">
              <a:buFont typeface="Wingdings 2" pitchFamily="18" charset="2"/>
              <a:buNone/>
            </a:pPr>
            <a:endParaRPr lang="ru-RU" sz="3200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3200" b="1" smtClean="0">
                <a:solidFill>
                  <a:srgbClr val="FFC000"/>
                </a:solidFill>
              </a:rPr>
              <a:t>Государственное устройство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200" b="1" smtClean="0"/>
              <a:t>- это территориально-политическая организация государства и взаимоотношение государства в целом и его частей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8247392" cy="2301240"/>
          </a:xfrm>
        </p:spPr>
        <p:txBody>
          <a:bodyPr/>
          <a:lstStyle/>
          <a:p>
            <a:pPr algn="ctr">
              <a:defRPr/>
            </a:pPr>
            <a:r>
              <a:rPr lang="ru-RU" sz="6600" smtClean="0"/>
              <a:t>Форма  правления</a:t>
            </a:r>
            <a:endParaRPr lang="ru-RU" sz="6600"/>
          </a:p>
        </p:txBody>
      </p:sp>
      <p:sp>
        <p:nvSpPr>
          <p:cNvPr id="2355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388" y="1544638"/>
            <a:ext cx="8170862" cy="1752600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143000"/>
          </a:xfrm>
        </p:spPr>
        <p:txBody>
          <a:bodyPr/>
          <a:lstStyle/>
          <a:p>
            <a:pPr algn="ctr" eaLnBrk="1" hangingPunct="1"/>
            <a:endParaRPr lang="ru-RU" b="1" smtClean="0"/>
          </a:p>
        </p:txBody>
      </p:sp>
      <p:sp>
        <p:nvSpPr>
          <p:cNvPr id="24579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80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176713" cy="45259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979613" y="188913"/>
            <a:ext cx="5472112" cy="863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</a:rPr>
              <a:t>Форма правления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8313" y="2205038"/>
            <a:ext cx="3816350" cy="41767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Монархия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rgbClr val="663300"/>
                </a:solidFill>
              </a:rPr>
              <a:t>форма правления, при которой верховная государственная  власть сосредоточена в руках одного человека – монарха (главы государства) и передается по наследству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59338" y="2205038"/>
            <a:ext cx="3889375" cy="41767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Республика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663300"/>
                </a:solidFill>
              </a:rPr>
              <a:t> форма правления, при которой высшая государственная власть принадлежит выбранным на определенный срок органам власти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2051050" y="1052513"/>
            <a:ext cx="1512888" cy="11525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6200000" flipH="1">
            <a:off x="5831681" y="1088232"/>
            <a:ext cx="1152525" cy="10810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18488" cy="550545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mtClean="0"/>
              <a:t>		</a:t>
            </a:r>
            <a:r>
              <a:rPr lang="ru-RU" sz="3200" b="1" smtClean="0"/>
              <a:t>Самая древняя форма правления </a:t>
            </a:r>
            <a:r>
              <a:rPr lang="ru-RU" sz="3200" b="1" smtClean="0">
                <a:solidFill>
                  <a:srgbClr val="FFFF00"/>
                </a:solidFill>
              </a:rPr>
              <a:t>– </a:t>
            </a:r>
            <a:r>
              <a:rPr lang="ru-RU" sz="3200" b="1" u="sng" smtClean="0">
                <a:solidFill>
                  <a:srgbClr val="FFFF00"/>
                </a:solidFill>
              </a:rPr>
              <a:t>монархия</a:t>
            </a:r>
            <a:r>
              <a:rPr lang="ru-RU" sz="3200" b="1" smtClean="0"/>
              <a:t>. 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3200" b="1" smtClean="0"/>
              <a:t>До начала Нового времени подавляющее большинство государств было монархическими. В конце </a:t>
            </a:r>
            <a:r>
              <a:rPr lang="en-US" sz="3200" b="1" smtClean="0"/>
              <a:t>XVIII – XX</a:t>
            </a:r>
            <a:r>
              <a:rPr lang="ru-RU" sz="3200" b="1" smtClean="0"/>
              <a:t> в. Многие монархии уступили место республиканской форме правления. Большинство европейских стран сегодня – республики.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2146300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Comic Sans MS" pitchFamily="66" charset="0"/>
              </a:rPr>
              <a:t>Понятие «государство» было впервые введено </a:t>
            </a:r>
            <a:r>
              <a:rPr lang="ru-RU" sz="3200" b="1" smtClean="0">
                <a:solidFill>
                  <a:srgbClr val="0070C0"/>
                </a:solidFill>
                <a:latin typeface="Comic Sans MS" pitchFamily="66" charset="0"/>
              </a:rPr>
              <a:t>Н. Макиавелли</a:t>
            </a:r>
            <a:r>
              <a:rPr lang="ru-RU" sz="3200" b="1" smtClean="0">
                <a:latin typeface="Comic Sans MS" pitchFamily="66" charset="0"/>
              </a:rPr>
              <a:t>. Оно обозначало у него политическое состояние общества.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65400"/>
            <a:ext cx="8218488" cy="3384550"/>
          </a:xfrm>
        </p:spPr>
        <p:txBody>
          <a:bodyPr>
            <a:normAutofit lnSpcReduction="1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smtClean="0">
                <a:solidFill>
                  <a:srgbClr val="FFC000"/>
                </a:solidFill>
              </a:rPr>
              <a:t>Государство – 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smtClean="0"/>
              <a:t>	основной политический институт общества, осуществляющий управление им и охрану его социально-экономической структуры.</a:t>
            </a:r>
            <a:endParaRPr lang="ru-RU" sz="3600" b="1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913"/>
            <a:ext cx="8291513" cy="6480175"/>
          </a:xfrm>
        </p:spPr>
        <p:txBody>
          <a:bodyPr>
            <a:normAutofit fontScale="925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FFFF00"/>
                </a:solidFill>
              </a:rPr>
              <a:t>Монархия </a:t>
            </a:r>
            <a:r>
              <a:rPr lang="ru-RU" b="1" dirty="0" smtClean="0">
                <a:solidFill>
                  <a:srgbClr val="00B0F0"/>
                </a:solidFill>
              </a:rPr>
              <a:t> (от греч. </a:t>
            </a:r>
            <a:r>
              <a:rPr lang="en-US" b="1" dirty="0" err="1" smtClean="0">
                <a:solidFill>
                  <a:srgbClr val="00B0F0"/>
                </a:solidFill>
              </a:rPr>
              <a:t>monarchia</a:t>
            </a:r>
            <a:r>
              <a:rPr lang="ru-RU" b="1" dirty="0" smtClean="0">
                <a:solidFill>
                  <a:srgbClr val="00B0F0"/>
                </a:solidFill>
              </a:rPr>
              <a:t> – единовластие, самодержавие) – это форма правления, при которой верховная государственная власть полностью или частично сосредоточена в руках одного человека – монарха (главы государства) – и передается по наследству.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solidFill>
                  <a:srgbClr val="92D050"/>
                </a:solidFill>
              </a:rPr>
              <a:t>Система наследования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600" b="1" dirty="0" smtClean="0">
                <a:solidFill>
                  <a:srgbClr val="00B0F0"/>
                </a:solidFill>
              </a:rPr>
              <a:t>персональная</a:t>
            </a:r>
            <a:r>
              <a:rPr lang="ru-RU" sz="2600" b="1" dirty="0" smtClean="0"/>
              <a:t> – трон наследует конкретное лицо, заранее определенное законом.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600" b="1" dirty="0" smtClean="0"/>
              <a:t> </a:t>
            </a:r>
            <a:r>
              <a:rPr lang="ru-RU" sz="2600" b="1" dirty="0" smtClean="0">
                <a:solidFill>
                  <a:srgbClr val="00B0F0"/>
                </a:solidFill>
              </a:rPr>
              <a:t>семейная</a:t>
            </a:r>
            <a:r>
              <a:rPr lang="ru-RU" sz="2600" b="1" dirty="0" smtClean="0"/>
              <a:t> – монарха выбирает сама царствующая семья или царствующий монарх, но только из лиц, принадлежащих к данной династии</a:t>
            </a:r>
            <a:endParaRPr lang="ru-RU" sz="2600" b="1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143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651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43363" cy="485298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27652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105275" cy="485298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124075" y="260350"/>
            <a:ext cx="5040313" cy="8651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</a:rPr>
              <a:t>Монархия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0825" y="1484313"/>
            <a:ext cx="2808288" cy="345757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Абсолютная (неограниченная) монархия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3300"/>
                </a:solidFill>
              </a:rPr>
              <a:t>Вся полнота власти – законодательной, исполнительной, судебной – сосредоточена в руках монарха, а ее происхождение признается божественным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11863" y="1484313"/>
            <a:ext cx="2881312" cy="34575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Ограниченная (конституционная, парламентская) монархия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3300"/>
                </a:solidFill>
              </a:rPr>
              <a:t>Власть наследственного монарха ограничена конституцией страны или каким-либо представительным органом, чаще всего парламентом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0825" y="5084763"/>
            <a:ext cx="2808288" cy="143986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663300"/>
                </a:solidFill>
              </a:rPr>
              <a:t>Бахрейн, Катар, Кувейт, Оман, Саудовская Аравия и др.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11863" y="5157788"/>
            <a:ext cx="2881312" cy="143986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Бельгия, </a:t>
            </a:r>
            <a:r>
              <a:rPr lang="ru-RU" b="1" dirty="0">
                <a:solidFill>
                  <a:srgbClr val="663300"/>
                </a:solidFill>
              </a:rPr>
              <a:t>Великобритания, Дания, Испания, Нидерланды, Япония и др.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03575" y="1484313"/>
            <a:ext cx="2663825" cy="345757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b="1">
              <a:solidFill>
                <a:srgbClr val="002060"/>
              </a:solidFill>
              <a:cs typeface="Arial" charset="0"/>
            </a:endParaRPr>
          </a:p>
          <a:p>
            <a:pPr algn="ctr">
              <a:defRPr/>
            </a:pPr>
            <a:r>
              <a:rPr lang="ru-RU" sz="2000" b="1">
                <a:solidFill>
                  <a:srgbClr val="002060"/>
                </a:solidFill>
                <a:cs typeface="Arial" charset="0"/>
              </a:rPr>
              <a:t>Дуалистическая монархия</a:t>
            </a:r>
          </a:p>
          <a:p>
            <a:pPr algn="ctr">
              <a:defRPr/>
            </a:pPr>
            <a:endParaRPr lang="ru-RU" sz="2000" b="1">
              <a:solidFill>
                <a:srgbClr val="002060"/>
              </a:solidFill>
              <a:cs typeface="Arial" charset="0"/>
            </a:endParaRPr>
          </a:p>
          <a:p>
            <a:pPr algn="ctr">
              <a:defRPr/>
            </a:pPr>
            <a:r>
              <a:rPr lang="ru-RU" b="1">
                <a:solidFill>
                  <a:srgbClr val="663300"/>
                </a:solidFill>
                <a:cs typeface="Arial" charset="0"/>
              </a:rPr>
              <a:t>Переходная форма монархии, при которой власть монарха</a:t>
            </a:r>
          </a:p>
          <a:p>
            <a:pPr algn="ctr">
              <a:defRPr/>
            </a:pPr>
            <a:r>
              <a:rPr lang="ru-RU" b="1">
                <a:solidFill>
                  <a:srgbClr val="663300"/>
                </a:solidFill>
                <a:cs typeface="Arial" charset="0"/>
              </a:rPr>
              <a:t> ограничена парламентом в законодательной области</a:t>
            </a:r>
          </a:p>
          <a:p>
            <a:pPr algn="ctr">
              <a:defRPr/>
            </a:pPr>
            <a:endParaRPr lang="ru-RU" sz="2000" b="1">
              <a:solidFill>
                <a:schemeClr val="tx1"/>
              </a:solidFill>
              <a:cs typeface="Arial" charset="0"/>
            </a:endParaRPr>
          </a:p>
          <a:p>
            <a:pPr algn="ctr">
              <a:defRPr/>
            </a:pPr>
            <a:endParaRPr lang="ru-R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03575" y="5084763"/>
            <a:ext cx="2663825" cy="149066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663300"/>
                </a:solidFill>
              </a:rPr>
              <a:t>Иордания, Марокко, Непал</a:t>
            </a:r>
          </a:p>
        </p:txBody>
      </p:sp>
      <p:cxnSp>
        <p:nvCxnSpPr>
          <p:cNvPr id="14" name="Прямая соединительная линия 13"/>
          <p:cNvCxnSpPr>
            <a:stCxn id="6" idx="0"/>
          </p:cNvCxnSpPr>
          <p:nvPr/>
        </p:nvCxnSpPr>
        <p:spPr>
          <a:xfrm rot="5400000" flipH="1" flipV="1">
            <a:off x="2430463" y="350838"/>
            <a:ext cx="358775" cy="19081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endCxn id="7" idx="0"/>
          </p:cNvCxnSpPr>
          <p:nvPr/>
        </p:nvCxnSpPr>
        <p:spPr>
          <a:xfrm>
            <a:off x="5580063" y="1125538"/>
            <a:ext cx="1871662" cy="3587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endCxn id="13" idx="0"/>
          </p:cNvCxnSpPr>
          <p:nvPr/>
        </p:nvCxnSpPr>
        <p:spPr>
          <a:xfrm rot="16200000" flipH="1">
            <a:off x="4338638" y="1287463"/>
            <a:ext cx="358775" cy="349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3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88913"/>
            <a:ext cx="8291512" cy="4525962"/>
          </a:xfrm>
        </p:spPr>
      </p:pic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>
          <a:xfrm>
            <a:off x="2266950" y="4724400"/>
            <a:ext cx="6481763" cy="1944688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  Абсолютные монархи</a:t>
            </a:r>
            <a:b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</a:b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  Конституционные монархии</a:t>
            </a:r>
            <a:b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</a:b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  Дуалистические монархии</a:t>
            </a:r>
          </a:p>
        </p:txBody>
      </p:sp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468313" y="4724400"/>
            <a:ext cx="1800225" cy="649288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7" name="Rectangle 7"/>
          <p:cNvSpPr>
            <a:spLocks noChangeArrowheads="1"/>
          </p:cNvSpPr>
          <p:nvPr/>
        </p:nvSpPr>
        <p:spPr bwMode="auto">
          <a:xfrm>
            <a:off x="468313" y="6021388"/>
            <a:ext cx="1800225" cy="647700"/>
          </a:xfrm>
          <a:prstGeom prst="rect">
            <a:avLst/>
          </a:prstGeom>
          <a:solidFill>
            <a:srgbClr val="E25B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8" name="Rectangle 8"/>
          <p:cNvSpPr>
            <a:spLocks noChangeArrowheads="1"/>
          </p:cNvSpPr>
          <p:nvPr/>
        </p:nvSpPr>
        <p:spPr bwMode="auto">
          <a:xfrm>
            <a:off x="468313" y="5373688"/>
            <a:ext cx="1800225" cy="64770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nimBg="1"/>
      <p:bldP spid="28676" grpId="0" animBg="1"/>
      <p:bldP spid="28677" grpId="0" animBg="1"/>
      <p:bldP spid="2867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613" cy="561975"/>
          </a:xfrm>
        </p:spPr>
        <p:txBody>
          <a:bodyPr/>
          <a:lstStyle/>
          <a:p>
            <a:pPr algn="ctr"/>
            <a:r>
              <a:rPr lang="ru-RU" sz="4200" b="1" smtClean="0">
                <a:latin typeface="Arial" charset="0"/>
              </a:rPr>
              <a:t>Нетипичные монархии</a:t>
            </a:r>
          </a:p>
        </p:txBody>
      </p:sp>
      <p:sp>
        <p:nvSpPr>
          <p:cNvPr id="25607" name="Rectangle 7"/>
          <p:cNvSpPr>
            <a:spLocks noGrp="1"/>
          </p:cNvSpPr>
          <p:nvPr>
            <p:ph type="body" sz="half" idx="4294967295"/>
          </p:nvPr>
        </p:nvSpPr>
        <p:spPr>
          <a:xfrm>
            <a:off x="323850" y="1052513"/>
            <a:ext cx="4464050" cy="5616575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>
              <a:buFont typeface="Wingdings" pitchFamily="2" charset="2"/>
              <a:buChar char="v"/>
              <a:defRPr/>
            </a:pPr>
            <a:r>
              <a:rPr lang="ru-RU" sz="2600" b="1" dirty="0" smtClean="0">
                <a:solidFill>
                  <a:srgbClr val="002060"/>
                </a:solidFill>
              </a:rPr>
              <a:t>Выборная монархия в Малайзии (король избирается на 5 лет из числа наследственных султанов 9 штатов)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600" b="1" dirty="0" smtClean="0">
                <a:solidFill>
                  <a:srgbClr val="002060"/>
                </a:solidFill>
              </a:rPr>
              <a:t>Коллективная в ОАЭ (полномочия монарха принадлежат Совету эмиров)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600" b="1" dirty="0" smtClean="0">
                <a:solidFill>
                  <a:srgbClr val="002060"/>
                </a:solidFill>
              </a:rPr>
              <a:t>Патриархальная монархия в Свазиленде (король – вождь племени)</a:t>
            </a:r>
          </a:p>
        </p:txBody>
      </p:sp>
      <p:pic>
        <p:nvPicPr>
          <p:cNvPr id="5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19700" y="1052513"/>
            <a:ext cx="3313113" cy="2663825"/>
          </a:xfrm>
          <a:noFill/>
        </p:spPr>
      </p:pic>
      <p:sp>
        <p:nvSpPr>
          <p:cNvPr id="6" name="Прямоугольник 5"/>
          <p:cNvSpPr/>
          <p:nvPr/>
        </p:nvSpPr>
        <p:spPr>
          <a:xfrm>
            <a:off x="5003800" y="3716338"/>
            <a:ext cx="3889375" cy="2952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990000"/>
                </a:solidFill>
              </a:rPr>
              <a:t>Теократия</a:t>
            </a:r>
            <a:r>
              <a:rPr lang="ru-RU" sz="2000" b="1" dirty="0">
                <a:solidFill>
                  <a:srgbClr val="FFFF00"/>
                </a:solidFill>
              </a:rPr>
              <a:t> – форма монархии, при которой высшая политическая и духовная власть сосредоточена в руках духовенства, а глава церкви является и светским главой государства </a:t>
            </a:r>
            <a:r>
              <a:rPr lang="ru-RU" sz="2000" b="1" dirty="0">
                <a:solidFill>
                  <a:srgbClr val="002060"/>
                </a:solidFill>
              </a:rPr>
              <a:t>(Ватикан, Саудовская Аравия, Бруней)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5607" grpId="0" build="allAtOnce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85225" cy="6477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C000"/>
                </a:solidFill>
              </a:rPr>
              <a:t>Виды монархий и их признаки</a:t>
            </a:r>
            <a:endParaRPr lang="ru-RU" sz="4000" b="1" dirty="0">
              <a:solidFill>
                <a:srgbClr val="FFC000"/>
              </a:solidFill>
            </a:endParaRP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179388" y="836613"/>
            <a:ext cx="8785225" cy="58324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179388" y="836613"/>
            <a:ext cx="2232025" cy="9366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70C0"/>
                </a:solidFill>
              </a:rPr>
              <a:t>Линия сравнения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659563" y="836613"/>
            <a:ext cx="2305050" cy="9366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Парламентская (</a:t>
            </a:r>
            <a:r>
              <a:rPr lang="ru-RU" b="1" dirty="0" err="1">
                <a:solidFill>
                  <a:srgbClr val="C00000"/>
                </a:solidFill>
              </a:rPr>
              <a:t>конституцион-ная</a:t>
            </a:r>
            <a:r>
              <a:rPr lang="ru-RU" b="1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411413" y="836613"/>
            <a:ext cx="2160587" cy="9366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Абсолютная</a:t>
            </a:r>
            <a:r>
              <a:rPr lang="ru-RU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836613"/>
            <a:ext cx="2087563" cy="9366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Дуалистическая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1772816"/>
            <a:ext cx="2232248" cy="11521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1. Принадлежность законодательной власти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411413" y="1773238"/>
            <a:ext cx="2160587" cy="11509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3300"/>
                </a:solidFill>
              </a:rPr>
              <a:t>Монарху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572000" y="1773238"/>
            <a:ext cx="2087563" cy="11509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3300"/>
                </a:solidFill>
              </a:rPr>
              <a:t>Разделена между монархом и парламентом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659563" y="1773238"/>
            <a:ext cx="2305050" cy="11509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3300"/>
                </a:solidFill>
              </a:rPr>
              <a:t>Парламенту</a:t>
            </a:r>
            <a:r>
              <a:rPr lang="ru-RU" b="1" dirty="0"/>
              <a:t>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2924944"/>
            <a:ext cx="2232248" cy="12241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2. Осуществление исполнительной власти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411413" y="2924175"/>
            <a:ext cx="4248150" cy="1225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Монарх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659563" y="2924175"/>
            <a:ext cx="2305050" cy="1225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Формально – монарх, фактически - правительство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79512" y="4149080"/>
            <a:ext cx="2232248" cy="13681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3. Назначение главы правительства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411413" y="4149725"/>
            <a:ext cx="4248150" cy="13668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3300"/>
                </a:solidFill>
              </a:rPr>
              <a:t>Монарх</a:t>
            </a:r>
            <a:r>
              <a:rPr lang="ru-RU" b="1" dirty="0"/>
              <a:t>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659563" y="4149725"/>
            <a:ext cx="2305050" cy="13668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3300"/>
                </a:solidFill>
              </a:rPr>
              <a:t>Формально – монарх, но с учетом парламентских выборов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79512" y="5517232"/>
            <a:ext cx="2232248" cy="11521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4. Ответственность правительства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411413" y="5516563"/>
            <a:ext cx="4248150" cy="11525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Монарх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659563" y="5516563"/>
            <a:ext cx="2305050" cy="11525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Перед парламентом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build="allAtOnce" animBg="1"/>
      <p:bldP spid="12" grpId="0" build="allAtOnce" animBg="1"/>
      <p:bldP spid="13" grpId="0" build="allAtOnce" animBg="1"/>
      <p:bldP spid="14" grpId="0" build="allAtOnce" animBg="1"/>
      <p:bldP spid="16" grpId="0" animBg="1"/>
      <p:bldP spid="17" grpId="0" animBg="1"/>
      <p:bldP spid="18" grpId="0" animBg="1"/>
      <p:bldP spid="20" grpId="0" animBg="1"/>
      <p:bldP spid="21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85225" cy="7921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FFC000"/>
                </a:solidFill>
              </a:rPr>
              <a:t>Виды монархий и их признаки</a:t>
            </a:r>
            <a:endParaRPr lang="ru-RU" dirty="0"/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179388" y="981075"/>
            <a:ext cx="8785225" cy="568801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79388" y="981075"/>
            <a:ext cx="2305050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70C0"/>
                </a:solidFill>
              </a:rPr>
              <a:t>Линия сравнения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84438" y="981075"/>
            <a:ext cx="2159000" cy="9350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Абсолютная</a:t>
            </a:r>
            <a:r>
              <a:rPr lang="ru-RU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981075"/>
            <a:ext cx="208915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Дуалистическая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732588" y="981075"/>
            <a:ext cx="2232025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Парламентская (</a:t>
            </a:r>
            <a:r>
              <a:rPr lang="ru-RU" b="1" dirty="0" err="1">
                <a:solidFill>
                  <a:srgbClr val="C00000"/>
                </a:solidFill>
              </a:rPr>
              <a:t>конституцион-ная</a:t>
            </a:r>
            <a:r>
              <a:rPr lang="ru-RU" b="1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916832"/>
            <a:ext cx="2304256" cy="1008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5. Право роспуска парламента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84438" y="1916113"/>
            <a:ext cx="2159000" cy="10080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3300"/>
                </a:solidFill>
              </a:rPr>
              <a:t>--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3300"/>
                </a:solidFill>
              </a:rPr>
              <a:t>(парламент отсутствует)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43438" y="1916113"/>
            <a:ext cx="2089150" cy="10080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3300"/>
                </a:solidFill>
              </a:rPr>
              <a:t>У монарха (</a:t>
            </a:r>
            <a:r>
              <a:rPr lang="ru-RU" b="1" dirty="0" err="1">
                <a:solidFill>
                  <a:srgbClr val="663300"/>
                </a:solidFill>
              </a:rPr>
              <a:t>неограничен-ное</a:t>
            </a:r>
            <a:r>
              <a:rPr lang="ru-RU" b="1" dirty="0">
                <a:solidFill>
                  <a:srgbClr val="663300"/>
                </a:solidFill>
              </a:rPr>
              <a:t>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732588" y="1916113"/>
            <a:ext cx="2232025" cy="10080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3300"/>
                </a:solidFill>
              </a:rPr>
              <a:t>У монарха (по рекомендации правительства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2924944"/>
            <a:ext cx="2304256" cy="12241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6. Право</a:t>
            </a:r>
            <a:r>
              <a:rPr lang="en-US" b="1" dirty="0"/>
              <a:t> veto</a:t>
            </a:r>
            <a:r>
              <a:rPr lang="ru-RU" b="1" dirty="0"/>
              <a:t> монарха на решения парламента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484438" y="2924175"/>
            <a:ext cx="2159000" cy="1225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--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643438" y="2924175"/>
            <a:ext cx="2089150" cy="1225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Абсолютное </a:t>
            </a:r>
            <a:r>
              <a:rPr lang="en-US" b="1" dirty="0">
                <a:solidFill>
                  <a:srgbClr val="002060"/>
                </a:solidFill>
              </a:rPr>
              <a:t>veto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32588" y="2924175"/>
            <a:ext cx="2232025" cy="1225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Предусмотрено, но не используется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79512" y="4149080"/>
            <a:ext cx="2304256" cy="12241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7. Чрезвычайно-указное законодательство монарха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484438" y="4149725"/>
            <a:ext cx="2159000" cy="1223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3300"/>
                </a:solidFill>
              </a:rPr>
              <a:t>Неограниченное (указ монарха имеет силу закона)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643438" y="4149725"/>
            <a:ext cx="2089150" cy="1223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3300"/>
                </a:solidFill>
              </a:rPr>
              <a:t>Только в период между сессиями парламента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732588" y="4149725"/>
            <a:ext cx="2232025" cy="1223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3300"/>
                </a:solidFill>
              </a:rPr>
              <a:t>Предусмотрено, но не используется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79512" y="5373216"/>
            <a:ext cx="2304256" cy="12961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8. Современные государства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484438" y="5373688"/>
            <a:ext cx="2159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Бахрейн, Катар, Кувейт, Оман, Саудовская Аравия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643438" y="5373688"/>
            <a:ext cx="208915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Иордания, Марокко, Непал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732588" y="5373688"/>
            <a:ext cx="2232025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Бельгия, </a:t>
            </a:r>
            <a:r>
              <a:rPr lang="ru-RU" b="1" dirty="0" err="1">
                <a:solidFill>
                  <a:srgbClr val="002060"/>
                </a:solidFill>
              </a:rPr>
              <a:t>Велико-британия</a:t>
            </a:r>
            <a:r>
              <a:rPr lang="ru-RU" b="1" dirty="0">
                <a:solidFill>
                  <a:srgbClr val="002060"/>
                </a:solidFill>
              </a:rPr>
              <a:t>, Дания, Испания, </a:t>
            </a:r>
            <a:r>
              <a:rPr lang="ru-RU" b="1" dirty="0" err="1">
                <a:solidFill>
                  <a:srgbClr val="002060"/>
                </a:solidFill>
              </a:rPr>
              <a:t>Нидер-ланды</a:t>
            </a:r>
            <a:r>
              <a:rPr lang="ru-RU" b="1" dirty="0">
                <a:solidFill>
                  <a:srgbClr val="002060"/>
                </a:solidFill>
              </a:rPr>
              <a:t>, Япония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allAtOnce" animBg="1"/>
      <p:bldP spid="6" grpId="0" build="allAtOnce" animBg="1"/>
      <p:bldP spid="7" grpId="0" build="allAtOnce" animBg="1"/>
      <p:bldP spid="8" grpId="0" build="allAtOnce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513" cy="1143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2771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43363" cy="49974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32772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248150" cy="49974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68313" y="1412875"/>
            <a:ext cx="2663825" cy="39608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Президентская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3300"/>
                </a:solidFill>
              </a:rPr>
              <a:t>Президент наделен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3300"/>
                </a:solidFill>
              </a:rPr>
              <a:t>очень большой властью: он совмещает функции главы государства и главы правительства, формирует правительство; избирается прямым голосованием и всеми гражданами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76600" y="1412875"/>
            <a:ext cx="2663825" cy="39608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Парламентская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3300"/>
                </a:solidFill>
              </a:rPr>
              <a:t>Ведущим органом власти выступает избираемый гражданами парламент, который формирует правительство, отчитывающееся перед парламентом</a:t>
            </a:r>
            <a:r>
              <a:rPr lang="ru-RU" dirty="0">
                <a:solidFill>
                  <a:srgbClr val="663300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84888" y="1412875"/>
            <a:ext cx="2735262" cy="39608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Смешанная </a:t>
            </a:r>
            <a:r>
              <a:rPr lang="ru-RU" sz="2000" b="1" dirty="0" err="1">
                <a:solidFill>
                  <a:srgbClr val="002060"/>
                </a:solidFill>
              </a:rPr>
              <a:t>полупрезидентская</a:t>
            </a:r>
            <a:endParaRPr lang="ru-RU" sz="2000" b="1" dirty="0">
              <a:solidFill>
                <a:srgbClr val="00206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3300"/>
                </a:solidFill>
              </a:rPr>
              <a:t>Власть президента значительна, но формирование правительства проходит с участием парламента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47813" y="260350"/>
            <a:ext cx="6192837" cy="7921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</a:rPr>
              <a:t>Республика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10800000" flipV="1">
            <a:off x="1692275" y="1052513"/>
            <a:ext cx="1223963" cy="36036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4320382" y="1232694"/>
            <a:ext cx="36036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endCxn id="7" idx="0"/>
          </p:cNvCxnSpPr>
          <p:nvPr/>
        </p:nvCxnSpPr>
        <p:spPr>
          <a:xfrm>
            <a:off x="5940425" y="1052513"/>
            <a:ext cx="1511300" cy="36036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468313" y="5589588"/>
            <a:ext cx="2663825" cy="9350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3300"/>
                </a:solidFill>
              </a:rPr>
              <a:t>США, страны Латинской Америки, Португалия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348038" y="5589588"/>
            <a:ext cx="2592387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3300"/>
                </a:solidFill>
              </a:rPr>
              <a:t>Индия, Италия, ФРГ, Швейцария, Венгрия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156325" y="5589588"/>
            <a:ext cx="2663825" cy="9350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3300"/>
                </a:solidFill>
              </a:rPr>
              <a:t>Австрия, Россия, Франция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7" grpId="0" animBg="1"/>
      <p:bldP spid="18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922337"/>
          </a:xfrm>
        </p:spPr>
        <p:txBody>
          <a:bodyPr/>
          <a:lstStyle/>
          <a:p>
            <a:pPr algn="ctr" eaLnBrk="1" hangingPunct="1"/>
            <a:r>
              <a:rPr lang="ru-RU" sz="3600" b="1" smtClean="0">
                <a:solidFill>
                  <a:srgbClr val="00B0F0"/>
                </a:solidFill>
              </a:rPr>
              <a:t>Различия парламентской и президентской республик</a:t>
            </a:r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>
          <a:xfrm>
            <a:off x="250825" y="1341438"/>
            <a:ext cx="8642350" cy="525621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50825" y="1341438"/>
            <a:ext cx="2665413" cy="5746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Президентская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59113" y="1341438"/>
            <a:ext cx="2952750" cy="5746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Парламентская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56325" y="1341438"/>
            <a:ext cx="2736850" cy="5746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Смешанная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0825" y="1916113"/>
            <a:ext cx="2665413" cy="13684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Президент (глава государства) избирается населением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59113" y="1916113"/>
            <a:ext cx="2952750" cy="13684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Президент (глава государства) избирается и контролируется парламентом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56325" y="1916113"/>
            <a:ext cx="2736850" cy="13684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Президент (глава государства) избирается населением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0825" y="3284538"/>
            <a:ext cx="2665413" cy="11525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333300"/>
                </a:solidFill>
              </a:rPr>
              <a:t>Глава правительства - президент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059113" y="3284538"/>
            <a:ext cx="2952750" cy="11525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333300"/>
                </a:solidFill>
              </a:rPr>
              <a:t>Глава правительства – премьер-министр (ключевая роль в управлении)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56325" y="3284538"/>
            <a:ext cx="2736850" cy="11525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333300"/>
                </a:solidFill>
              </a:rPr>
              <a:t>Глава правительства – премьер-министр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0825" y="4437063"/>
            <a:ext cx="2665413" cy="9366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Правительство назначается президентом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059113" y="4437063"/>
            <a:ext cx="2952750" cy="9366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Правительство формируется парламентом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56325" y="4437063"/>
            <a:ext cx="2736850" cy="9366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Правительство назначается президентом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50825" y="5373688"/>
            <a:ext cx="2665413" cy="12239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333300"/>
                </a:solidFill>
              </a:rPr>
              <a:t>Правительство несет ответственность перед президентом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059113" y="5373688"/>
            <a:ext cx="2952750" cy="12239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333300"/>
                </a:solidFill>
              </a:rPr>
              <a:t>Правительство несет ответственность перед парламентом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156325" y="5373688"/>
            <a:ext cx="2736850" cy="12239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333300"/>
                </a:solidFill>
              </a:rPr>
              <a:t>Правительство несет ответственность перед парламентом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07375" cy="1143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584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88913"/>
            <a:ext cx="78486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4652963"/>
            <a:ext cx="8362950" cy="1944687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anchor="ctr"/>
          <a:lstStyle/>
          <a:p>
            <a:pPr eaLnBrk="1" hangingPunct="1">
              <a:lnSpc>
                <a:spcPct val="150000"/>
              </a:lnSpc>
              <a:defRPr/>
            </a:pP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</a:rPr>
              <a:t>                    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Президентские республики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                   Парламентские республики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                   Смешанные республики   </a:t>
            </a: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8313" y="4652963"/>
            <a:ext cx="1727200" cy="576262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8313" y="5373688"/>
            <a:ext cx="1727200" cy="576262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8313" y="6092825"/>
            <a:ext cx="1727200" cy="482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7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2950" cy="490537"/>
          </a:xfrm>
        </p:spPr>
        <p:txBody>
          <a:bodyPr/>
          <a:lstStyle/>
          <a:p>
            <a:pPr algn="ctr"/>
            <a:r>
              <a:rPr lang="ru-RU" sz="3600" b="1" smtClean="0">
                <a:latin typeface="Arial" charset="0"/>
              </a:rPr>
              <a:t>Нетипичные республики</a:t>
            </a:r>
          </a:p>
        </p:txBody>
      </p:sp>
      <p:pic>
        <p:nvPicPr>
          <p:cNvPr id="36868" name="Rectangle 6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34" y="1000108"/>
            <a:ext cx="3657600" cy="2730500"/>
          </a:xfrm>
        </p:spPr>
      </p:pic>
      <p:sp>
        <p:nvSpPr>
          <p:cNvPr id="36869" name="Rectangle 7"/>
          <p:cNvSpPr>
            <a:spLocks noGrp="1"/>
          </p:cNvSpPr>
          <p:nvPr>
            <p:ph type="body" sz="half" idx="3"/>
          </p:nvPr>
        </p:nvSpPr>
        <p:spPr>
          <a:xfrm>
            <a:off x="4267200" y="1052513"/>
            <a:ext cx="4552950" cy="5616575"/>
          </a:xfrm>
        </p:spPr>
        <p:txBody>
          <a:bodyPr/>
          <a:lstStyle/>
          <a:p>
            <a:r>
              <a:rPr lang="ru-RU" sz="2600" b="1" dirty="0" smtClean="0"/>
              <a:t>Теократическая республика Иран</a:t>
            </a:r>
          </a:p>
          <a:p>
            <a:r>
              <a:rPr lang="ru-RU" sz="2600" b="1" dirty="0" smtClean="0"/>
              <a:t>Президентская </a:t>
            </a:r>
            <a:r>
              <a:rPr lang="ru-RU" sz="2600" b="1" dirty="0" err="1" smtClean="0"/>
              <a:t>монократическая</a:t>
            </a:r>
            <a:r>
              <a:rPr lang="ru-RU" sz="2600" b="1" dirty="0" smtClean="0"/>
              <a:t> республика (лидер партии - пожизненный президент) – Заир, Малави</a:t>
            </a:r>
          </a:p>
          <a:p>
            <a:endParaRPr lang="ru-RU" sz="2600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857628"/>
            <a:ext cx="2587601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9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4284663" y="274638"/>
            <a:ext cx="4535487" cy="6394450"/>
          </a:xfrm>
        </p:spPr>
        <p:txBody>
          <a:bodyPr/>
          <a:lstStyle/>
          <a:p>
            <a:pPr algn="ctr" eaLnBrk="1" hangingPunct="1"/>
            <a:r>
              <a:rPr lang="ru-RU" sz="4000" b="1" dirty="0" smtClean="0"/>
              <a:t>Н. Макиавелли </a:t>
            </a:r>
            <a:br>
              <a:rPr lang="ru-RU" sz="4000" b="1" dirty="0" smtClean="0"/>
            </a:br>
            <a:r>
              <a:rPr lang="ru-RU" sz="2800" b="1" dirty="0" smtClean="0"/>
              <a:t>(1469 – 1527) – итальянский мыслитель, философ, писатель, политический деятель.</a:t>
            </a:r>
            <a:br>
              <a:rPr lang="ru-RU" sz="2800" b="1" dirty="0" smtClean="0"/>
            </a:br>
            <a:r>
              <a:rPr lang="ru-RU" sz="2800" b="1" dirty="0" smtClean="0"/>
              <a:t>Выступал сторонником сильной государственной власти, для укрепления которой допускал применение любых средств, что выразил в труде «Государь», опубликованном в 1532 г.</a:t>
            </a: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052513"/>
            <a:ext cx="3743325" cy="5111750"/>
          </a:xfr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8247392" cy="2301240"/>
          </a:xfrm>
        </p:spPr>
        <p:txBody>
          <a:bodyPr/>
          <a:lstStyle/>
          <a:p>
            <a:pPr algn="ctr">
              <a:defRPr/>
            </a:pPr>
            <a:r>
              <a:rPr lang="ru-RU" sz="6600" smtClean="0">
                <a:solidFill>
                  <a:srgbClr val="0070C0"/>
                </a:solidFill>
              </a:rPr>
              <a:t>Государственное устройство</a:t>
            </a:r>
            <a:endParaRPr lang="ru-RU" sz="6600">
              <a:solidFill>
                <a:srgbClr val="0070C0"/>
              </a:solidFill>
            </a:endParaRPr>
          </a:p>
        </p:txBody>
      </p:sp>
      <p:sp>
        <p:nvSpPr>
          <p:cNvPr id="3686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388" y="1544638"/>
            <a:ext cx="6480175" cy="1752600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18488" cy="71913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FFC000"/>
                </a:solidFill>
              </a:rPr>
              <a:t>Государственное устройство</a:t>
            </a:r>
            <a:r>
              <a:rPr lang="ru-RU" sz="4800" b="1" dirty="0" smtClean="0">
                <a:solidFill>
                  <a:srgbClr val="C00000"/>
                </a:solidFill>
              </a:rPr>
              <a:t/>
            </a:r>
            <a:br>
              <a:rPr lang="ru-RU" sz="4800" b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5399087"/>
          </a:xfrm>
        </p:spPr>
        <p:txBody>
          <a:bodyPr>
            <a:normAutofit lnSpcReduction="1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B0F0"/>
                </a:solidFill>
              </a:rPr>
              <a:t>Федерация</a:t>
            </a:r>
            <a:r>
              <a:rPr lang="ru-RU" b="1" dirty="0" smtClean="0"/>
              <a:t> – это форма государственного устройства, при которой территориальные единицы обладают самостоятельностью.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B0F0"/>
                </a:solidFill>
              </a:rPr>
              <a:t>Конфедерация</a:t>
            </a:r>
            <a:r>
              <a:rPr lang="ru-RU" b="1" dirty="0" smtClean="0"/>
              <a:t> – союз государств.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B0F0"/>
                </a:solidFill>
              </a:rPr>
              <a:t>Унитарное государство </a:t>
            </a:r>
            <a:r>
              <a:rPr lang="ru-RU" b="1" dirty="0" smtClean="0"/>
              <a:t>– это форма государственного устройства, при которой территориальные единицы не обладают политической самостоятельностью</a:t>
            </a:r>
            <a:endParaRPr lang="ru-RU" b="1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algn="ctr" eaLnBrk="1" hangingPunct="1"/>
            <a:endParaRPr lang="ru-RU" sz="2800" b="1" smtClean="0"/>
          </a:p>
        </p:txBody>
      </p:sp>
      <p:sp>
        <p:nvSpPr>
          <p:cNvPr id="3891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513" cy="49244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403350" y="692150"/>
            <a:ext cx="6481763" cy="9366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</a:rPr>
              <a:t>Государственное устройство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8313" y="2420938"/>
            <a:ext cx="2735262" cy="10080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Федеративное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(федерация)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48038" y="2420938"/>
            <a:ext cx="2808287" cy="10080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/>
              <a:t>Конфедеративное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/>
              <a:t>(конфедерация)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00788" y="2420938"/>
            <a:ext cx="2447925" cy="10080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Унитарное</a:t>
            </a:r>
          </a:p>
        </p:txBody>
      </p:sp>
      <p:sp>
        <p:nvSpPr>
          <p:cNvPr id="8" name="Прямоугольник 7"/>
          <p:cNvSpPr/>
          <p:nvPr/>
        </p:nvSpPr>
        <p:spPr>
          <a:xfrm rot="10800000" flipH="1" flipV="1">
            <a:off x="468313" y="3500438"/>
            <a:ext cx="2735262" cy="144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Бразилия, Германия, Индия, Мексика, Россия, США, Швейцария и др.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48038" y="3500438"/>
            <a:ext cx="2808287" cy="144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Содружество независимых государств (СНГ), Европейский Союз (ЕС)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00788" y="3500438"/>
            <a:ext cx="2447925" cy="144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Великобритания, Венгрия, Греция, Дания, Испания, Италия, Франция, Швеция и др.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10800000" flipV="1">
            <a:off x="1476375" y="1628775"/>
            <a:ext cx="935038" cy="79216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4" idx="2"/>
          </p:cNvCxnSpPr>
          <p:nvPr/>
        </p:nvCxnSpPr>
        <p:spPr>
          <a:xfrm rot="5400000">
            <a:off x="4247356" y="2024857"/>
            <a:ext cx="79216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endCxn id="7" idx="0"/>
          </p:cNvCxnSpPr>
          <p:nvPr/>
        </p:nvCxnSpPr>
        <p:spPr>
          <a:xfrm>
            <a:off x="6227763" y="1628775"/>
            <a:ext cx="1296987" cy="79216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941888"/>
            <a:ext cx="8291513" cy="1511300"/>
          </a:xfrm>
          <a:solidFill>
            <a:srgbClr val="5A5CB8"/>
          </a:solidFill>
        </p:spPr>
        <p:txBody>
          <a:bodyPr/>
          <a:lstStyle/>
          <a:p>
            <a:pPr algn="ctr">
              <a:defRPr/>
            </a:pPr>
            <a:r>
              <a:rPr lang="ru-RU" sz="3600" b="1" dirty="0" smtClean="0">
                <a:latin typeface="+mn-lt"/>
              </a:rPr>
              <a:t>166 государств в современном мире - унитарные</a:t>
            </a:r>
            <a:endParaRPr lang="ru-RU" sz="3600" b="1" dirty="0">
              <a:latin typeface="+mn-lt"/>
            </a:endParaRPr>
          </a:p>
        </p:txBody>
      </p:sp>
      <p:pic>
        <p:nvPicPr>
          <p:cNvPr id="40963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549275"/>
            <a:ext cx="8280400" cy="4202113"/>
          </a:xfr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143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1987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500063"/>
            <a:ext cx="8094662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5084763"/>
            <a:ext cx="8218488" cy="1439862"/>
          </a:xfrm>
          <a:solidFill>
            <a:srgbClr val="5A5C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600" b="1" dirty="0" smtClean="0"/>
              <a:t>21 государство в современном мире - федеративные</a:t>
            </a:r>
            <a:endParaRPr lang="ru-RU" sz="3600" b="1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260350"/>
            <a:ext cx="8218488" cy="63373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smtClean="0">
                <a:solidFill>
                  <a:srgbClr val="00B0F0"/>
                </a:solidFill>
              </a:rPr>
              <a:t>Федерация</a:t>
            </a:r>
          </a:p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7030A0"/>
                </a:solidFill>
              </a:rPr>
              <a:t>(от лат. </a:t>
            </a:r>
            <a:r>
              <a:rPr lang="en-US" b="1" dirty="0" err="1" smtClean="0">
                <a:solidFill>
                  <a:srgbClr val="7030A0"/>
                </a:solidFill>
              </a:rPr>
              <a:t>foedus</a:t>
            </a:r>
            <a:r>
              <a:rPr lang="ru-RU" b="1" dirty="0" smtClean="0">
                <a:solidFill>
                  <a:srgbClr val="7030A0"/>
                </a:solidFill>
              </a:rPr>
              <a:t> – союз, договор)</a:t>
            </a:r>
          </a:p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333300"/>
                </a:solidFill>
              </a:rPr>
              <a:t>Устойчивый союз административно-территориальных единиц (штатов, земель, республик), самостоятельных в пределах распределенных между ними и центром полномочий, имеющих собственные законодательные, исполнительные и судебные органы и, как правило, конституцию, часто граждане субъектов федерации обладают правом на двойное гражданство</a:t>
            </a:r>
            <a:endParaRPr lang="ru-RU" b="1" dirty="0">
              <a:solidFill>
                <a:srgbClr val="333300"/>
              </a:solidFill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913"/>
            <a:ext cx="8218488" cy="6408737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smtClean="0">
                <a:solidFill>
                  <a:srgbClr val="00B0F0"/>
                </a:solidFill>
              </a:rPr>
              <a:t>Унитарное государство </a:t>
            </a:r>
          </a:p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7030A0"/>
                </a:solidFill>
              </a:rPr>
              <a:t>(от фр. </a:t>
            </a:r>
            <a:r>
              <a:rPr lang="en-US" b="1" dirty="0" err="1" smtClean="0">
                <a:solidFill>
                  <a:srgbClr val="7030A0"/>
                </a:solidFill>
              </a:rPr>
              <a:t>unitare</a:t>
            </a:r>
            <a:r>
              <a:rPr lang="ru-RU" b="1" dirty="0" smtClean="0">
                <a:solidFill>
                  <a:srgbClr val="7030A0"/>
                </a:solidFill>
              </a:rPr>
              <a:t> – единый)</a:t>
            </a:r>
          </a:p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333300"/>
                </a:solidFill>
              </a:rPr>
              <a:t>Единая политически однородная организация, состоящая из административно-территориальных единиц (губерний, краев, провинций), не обладающих собственной государственностью. Существует единая конституция, система высших органов государственной власти, управления, судебная система</a:t>
            </a:r>
            <a:endParaRPr lang="ru-RU" b="1" dirty="0">
              <a:solidFill>
                <a:srgbClr val="333300"/>
              </a:solidFill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Содержимое 2"/>
          <p:cNvSpPr>
            <a:spLocks noGrp="1"/>
          </p:cNvSpPr>
          <p:nvPr>
            <p:ph idx="1"/>
          </p:nvPr>
        </p:nvSpPr>
        <p:spPr>
          <a:xfrm>
            <a:off x="457200" y="188913"/>
            <a:ext cx="8218488" cy="6480175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rgbClr val="00B0F0"/>
                </a:solidFill>
              </a:rPr>
              <a:t>Конфедерация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rgbClr val="7030A0"/>
                </a:solidFill>
              </a:rPr>
              <a:t>(от лат. </a:t>
            </a:r>
            <a:r>
              <a:rPr lang="en-US" b="1" dirty="0" err="1" smtClean="0">
                <a:solidFill>
                  <a:srgbClr val="7030A0"/>
                </a:solidFill>
              </a:rPr>
              <a:t>confoederatio</a:t>
            </a:r>
            <a:r>
              <a:rPr lang="ru-RU" b="1" dirty="0" smtClean="0">
                <a:solidFill>
                  <a:srgbClr val="7030A0"/>
                </a:solidFill>
              </a:rPr>
              <a:t> – союз, сообщество)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rgbClr val="333300"/>
                </a:solidFill>
              </a:rPr>
              <a:t>Постоянный союз самостоятельных государств для осуществления совместных конкретных целей. Ее члены полностью сохраняют государственный суверенитет, имеют право свободного выхода и передают союзу решение ограниченного круга вопросов, чаще всего в оборонной области, в области внешней политики, транспорта, связи, денежной системы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457200" y="333375"/>
            <a:ext cx="8218488" cy="62642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2564904"/>
            <a:ext cx="2808312" cy="12241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Основные признаки государства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750" y="333375"/>
            <a:ext cx="2952750" cy="16557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Власть</a:t>
            </a:r>
            <a:r>
              <a:rPr lang="ru-RU" sz="2400" b="1" dirty="0">
                <a:solidFill>
                  <a:srgbClr val="663300"/>
                </a:solidFill>
              </a:rPr>
              <a:t> (органы управления и органы подавления)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80063" y="908050"/>
            <a:ext cx="3095625" cy="11318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Территория</a:t>
            </a:r>
            <a:r>
              <a:rPr lang="ru-RU" sz="2800" b="1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663300"/>
                </a:solidFill>
              </a:rPr>
              <a:t>(с населением)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8313" y="3500438"/>
            <a:ext cx="2159000" cy="10810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Закон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663300"/>
                </a:solidFill>
              </a:rPr>
              <a:t>(право)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87900" y="4292600"/>
            <a:ext cx="3887788" cy="22320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Суверенитет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663300"/>
                </a:solidFill>
              </a:rPr>
              <a:t>(внешний – независимость, внутренний – верховенство власти</a:t>
            </a:r>
            <a:r>
              <a:rPr lang="ru-RU" sz="2400" b="1" dirty="0"/>
              <a:t>)</a:t>
            </a:r>
          </a:p>
        </p:txBody>
      </p:sp>
      <p:cxnSp>
        <p:nvCxnSpPr>
          <p:cNvPr id="11" name="Прямая соединительная линия 10"/>
          <p:cNvCxnSpPr>
            <a:stCxn id="7" idx="2"/>
          </p:cNvCxnSpPr>
          <p:nvPr/>
        </p:nvCxnSpPr>
        <p:spPr>
          <a:xfrm rot="5400000">
            <a:off x="5983288" y="1852613"/>
            <a:ext cx="957262" cy="133191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0" idx="3"/>
          </p:cNvCxnSpPr>
          <p:nvPr/>
        </p:nvCxnSpPr>
        <p:spPr>
          <a:xfrm>
            <a:off x="5795963" y="3176588"/>
            <a:ext cx="1152525" cy="111601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835150" y="1989138"/>
            <a:ext cx="1152525" cy="100806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619250" y="5229225"/>
            <a:ext cx="2808288" cy="11525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Налоги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663300"/>
                </a:solidFill>
              </a:rPr>
              <a:t>(социальные сборы)</a:t>
            </a:r>
          </a:p>
        </p:txBody>
      </p:sp>
      <p:cxnSp>
        <p:nvCxnSpPr>
          <p:cNvPr id="16" name="Прямая соединительная линия 15"/>
          <p:cNvCxnSpPr>
            <a:endCxn id="12" idx="0"/>
          </p:cNvCxnSpPr>
          <p:nvPr/>
        </p:nvCxnSpPr>
        <p:spPr>
          <a:xfrm rot="5400000">
            <a:off x="2717801" y="4095750"/>
            <a:ext cx="1439862" cy="82708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endCxn id="8" idx="3"/>
          </p:cNvCxnSpPr>
          <p:nvPr/>
        </p:nvCxnSpPr>
        <p:spPr>
          <a:xfrm rot="10800000" flipV="1">
            <a:off x="2627313" y="3789363"/>
            <a:ext cx="360362" cy="25241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92233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rgbClr val="00B0F0"/>
                </a:solidFill>
                <a:latin typeface="+mn-lt"/>
              </a:rPr>
              <a:t>Основные функции </a:t>
            </a:r>
            <a:br>
              <a:rPr lang="ru-RU" sz="3000" b="1" dirty="0" smtClean="0">
                <a:solidFill>
                  <a:srgbClr val="00B0F0"/>
                </a:solidFill>
                <a:latin typeface="+mn-lt"/>
              </a:rPr>
            </a:br>
            <a:r>
              <a:rPr lang="ru-RU" sz="3000" b="1" dirty="0" smtClean="0">
                <a:solidFill>
                  <a:srgbClr val="00B0F0"/>
                </a:solidFill>
                <a:latin typeface="+mn-lt"/>
              </a:rPr>
              <a:t>(задачи государства)</a:t>
            </a:r>
            <a:endParaRPr lang="ru-RU" sz="30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850" y="1268413"/>
            <a:ext cx="4176713" cy="5589587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2400" b="1" smtClean="0">
                <a:solidFill>
                  <a:srgbClr val="FFC000"/>
                </a:solidFill>
              </a:rPr>
              <a:t>Внешние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400" b="1" smtClean="0"/>
              <a:t>Участие в решении глобальных проблем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400" b="1" smtClean="0"/>
              <a:t>Обеспечение национальной безопасности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400" b="1" smtClean="0"/>
              <a:t>Развитие взаимовыгодного сотрудничества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400" b="1" smtClean="0"/>
              <a:t>Отстаивание государственных интересов в международных отношениях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smtClean="0"/>
              <a:t>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3" y="1341438"/>
            <a:ext cx="4319587" cy="5516562"/>
          </a:xfrm>
        </p:spPr>
        <p:txBody>
          <a:bodyPr>
            <a:normAutofit fontScale="25000" lnSpcReduction="20000"/>
          </a:bodyPr>
          <a:lstStyle/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9600" b="1" dirty="0" smtClean="0">
                <a:solidFill>
                  <a:srgbClr val="FFC000"/>
                </a:solidFill>
              </a:rPr>
              <a:t>Внутренние</a:t>
            </a:r>
          </a:p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9600" b="1" dirty="0" smtClean="0">
              <a:solidFill>
                <a:srgbClr val="00B0F0"/>
              </a:solidFill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9600" b="1" dirty="0" smtClean="0"/>
              <a:t>Экономическая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9600" b="1" dirty="0" smtClean="0"/>
              <a:t>Социальная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9600" b="1" dirty="0" smtClean="0"/>
              <a:t>Обеспечение народовластия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9600" b="1" dirty="0" smtClean="0"/>
              <a:t>Защита конституционного строя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9600" b="1" dirty="0" smtClean="0"/>
              <a:t>Обеспечение правопорядка и законности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9600" b="1" dirty="0" smtClean="0"/>
              <a:t>Консолидация общества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9600" b="1" dirty="0" smtClean="0"/>
              <a:t>Экологическая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7400" b="1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7400" b="1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7400" b="1" dirty="0" smtClean="0"/>
              <a:t> </a:t>
            </a:r>
            <a:endParaRPr lang="ru-RU" sz="7400" b="1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91512" cy="7921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C000"/>
                </a:solidFill>
              </a:rPr>
              <a:t>Теории происхождения государства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88" y="5876925"/>
            <a:ext cx="3251200" cy="6762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800" b="1" smtClean="0"/>
              <a:t>Фома Аквинский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95738" y="1196975"/>
            <a:ext cx="4752975" cy="5256213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mtClean="0"/>
              <a:t>    </a:t>
            </a:r>
            <a:r>
              <a:rPr lang="ru-RU" sz="3400" b="1" smtClean="0">
                <a:solidFill>
                  <a:srgbClr val="00B0F0"/>
                </a:solidFill>
              </a:rPr>
              <a:t>Теологическая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sz="3400" b="1" smtClean="0"/>
          </a:p>
          <a:p>
            <a:pPr algn="ctr" eaLnBrk="1" hangingPunct="1">
              <a:buFont typeface="Wingdings 2" pitchFamily="18" charset="2"/>
              <a:buNone/>
            </a:pPr>
            <a:endParaRPr lang="ru-RU" sz="3400" b="1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ru-RU" sz="3200" b="1" smtClean="0"/>
              <a:t>Государство сотворено Богом; правитель подчинен божественной воле </a:t>
            </a:r>
          </a:p>
          <a:p>
            <a:pPr eaLnBrk="1" hangingPunct="1">
              <a:buFont typeface="Wingdings 2" pitchFamily="18" charset="2"/>
              <a:buNone/>
            </a:pPr>
            <a:endParaRPr lang="ru-RU" b="1" smtClean="0"/>
          </a:p>
          <a:p>
            <a:pPr eaLnBrk="1" hangingPunct="1">
              <a:buFont typeface="Wingdings 2" pitchFamily="18" charset="2"/>
              <a:buNone/>
            </a:pPr>
            <a:endParaRPr lang="ru-RU" b="1" smtClean="0"/>
          </a:p>
          <a:p>
            <a:pPr eaLnBrk="1" hangingPunct="1">
              <a:buFont typeface="Wingdings 2" pitchFamily="18" charset="2"/>
              <a:buNone/>
            </a:pPr>
            <a:endParaRPr lang="ru-RU" b="1" smtClean="0"/>
          </a:p>
          <a:p>
            <a:pPr eaLnBrk="1" hangingPunct="1">
              <a:buFont typeface="Wingdings 2" pitchFamily="18" charset="2"/>
              <a:buNone/>
            </a:pPr>
            <a:endParaRPr lang="ru-RU" b="1" smtClean="0"/>
          </a:p>
          <a:p>
            <a:pPr eaLnBrk="1" hangingPunct="1">
              <a:buFont typeface="Wingdings 2" pitchFamily="18" charset="2"/>
              <a:buNone/>
            </a:pPr>
            <a:endParaRPr lang="ru-RU" b="1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 </a:t>
            </a:r>
            <a:endParaRPr lang="ru-RU" b="1" smtClean="0"/>
          </a:p>
        </p:txBody>
      </p:sp>
      <p:pic>
        <p:nvPicPr>
          <p:cNvPr id="12293" name="Picture 2" descr="C:\Users\ZRT\Desktop\государство\фома аквинский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644900"/>
            <a:ext cx="155575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3" descr="C:\Users\ZRT\Desktop\государство\августин блаже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125538"/>
            <a:ext cx="1247775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Прямоугольник 6"/>
          <p:cNvSpPr>
            <a:spLocks noChangeArrowheads="1"/>
          </p:cNvSpPr>
          <p:nvPr/>
        </p:nvSpPr>
        <p:spPr bwMode="auto">
          <a:xfrm>
            <a:off x="2051050" y="2276475"/>
            <a:ext cx="25209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Августин Блаженный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122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4905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C000"/>
                </a:solidFill>
              </a:rPr>
              <a:t>Теории происхождения государства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95738" y="908050"/>
            <a:ext cx="4608512" cy="72072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3400" b="1" smtClean="0">
                <a:solidFill>
                  <a:srgbClr val="00B0F0"/>
                </a:solidFill>
              </a:rPr>
              <a:t>Патриархальная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35375" y="2060575"/>
            <a:ext cx="5113338" cy="4133850"/>
          </a:xfrm>
          <a:solidFill>
            <a:schemeClr val="tx2">
              <a:lumMod val="25000"/>
            </a:schemeClr>
          </a:solidFill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dirty="0" smtClean="0"/>
              <a:t>	</a:t>
            </a:r>
            <a:r>
              <a:rPr lang="ru-RU" sz="2800" b="1" dirty="0" smtClean="0"/>
              <a:t>Государство выросло из большой патриархальной семьи (из естественно возникшей формы общения). Власть главы семьи (отца) постепенно перерастает во власть монарха</a:t>
            </a:r>
          </a:p>
        </p:txBody>
      </p:sp>
      <p:pic>
        <p:nvPicPr>
          <p:cNvPr id="13317" name="Picture 2" descr="C:\Users\ZRT\Desktop\государство\роберт филмер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628775"/>
            <a:ext cx="2089150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Прямоугольник 5"/>
          <p:cNvSpPr>
            <a:spLocks noChangeArrowheads="1"/>
          </p:cNvSpPr>
          <p:nvPr/>
        </p:nvSpPr>
        <p:spPr bwMode="auto">
          <a:xfrm>
            <a:off x="1187450" y="5445125"/>
            <a:ext cx="2160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2800" b="1"/>
              <a:t>Р. Филмер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allAtOnce" animBg="1"/>
      <p:bldP spid="133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91513" cy="7191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C000"/>
                </a:solidFill>
              </a:rPr>
              <a:t>Теории происхождения государства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850" y="981075"/>
            <a:ext cx="3600450" cy="27352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b="1" smtClean="0"/>
              <a:t>Теория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200" b="1" smtClean="0">
                <a:solidFill>
                  <a:srgbClr val="00B0F0"/>
                </a:solidFill>
              </a:rPr>
              <a:t>«общественного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200" b="1" smtClean="0">
                <a:solidFill>
                  <a:srgbClr val="00B0F0"/>
                </a:solidFill>
              </a:rPr>
              <a:t>договора»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/>
              <a:t>(договор монарха с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/>
              <a:t>подданными)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15364" name="Picture 2" descr="C:\Users\ZRT\Desktop\государство\гуго гроц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908050"/>
            <a:ext cx="168275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Прямоугольник 5"/>
          <p:cNvSpPr>
            <a:spLocks noChangeArrowheads="1"/>
          </p:cNvSpPr>
          <p:nvPr/>
        </p:nvSpPr>
        <p:spPr bwMode="auto">
          <a:xfrm>
            <a:off x="3563938" y="3141663"/>
            <a:ext cx="19129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19100" indent="-382588">
              <a:buFont typeface="Wingdings 2" pitchFamily="18" charset="2"/>
              <a:buNone/>
            </a:pPr>
            <a:r>
              <a:rPr lang="ru-RU" sz="2800" b="1"/>
              <a:t>Г. Гроций</a:t>
            </a:r>
          </a:p>
        </p:txBody>
      </p:sp>
      <p:pic>
        <p:nvPicPr>
          <p:cNvPr id="15366" name="Picture 3" descr="C:\Users\ZRT\Desktop\государство\джон лок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1700213"/>
            <a:ext cx="1724025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Прямоугольник 7"/>
          <p:cNvSpPr>
            <a:spLocks noChangeArrowheads="1"/>
          </p:cNvSpPr>
          <p:nvPr/>
        </p:nvSpPr>
        <p:spPr bwMode="auto">
          <a:xfrm>
            <a:off x="5219700" y="3860800"/>
            <a:ext cx="1800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19100" indent="-382588">
              <a:buFont typeface="Wingdings 2" pitchFamily="18" charset="2"/>
              <a:buNone/>
            </a:pPr>
            <a:r>
              <a:rPr lang="ru-RU" sz="2800" b="1"/>
              <a:t>Дж. Локк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5288" y="3789363"/>
            <a:ext cx="4572000" cy="2554287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txBody>
          <a:bodyPr>
            <a:spAutoFit/>
          </a:bodyPr>
          <a:lstStyle/>
          <a:p>
            <a:pPr marL="420624" indent="-384048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/>
              <a:t>Государство</a:t>
            </a:r>
          </a:p>
          <a:p>
            <a:pPr marL="420624" indent="-384048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/>
              <a:t>продукт договора</a:t>
            </a:r>
          </a:p>
          <a:p>
            <a:pPr marL="420624" indent="-384048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/>
              <a:t>между людьми о</a:t>
            </a:r>
          </a:p>
          <a:p>
            <a:pPr marL="420624" indent="-384048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/>
              <a:t>защите своих</a:t>
            </a:r>
          </a:p>
          <a:p>
            <a:pPr marL="420624" indent="-384048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/>
              <a:t>естественных прав</a:t>
            </a:r>
          </a:p>
        </p:txBody>
      </p:sp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2852738"/>
            <a:ext cx="1728788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Содержимое 2"/>
          <p:cNvSpPr>
            <a:spLocks/>
          </p:cNvSpPr>
          <p:nvPr/>
        </p:nvSpPr>
        <p:spPr bwMode="auto">
          <a:xfrm>
            <a:off x="4932363" y="4868863"/>
            <a:ext cx="365760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9100" indent="-382588"/>
            <a:endParaRPr lang="ru-RU" sz="1900" b="1">
              <a:solidFill>
                <a:srgbClr val="00B0F0"/>
              </a:solidFill>
            </a:endParaRPr>
          </a:p>
        </p:txBody>
      </p:sp>
      <p:sp>
        <p:nvSpPr>
          <p:cNvPr id="4" name="Содержимое 2"/>
          <p:cNvSpPr>
            <a:spLocks/>
          </p:cNvSpPr>
          <p:nvPr/>
        </p:nvSpPr>
        <p:spPr bwMode="auto">
          <a:xfrm>
            <a:off x="6588125" y="5373688"/>
            <a:ext cx="23622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9100" indent="-382588"/>
            <a:r>
              <a:rPr lang="ru-RU" sz="2800" b="1"/>
              <a:t>Ж.Ж. Руссо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15365" grpId="0"/>
      <p:bldP spid="15367" grpId="0"/>
      <p:bldP spid="9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91513" cy="71913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C000"/>
                </a:solidFill>
              </a:rPr>
              <a:t>Теории происхождения государства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850" y="908050"/>
            <a:ext cx="3467100" cy="514508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3200" b="1" smtClean="0">
                <a:solidFill>
                  <a:srgbClr val="00B0F0"/>
                </a:solidFill>
              </a:rPr>
              <a:t>Органическая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95738" y="981075"/>
            <a:ext cx="4752975" cy="5616575"/>
          </a:xfrm>
          <a:solidFill>
            <a:schemeClr val="tx2">
              <a:lumMod val="25000"/>
            </a:schemeClr>
          </a:solidFill>
        </p:spPr>
        <p:txBody>
          <a:bodyPr>
            <a:normAutofit lnSpcReduction="10000"/>
          </a:bodyPr>
          <a:lstStyle/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	</a:t>
            </a:r>
            <a:r>
              <a:rPr lang="ru-RU" sz="2800" b="1" dirty="0" smtClean="0"/>
              <a:t>Государство есть продукт органической эволюции (ее разновидность – социальная эволюция). Подобно живой природе, где выживают наиболее приспособленные, в обществе более сильные попадают в правительство и управляют более слабыми</a:t>
            </a:r>
            <a:endParaRPr lang="ru-RU" sz="2800" b="1" dirty="0"/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916113"/>
            <a:ext cx="26955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611188" y="5949950"/>
            <a:ext cx="2952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Г. Спенсер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16391" grpId="0"/>
    </p:bld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1734</TotalTime>
  <Words>1214</Words>
  <Application>Microsoft Office PowerPoint</Application>
  <PresentationFormat>Экран (4:3)</PresentationFormat>
  <Paragraphs>273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Техническая</vt:lpstr>
      <vt:lpstr>   Государство</vt:lpstr>
      <vt:lpstr>Понятие «государство» было впервые введено Н. Макиавелли. Оно обозначало у него политическое состояние общества.</vt:lpstr>
      <vt:lpstr>Н. Макиавелли  (1469 – 1527) – итальянский мыслитель, философ, писатель, политический деятель. Выступал сторонником сильной государственной власти, для укрепления которой допускал применение любых средств, что выразил в труде «Государь», опубликованном в 1532 г.</vt:lpstr>
      <vt:lpstr>Слайд 4</vt:lpstr>
      <vt:lpstr>Основные функции  (задачи государства)</vt:lpstr>
      <vt:lpstr>Теории происхождения государства</vt:lpstr>
      <vt:lpstr>Теории происхождения государства</vt:lpstr>
      <vt:lpstr>Теории происхождения государства</vt:lpstr>
      <vt:lpstr>Теории происхождения государства</vt:lpstr>
      <vt:lpstr>Теории происхождения государства</vt:lpstr>
      <vt:lpstr>Теории происхождения государства</vt:lpstr>
      <vt:lpstr>Теории происхождения государства</vt:lpstr>
      <vt:lpstr>Теории происхождения государства</vt:lpstr>
      <vt:lpstr>Социально-экономическая теория происхождения государства</vt:lpstr>
      <vt:lpstr>Характеристика государства</vt:lpstr>
      <vt:lpstr>Слайд 16</vt:lpstr>
      <vt:lpstr>Форма  правления</vt:lpstr>
      <vt:lpstr>Слайд 18</vt:lpstr>
      <vt:lpstr>Слайд 19</vt:lpstr>
      <vt:lpstr>Слайд 20</vt:lpstr>
      <vt:lpstr>Слайд 21</vt:lpstr>
      <vt:lpstr>   Абсолютные монархи    Конституционные монархии    Дуалистические монархии</vt:lpstr>
      <vt:lpstr>Нетипичные монархии</vt:lpstr>
      <vt:lpstr>Виды монархий и их признаки</vt:lpstr>
      <vt:lpstr>Виды монархий и их признаки</vt:lpstr>
      <vt:lpstr>Слайд 26</vt:lpstr>
      <vt:lpstr>Различия парламентской и президентской республик</vt:lpstr>
      <vt:lpstr>Слайд 28</vt:lpstr>
      <vt:lpstr>Нетипичные республики</vt:lpstr>
      <vt:lpstr>Государственное устройство</vt:lpstr>
      <vt:lpstr>Государственное устройство </vt:lpstr>
      <vt:lpstr>Слайд 32</vt:lpstr>
      <vt:lpstr>166 государств в современном мире - унитарные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Государство</dc:title>
  <dc:creator>Эльмира</dc:creator>
  <cp:lastModifiedBy>SamLab.ws</cp:lastModifiedBy>
  <cp:revision>37</cp:revision>
  <dcterms:created xsi:type="dcterms:W3CDTF">2011-08-19T02:34:34Z</dcterms:created>
  <dcterms:modified xsi:type="dcterms:W3CDTF">2011-12-01T18:15:15Z</dcterms:modified>
</cp:coreProperties>
</file>