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73" r:id="rId12"/>
    <p:sldId id="27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00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982D302-FD1D-4982-ABC6-85BF7B9F1670}" type="datetimeFigureOut">
              <a:rPr lang="ru-RU" smtClean="0"/>
              <a:pPr/>
              <a:t>06.05.2011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CDA8C8A-B0E6-4486-9E28-FE74CD99E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file:///C:\Documents%20and%20Settings\&#1059;&#1095;&#1080;&#1090;&#1077;&#1083;&#1100;\&#1052;&#1086;&#1080;%20&#1076;&#1086;&#1082;&#1091;&#1084;&#1077;&#1085;&#1090;&#1099;\&#1071;&#1085;&#1076;&#1077;&#1082;&#1089;_&#1050;&#1072;&#1088;&#1090;&#1080;&#1085;&#1082;&#1080;%20&#1080;&#1079;&#1073;&#1080;&#1088;&#1072;&#1090;&#1077;&#1083;&#1100;&#1085;&#1086;&#1077;%20&#1087;&#1088;&#1072;&#1074;&#1086;%203.files\pravo.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Documents%20and%20Settings\&#1059;&#1095;&#1080;&#1090;&#1077;&#1083;&#1100;\&#1052;&#1086;&#1080;%20&#1076;&#1086;&#1082;&#1091;&#1084;&#1077;&#1085;&#1090;&#1099;\&#1071;&#1085;&#1076;&#1077;&#1082;&#1089;_&#1050;&#1072;&#1088;&#1090;&#1080;&#1085;&#1082;&#1080;%20&#1080;&#1079;&#1073;&#1080;&#1088;&#1072;&#1090;&#1077;&#1083;&#1100;&#1085;&#1086;&#1077;%20&#1087;&#1088;&#1072;&#1074;&#1086;%203.files\pravo.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file:///C:\Documents%20and%20Settings\&#1059;&#1095;&#1080;&#1090;&#1077;&#1083;&#1100;\&#1052;&#1086;&#1080;%20&#1076;&#1086;&#1082;&#1091;&#1084;&#1077;&#1085;&#1090;&#1099;\&#1071;&#1085;&#1076;&#1077;&#1082;&#1089;_&#1050;&#1072;&#1088;&#1090;&#1080;&#1085;&#1082;&#1080;%20&#1080;&#1079;&#1073;&#1080;&#1088;&#1072;&#1090;&#1077;&#1083;&#1100;&#1085;&#1086;&#1077;%20&#1087;&#1088;&#1072;&#1074;&#1086;%20&#1082;&#1086;&#1084;&#1080;&#1082;&#1089;&#1099;%206.files\fot_87_3717083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Documents%20and%20Settings\&#1059;&#1095;&#1080;&#1090;&#1077;&#1083;&#1100;\&#1052;&#1086;&#1080;%20&#1076;&#1086;&#1082;&#1091;&#1084;&#1077;&#1085;&#1090;&#1099;\&#1071;&#1085;&#1076;&#1077;&#1082;&#1089;_&#1050;&#1072;&#1088;&#1090;&#1080;&#1085;&#1082;&#1080;%20&#1080;&#1079;&#1073;&#1080;&#1088;&#1072;&#1090;&#1077;&#1083;&#1100;&#1085;&#1086;&#1077;%20&#1087;&#1088;&#1072;&#1074;&#1086;%20&#1082;&#1086;&#1084;&#1080;&#1082;&#1089;&#1099;%206.files\fot_87_37170831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857232"/>
            <a:ext cx="6858000" cy="18573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Путеводитель по избирательному праву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643314"/>
            <a:ext cx="7072362" cy="257176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Составил: Куликов Р.В.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учитель истории и обществознания </a:t>
            </a:r>
          </a:p>
          <a:p>
            <a:pPr algn="l"/>
            <a:r>
              <a:rPr lang="ru-RU" sz="2400" dirty="0" smtClean="0">
                <a:solidFill>
                  <a:srgbClr val="7030A0"/>
                </a:solidFill>
              </a:rPr>
              <a:t>                   МОУ СОШ № 28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ст. </a:t>
            </a:r>
            <a:r>
              <a:rPr lang="ru-RU" sz="2400" dirty="0" err="1" smtClean="0">
                <a:solidFill>
                  <a:srgbClr val="7030A0"/>
                </a:solidFill>
              </a:rPr>
              <a:t>Анастасиевской</a:t>
            </a:r>
            <a:r>
              <a:rPr lang="ru-RU" sz="2400" dirty="0" smtClean="0">
                <a:solidFill>
                  <a:srgbClr val="7030A0"/>
                </a:solidFill>
              </a:rPr>
              <a:t> Славянского района</a:t>
            </a:r>
          </a:p>
          <a:p>
            <a:pPr algn="ctr"/>
            <a:endParaRPr lang="ru-RU" sz="2400" dirty="0" smtClean="0">
              <a:solidFill>
                <a:srgbClr val="7030A0"/>
              </a:solidFill>
            </a:endParaRPr>
          </a:p>
          <a:p>
            <a:pPr algn="ctr"/>
            <a:endParaRPr lang="ru-RU" sz="2400" dirty="0" smtClean="0">
              <a:solidFill>
                <a:srgbClr val="7030A0"/>
              </a:solidFill>
            </a:endParaRP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2010 г.</a:t>
            </a:r>
          </a:p>
          <a:p>
            <a:pPr algn="ctr"/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57158" y="357166"/>
            <a:ext cx="850112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Однако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643314"/>
            <a:ext cx="8501122" cy="178510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4121150" algn="l"/>
              </a:tabLst>
            </a:pP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Чтобы стать депутатом Государственной думы необходимо достичь 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4121150" algn="l"/>
              </a:tabLst>
            </a:pP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возраста 21 года.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4121150" algn="l"/>
              </a:tabLst>
            </a:pPr>
            <a:endParaRPr lang="ru-RU" sz="16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4121150" algn="l"/>
              </a:tabLst>
            </a:pP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Главой исполнительного органа (президента) субъекта федерации может    быть                 гражданин Российской Федерации не моложе 30 лет, обладающий пассивным избирательным правом.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4121150" algn="l"/>
              </a:tabLst>
            </a:pPr>
            <a:endParaRPr lang="ru-RU" sz="700" dirty="0" smtClean="0">
              <a:solidFill>
                <a:srgbClr val="FF0000"/>
              </a:solidFill>
              <a:latin typeface="Arial" pitchFamily="34" charset="0"/>
              <a:cs typeface="Times New Roman" pitchFamily="18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4121150" algn="l"/>
              </a:tabLst>
            </a:pPr>
            <a:endParaRPr lang="ru-RU" sz="700" dirty="0" smtClean="0"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928670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Цензы (ограничения):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428736"/>
            <a:ext cx="8429684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7030A0"/>
                </a:solidFill>
              </a:rPr>
              <a:t>Оседлости,</a:t>
            </a:r>
            <a:r>
              <a:rPr lang="ru-RU" dirty="0" smtClean="0"/>
              <a:t> т.е. голосовать могут только те, кто прожил в государстве определенное время.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7030A0"/>
                </a:solidFill>
              </a:rPr>
              <a:t>Возрастной, </a:t>
            </a:r>
            <a:r>
              <a:rPr lang="ru-RU" dirty="0" smtClean="0"/>
              <a:t>избирать имеют право лица, достигшие возраста 18 лет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928934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endParaRPr lang="ru-RU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     С 18-летнего возраста можно избираться депутатом местного совета</a:t>
            </a:r>
          </a:p>
          <a:p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429264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  <a:tabLst>
                <a:tab pos="4121150" algn="l"/>
              </a:tabLst>
            </a:pP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Чтобы стать президентом  РФ, согласно закону, необходимо быть не моложе 35 лет и постоянно проживать в РФ не менее 10 лет;</a:t>
            </a:r>
            <a:endParaRPr lang="ru-RU" sz="1600" dirty="0" smtClean="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85728"/>
            <a:ext cx="6215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</a:rPr>
              <a:t>                  Избирательные системы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14422"/>
            <a:ext cx="38576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3609DD"/>
                </a:solidFill>
                <a:latin typeface="Times New Roman" pitchFamily="18" charset="0"/>
              </a:rPr>
              <a:t>Мажоритарная</a:t>
            </a:r>
            <a:r>
              <a:rPr lang="ru-RU" sz="2000" dirty="0" smtClean="0">
                <a:latin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</a:rPr>
              <a:t>(Беларусь, США, Великобритания, Франция)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214422"/>
            <a:ext cx="3929090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3609DD"/>
                </a:solidFill>
                <a:latin typeface="Times New Roman" pitchFamily="18" charset="0"/>
              </a:rPr>
              <a:t>Пропорциональная</a:t>
            </a:r>
            <a:r>
              <a:rPr lang="ru-RU" sz="2000" dirty="0" smtClean="0">
                <a:latin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(Россия, Испания, Швейцария, Нидерланды, Чехия)</a:t>
            </a:r>
          </a:p>
          <a:p>
            <a:pPr>
              <a:spcBef>
                <a:spcPct val="50000"/>
              </a:spcBef>
            </a:pPr>
            <a:r>
              <a:rPr lang="ru-RU" sz="1400" dirty="0" smtClean="0">
                <a:latin typeface="Times New Roman" pitchFamily="18" charset="0"/>
              </a:rPr>
              <a:t>Система представительства партий и движений, основанная на том, что каждая партия получает в представительном органе власти число мандатов пропорционально количеству голосов, поданных за её кандидатов на выборах</a:t>
            </a:r>
            <a:endParaRPr lang="ru-RU" sz="1400" dirty="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500306"/>
            <a:ext cx="235745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latin typeface="Times New Roman" pitchFamily="18" charset="0"/>
              </a:rPr>
              <a:t>Абсолютного большинства</a:t>
            </a:r>
            <a:endParaRPr lang="ru-RU" sz="1400" b="1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1400" dirty="0" smtClean="0">
                <a:latin typeface="Times New Roman" pitchFamily="18" charset="0"/>
              </a:rPr>
              <a:t>Избранным считается кандидат, который набрал абсолютное большинство голосов, т.е 50% + 1 голос</a:t>
            </a: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2500306"/>
            <a:ext cx="242889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latin typeface="Times New Roman" pitchFamily="18" charset="0"/>
              </a:rPr>
              <a:t>Относительного большинства</a:t>
            </a:r>
          </a:p>
          <a:p>
            <a:pPr>
              <a:spcBef>
                <a:spcPct val="50000"/>
              </a:spcBef>
            </a:pPr>
            <a:r>
              <a:rPr lang="ru-RU" sz="1400" dirty="0" smtClean="0">
                <a:latin typeface="Times New Roman" pitchFamily="18" charset="0"/>
              </a:rPr>
              <a:t>Победившим считается кандидат, набравший простое большинство голосов</a:t>
            </a:r>
            <a:endParaRPr lang="ru-RU" sz="1400" dirty="0"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4429132"/>
            <a:ext cx="7786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3609DD"/>
                </a:solidFill>
                <a:latin typeface="Times New Roman" pitchFamily="18" charset="0"/>
              </a:rPr>
              <a:t>Смешанная</a:t>
            </a:r>
            <a:r>
              <a:rPr lang="ru-RU" sz="2400" i="1" dirty="0" smtClean="0">
                <a:latin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 - основана на принципах мажоритарной и пропорциональной систем. (Франция, Италия, Россия ( с 1993 по 2006 гг.), Польша)</a:t>
            </a:r>
            <a:endParaRPr lang="ru-RU" dirty="0">
              <a:latin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3000364" y="785794"/>
            <a:ext cx="1714512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786316" y="785796"/>
            <a:ext cx="1571636" cy="500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2"/>
            <a:endCxn id="5" idx="0"/>
          </p:cNvCxnSpPr>
          <p:nvPr/>
        </p:nvCxnSpPr>
        <p:spPr>
          <a:xfrm rot="5400000">
            <a:off x="1565887" y="1923085"/>
            <a:ext cx="547220" cy="6072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2"/>
          </p:cNvCxnSpPr>
          <p:nvPr/>
        </p:nvCxnSpPr>
        <p:spPr>
          <a:xfrm rot="16200000" flipH="1">
            <a:off x="2298126" y="1798068"/>
            <a:ext cx="547220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6000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мажоритарной системы: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785794"/>
            <a:ext cx="850112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AutoNum type="arabicParenR"/>
            </a:pPr>
            <a:r>
              <a:rPr lang="ru-RU" dirty="0" smtClean="0">
                <a:cs typeface="Times New Roman" pitchFamily="18" charset="0"/>
              </a:rPr>
              <a:t>  Существует  тесная связь между депутатами и избирателями, потому что округа одномандатные  и каждый депутат представляет свой регион;</a:t>
            </a:r>
          </a:p>
          <a:p>
            <a:pPr>
              <a:buFontTx/>
              <a:buAutoNum type="arabicParenR"/>
            </a:pPr>
            <a:r>
              <a:rPr lang="ru-RU" dirty="0" smtClean="0">
                <a:cs typeface="Times New Roman" pitchFamily="18" charset="0"/>
              </a:rPr>
              <a:t>  Партия (или избирательный блок), проигравшая на выборах по одномандатному округу, то есть получившая, например 49% голосов (незначительное меньшинство), может быть вообще не представлена в парламенте.</a:t>
            </a:r>
          </a:p>
          <a:p>
            <a:pPr>
              <a:buFontTx/>
              <a:buAutoNum type="arabicParenR"/>
            </a:pPr>
            <a:r>
              <a:rPr lang="ru-RU" dirty="0" smtClean="0">
                <a:cs typeface="Times New Roman" pitchFamily="18" charset="0"/>
              </a:rPr>
              <a:t>  Нередко избираются депутаты, удобные властям данного региона, или сами представители властных структур;</a:t>
            </a:r>
          </a:p>
          <a:p>
            <a:pPr>
              <a:buFontTx/>
              <a:buAutoNum type="arabicParenR"/>
            </a:pPr>
            <a:r>
              <a:rPr lang="ru-RU" dirty="0" smtClean="0">
                <a:cs typeface="Times New Roman" pitchFamily="18" charset="0"/>
              </a:rPr>
              <a:t>  Выборы могут вызывать социальную напряженность в нестабильном обществе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929067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Особенности пропорциональной системы: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357694"/>
            <a:ext cx="8643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cs typeface="Times New Roman" pitchFamily="18" charset="0"/>
              </a:rPr>
              <a:t>В представительном органе могут  быть  широко  представлены  социальные, этнические, конфессиональные и другие группы (достаточно создать свою партию)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5286388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Депутаты, избранные по партийным спискам, ответственны не только перед народом, но и перед своей политической партией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007873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7200" y="3357562"/>
            <a:ext cx="56896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85720" y="214290"/>
            <a:ext cx="857256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Основные стадии избирательного процесса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бъявление даты  проведения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выборов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Она назначается Президентом  РФ, как правило, на воскресный день.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2. Составление списков избирателей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(в списки избирателей включаются все граждане РФ, обладающие на день голосования  активным избирательным правом. Список избирателей представляется для всеобщего ознакомления, не позднее, чем за 30 дней до дня выборов.)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57158" y="428604"/>
            <a:ext cx="85011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3. Образование избирательных округов и избирательных комиссий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357298"/>
            <a:ext cx="40719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00034" y="1000108"/>
            <a:ext cx="807249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  <a:tabLst>
                <a:tab pos="36306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Какие они избирательные комиссии?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30613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57158" y="1571612"/>
            <a:ext cx="4429156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504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Центральная избирательная комиссия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357158" y="2357430"/>
            <a:ext cx="4429156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504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Избирательные комиссии субъектов федерации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143248"/>
            <a:ext cx="4429156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504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Окружные избирательные комиссии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58" y="3929066"/>
            <a:ext cx="4429156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504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Территориальные (районные, городские и другие) избирательные комиссии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7158" y="5000636"/>
            <a:ext cx="4429156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504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Участковые избирательные комиссии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  <p:bldP spid="35843" grpId="0" animBg="1"/>
      <p:bldP spid="35844" grpId="0" animBg="1"/>
      <p:bldP spid="1025" grpId="0" animBg="1"/>
      <p:bldP spid="1026" grpId="0" animBg="1"/>
      <p:bldP spid="10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335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4.  Выдвижение кандидатов.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78" name="AutoShape 2"/>
          <p:cNvSpPr>
            <a:spLocks noChangeShapeType="1"/>
          </p:cNvSpPr>
          <p:nvPr/>
        </p:nvSpPr>
        <p:spPr bwMode="auto">
          <a:xfrm flipH="1">
            <a:off x="2857485" y="928670"/>
            <a:ext cx="45719" cy="6397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79" name="AutoShape 3"/>
          <p:cNvSpPr>
            <a:spLocks noChangeShapeType="1"/>
          </p:cNvSpPr>
          <p:nvPr/>
        </p:nvSpPr>
        <p:spPr bwMode="auto">
          <a:xfrm flipH="1">
            <a:off x="6215074" y="857232"/>
            <a:ext cx="12700" cy="6477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57200" y="571480"/>
            <a:ext cx="83296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3355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Право выдвижения кандидатов имеют: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857224" y="1472862"/>
            <a:ext cx="72152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Избирательные  объединения и         непосредственно                               избирательные блоки                            избиратели 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C:\Corpbas\BD19935_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428868"/>
            <a:ext cx="35719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Corpbas\J0079189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285992"/>
            <a:ext cx="2714644" cy="242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57158" y="4857760"/>
            <a:ext cx="850112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Виды объединений: партия, фронт, союз и т. д. Чаще всего в выборах участвуют партии. Избирательный блок представляет собой добровольное объединение двух или более общественных объединений. Он обладает правами избирательного объединения.                            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579" grpId="0" animBg="1"/>
      <p:bldP spid="24581" grpId="0"/>
      <p:bldP spid="24582" grpId="0"/>
      <p:bldP spid="2458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85720" y="357166"/>
            <a:ext cx="85011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5. Предвыборная агитация.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raczkowki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928802"/>
            <a:ext cx="757242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928670"/>
            <a:ext cx="8286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Предвыборная агитация начинается с момента регистрации кандидата и заканчивается накануне дня, предшествующего дню выборов (т.е за сутки до выборов)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285728"/>
            <a:ext cx="83582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6. Голосование и подведение итогов голосования, результатов выборов , их публикация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828680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86809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714356"/>
            <a:ext cx="850112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Основные термины и понятия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Выборы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– форма прямого волеизъявления граждан, осуществляемого в соответствии с Конституцией Российской Федерации, Федеральными законами, конституциями (уставами), законами субъектов Российской Федерации, уставами муниципальных образований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Избиратель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– гражданин Российской Федерации, обладающий активным избирательным правом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Избирательная кампания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– деятельность по подготовке и проведению  выборов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Избирательная комиссия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– коллегиальный орган, формируемый в порядке и сроки , установленные законом, организующий и обеспечивающий подготовку и проведение выборов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Избирательное объединение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-  политическая партия, имеющая в соответствии с федеральным законом право участвовать в выборах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Активное избирательное право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-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право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граждан Российской Федерации избирать в органы государственной власти и органы местного самоуправления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Пассивное избирательное право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-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право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граждан Российской Федерации быть избранными в органы государственной власти и органы местного самоуправления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Избирательный округ 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территория, которая образована (определена) в соответствии с законом и от которой непосредственно гражданами РФ избираются депутат (депутаты), выборное должностное лицо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Кандидат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 лицо, выдвинутое в установленном Федеральным законом  порядке в качестве претендента на замещаемую посредством выборов должность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Референдум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– форма прямого волеизъявления граждан Российской Федерации по наиболее важным вопросам государственного и местного значения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1 из 1785">
            <a:hlinkClick r:id="rId2" tgtFrame="_blank"/>
          </p:cNvPr>
          <p:cNvPicPr/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28596" y="142852"/>
            <a:ext cx="8358246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 из 10">
            <a:hlinkClick r:id="rId2" tgtFrame="_blank"/>
          </p:cNvPr>
          <p:cNvPicPr/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42844" y="127000"/>
            <a:ext cx="5072098" cy="66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57818" y="1285860"/>
            <a:ext cx="3500462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Демократические свободные выборы в органы государственной власти и в выборные органы местного самоуправления Российской Федерации являются высшим непосредственным выражением принадлежащей народу власти. Государство гарантирует свободное волеизъявление граждан на выборах путём защиты демократических принципов и норм избирательного права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 Федерального закона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"Об основных гарантиях избирательных прав граждан Российской Федерации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bs00979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42852"/>
            <a:ext cx="2498754" cy="247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928926" y="285728"/>
            <a:ext cx="585791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Выборы</a:t>
            </a:r>
            <a:r>
              <a:rPr lang="ru-RU" dirty="0" smtClean="0">
                <a:latin typeface="Times New Roman" pitchFamily="18" charset="0"/>
              </a:rPr>
              <a:t> – это юридически узаконенная процедура, в рамках которой граждане  определяют,  кто будет  представлять  их интересы в тех или  иных органах власти. 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2214554"/>
            <a:ext cx="57150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Выборы: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000372"/>
            <a:ext cx="78581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укрепляют веру простых людей в то, что они имеют возможность контролировать правительство и принимаемые им решения</a:t>
            </a:r>
          </a:p>
          <a:p>
            <a:r>
              <a:rPr lang="ru-RU" sz="2400" dirty="0" smtClean="0"/>
              <a:t>помогают людям выказать поддержку или разочарование существующему правительству</a:t>
            </a:r>
          </a:p>
          <a:p>
            <a:r>
              <a:rPr lang="ru-RU" sz="2400" dirty="0" smtClean="0"/>
              <a:t>это эффективный способ политического просвещения народа</a:t>
            </a:r>
          </a:p>
          <a:p>
            <a:r>
              <a:rPr lang="ru-RU" sz="2400" dirty="0" smtClean="0"/>
              <a:t>это есть барометр общественного мнения</a:t>
            </a:r>
          </a:p>
        </p:txBody>
      </p:sp>
      <p:sp>
        <p:nvSpPr>
          <p:cNvPr id="6" name="4-конечная звезда 5"/>
          <p:cNvSpPr/>
          <p:nvPr/>
        </p:nvSpPr>
        <p:spPr>
          <a:xfrm>
            <a:off x="142844" y="3143248"/>
            <a:ext cx="500066" cy="571504"/>
          </a:xfrm>
          <a:prstGeom prst="star4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142844" y="4071942"/>
            <a:ext cx="571504" cy="642942"/>
          </a:xfrm>
          <a:prstGeom prst="star4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142844" y="4857760"/>
            <a:ext cx="571504" cy="500066"/>
          </a:xfrm>
          <a:prstGeom prst="star4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142844" y="5500702"/>
            <a:ext cx="571504" cy="642942"/>
          </a:xfrm>
          <a:prstGeom prst="star4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3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71546"/>
            <a:ext cx="2428892" cy="2857520"/>
          </a:xfrm>
          <a:prstGeom prst="rect">
            <a:avLst/>
          </a:prstGeom>
          <a:noFill/>
        </p:spPr>
      </p:pic>
      <p:sp>
        <p:nvSpPr>
          <p:cNvPr id="16395" name="AutoShape 11"/>
          <p:cNvSpPr>
            <a:spLocks noChangeArrowheads="1"/>
          </p:cNvSpPr>
          <p:nvPr/>
        </p:nvSpPr>
        <p:spPr bwMode="auto">
          <a:xfrm>
            <a:off x="4500562" y="928670"/>
            <a:ext cx="3786213" cy="714380"/>
          </a:xfrm>
          <a:prstGeom prst="roundRect">
            <a:avLst>
              <a:gd name="adj" fmla="val 16667"/>
            </a:avLst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П Р Е З И Д Е Н Т    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857224" y="4214818"/>
            <a:ext cx="7786742" cy="571504"/>
          </a:xfrm>
          <a:prstGeom prst="rect">
            <a:avLst/>
          </a:prstGeom>
          <a:solidFill>
            <a:srgbClr val="FBD4B4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 Р Г А Н Ы        В Л А С Т И                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714348" y="5715016"/>
            <a:ext cx="2071702" cy="714380"/>
          </a:xfrm>
          <a:prstGeom prst="rect">
            <a:avLst/>
          </a:prstGeom>
          <a:solidFill>
            <a:srgbClr val="92CDD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Федеральные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500430" y="5715016"/>
            <a:ext cx="2357453" cy="714380"/>
          </a:xfrm>
          <a:prstGeom prst="rect">
            <a:avLst/>
          </a:prstGeom>
          <a:solidFill>
            <a:srgbClr val="92CDD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убъектов        федерации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500827" y="5715016"/>
            <a:ext cx="2286016" cy="714380"/>
          </a:xfrm>
          <a:prstGeom prst="rect">
            <a:avLst/>
          </a:prstGeom>
          <a:solidFill>
            <a:srgbClr val="92CDD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Местные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7" name="AutoShape 3"/>
          <p:cNvSpPr>
            <a:spLocks noChangeShapeType="1"/>
          </p:cNvSpPr>
          <p:nvPr/>
        </p:nvSpPr>
        <p:spPr bwMode="auto">
          <a:xfrm flipH="1">
            <a:off x="2285984" y="4857761"/>
            <a:ext cx="1643074" cy="71438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/>
          <p:cNvSpPr>
            <a:spLocks noChangeShapeType="1"/>
          </p:cNvSpPr>
          <p:nvPr/>
        </p:nvSpPr>
        <p:spPr bwMode="auto">
          <a:xfrm flipH="1">
            <a:off x="4643437" y="4857760"/>
            <a:ext cx="71438" cy="78581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5" name="AutoShape 1"/>
          <p:cNvSpPr>
            <a:spLocks noChangeShapeType="1"/>
          </p:cNvSpPr>
          <p:nvPr/>
        </p:nvSpPr>
        <p:spPr bwMode="auto">
          <a:xfrm>
            <a:off x="5929322" y="4857761"/>
            <a:ext cx="1428760" cy="64294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428596" y="357166"/>
            <a:ext cx="700092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1.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Кого мы выбираем?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-2698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-2698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-269875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-269875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Стрелка углом вверх 17"/>
          <p:cNvSpPr/>
          <p:nvPr/>
        </p:nvSpPr>
        <p:spPr>
          <a:xfrm>
            <a:off x="3857620" y="1928802"/>
            <a:ext cx="1643074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углом вверх 18"/>
          <p:cNvSpPr/>
          <p:nvPr/>
        </p:nvSpPr>
        <p:spPr>
          <a:xfrm flipV="1">
            <a:off x="3857620" y="3214686"/>
            <a:ext cx="1643074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nimBg="1"/>
      <p:bldP spid="16391" grpId="0" animBg="1"/>
      <p:bldP spid="16390" grpId="0" animBg="1"/>
      <p:bldP spid="16389" grpId="0" animBg="1"/>
      <p:bldP spid="16388" grpId="0" animBg="1"/>
      <p:bldP spid="16387" grpId="0" animBg="1"/>
      <p:bldP spid="16386" grpId="0" animBg="1"/>
      <p:bldP spid="16385" grpId="0" animBg="1"/>
      <p:bldP spid="16396" grpId="0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0" y="428604"/>
            <a:ext cx="857256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Документы, составляющие основу избирательного права   и  избирательного процесса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Конституция Российской Федерации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Федеральный закон «Об основных гарантиях избирательных прав граждан Российской Федерации»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Федеральный закон «О выборах Президента РФ»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Федеральный закон «О выборах депутатов Государственной Думы Федерального собрания РФ»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Федеральный закон «О референдуме Российской Федерации»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6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6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66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66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66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66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66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66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66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42844" y="2857496"/>
            <a:ext cx="88583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332538" algn="l"/>
              </a:tabLst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Избирательное право</a:t>
            </a:r>
            <a:r>
              <a:rPr lang="ru-RU" sz="3600" dirty="0" smtClean="0">
                <a:solidFill>
                  <a:srgbClr val="00B050"/>
                </a:solidFill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3253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428596" y="142852"/>
            <a:ext cx="8286808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Избирательное право</a:t>
            </a:r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285720" y="928671"/>
            <a:ext cx="8715436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325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Избирательные права                            Нормы правовых  актов                                                           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325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регулирующих выборы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3253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285720" y="1714488"/>
            <a:ext cx="87154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325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Избирательные права граждан – это конституционное право избирать и быть избранным в органы государственной власти и в выборные органы местного самоуправления.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 flipH="1" flipV="1">
            <a:off x="3214677" y="928671"/>
            <a:ext cx="3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трелка вниз 22"/>
          <p:cNvSpPr/>
          <p:nvPr/>
        </p:nvSpPr>
        <p:spPr>
          <a:xfrm>
            <a:off x="4214810" y="785794"/>
            <a:ext cx="428628" cy="714380"/>
          </a:xfrm>
          <a:prstGeom prst="downArrow">
            <a:avLst>
              <a:gd name="adj1" fmla="val 50000"/>
              <a:gd name="adj2" fmla="val 4531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2143109" y="3643314"/>
            <a:ext cx="642941" cy="857256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11" name="AutoShape 18"/>
          <p:cNvSpPr>
            <a:spLocks noChangeArrowheads="1"/>
          </p:cNvSpPr>
          <p:nvPr/>
        </p:nvSpPr>
        <p:spPr bwMode="auto">
          <a:xfrm>
            <a:off x="6500826" y="3643314"/>
            <a:ext cx="571504" cy="928694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4643447"/>
            <a:ext cx="3857652" cy="1928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      Активное право</a:t>
            </a:r>
            <a:r>
              <a:rPr lang="ru-RU" sz="2000" b="1" i="1" dirty="0" smtClean="0">
                <a:solidFill>
                  <a:srgbClr val="00B050"/>
                </a:solidFill>
              </a:rPr>
              <a:t> </a:t>
            </a:r>
            <a:r>
              <a:rPr lang="ru-RU" sz="2000" b="1" i="1" dirty="0" smtClean="0"/>
              <a:t> </a:t>
            </a:r>
          </a:p>
          <a:p>
            <a:pPr algn="ctr"/>
            <a:r>
              <a:rPr lang="ru-RU" sz="2000" dirty="0" smtClean="0"/>
              <a:t> право выбирать и </a:t>
            </a:r>
          </a:p>
          <a:p>
            <a:pPr algn="ctr"/>
            <a:r>
              <a:rPr lang="ru-RU" sz="2000" dirty="0" smtClean="0"/>
              <a:t>отзывать депутатов, участвовать</a:t>
            </a:r>
          </a:p>
          <a:p>
            <a:pPr algn="ctr"/>
            <a:r>
              <a:rPr lang="ru-RU" sz="2000" dirty="0" smtClean="0"/>
              <a:t> в плебисцитах, референдумах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929190" y="4714885"/>
            <a:ext cx="38576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 Пассивное право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2000" dirty="0" smtClean="0"/>
              <a:t>допускает, что гражданин может быть выбран депутатом или главой государства.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2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18443" grpId="0" animBg="1"/>
      <p:bldP spid="18444" grpId="0"/>
      <p:bldP spid="18445" grpId="0"/>
      <p:bldP spid="23" grpId="0" animBg="1"/>
      <p:bldP spid="10" grpId="0" animBg="1"/>
      <p:bldP spid="11" grpId="0" animBg="1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J00791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714356"/>
            <a:ext cx="2357454" cy="3000396"/>
          </a:xfrm>
          <a:prstGeom prst="rect">
            <a:avLst/>
          </a:prstGeom>
          <a:noFill/>
        </p:spPr>
      </p:pic>
      <p:pic>
        <p:nvPicPr>
          <p:cNvPr id="19457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40" y="3786190"/>
            <a:ext cx="4643502" cy="2786082"/>
          </a:xfrm>
          <a:prstGeom prst="rect">
            <a:avLst/>
          </a:prstGeom>
          <a:noFill/>
        </p:spPr>
      </p:pic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357159" y="857232"/>
            <a:ext cx="3643338" cy="571504"/>
          </a:xfrm>
          <a:prstGeom prst="roundRect">
            <a:avLst>
              <a:gd name="adj" fmla="val 16667"/>
            </a:avLst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Всеобщего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357157" y="1571612"/>
            <a:ext cx="3673505" cy="571504"/>
          </a:xfrm>
          <a:prstGeom prst="roundRect">
            <a:avLst>
              <a:gd name="adj" fmla="val 16667"/>
            </a:avLst>
          </a:prstGeom>
          <a:solidFill>
            <a:srgbClr val="92CDD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Равного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357157" y="2285992"/>
            <a:ext cx="3643339" cy="571504"/>
          </a:xfrm>
          <a:prstGeom prst="roundRect">
            <a:avLst>
              <a:gd name="adj" fmla="val 16667"/>
            </a:avLst>
          </a:prstGeom>
          <a:solidFill>
            <a:srgbClr val="92CDD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Прямого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357158" y="3000372"/>
            <a:ext cx="3643338" cy="785818"/>
          </a:xfrm>
          <a:prstGeom prst="roundRect">
            <a:avLst>
              <a:gd name="adj" fmla="val 16667"/>
            </a:avLst>
          </a:prstGeom>
          <a:solidFill>
            <a:srgbClr val="92CDD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При тайном         голосовании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928662" y="214290"/>
            <a:ext cx="607223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Принципы участия гражданина в выборах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Гражданин РФ участвует в выборах на основе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endParaRPr kumimoji="0" lang="ru-RU" sz="26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r>
              <a:rPr kumimoji="0" lang="ru-RU" sz="26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285720" y="3857628"/>
            <a:ext cx="3786214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Всеобщее избирательное право.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Это значит, что избирать могут все, кроме категорий граждан, специально оговоренных законом.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Все остальные, достигшие к моменту выборов 18 лет, регистрируются как избиратели и могут без всяких препятствий следовать в день выборов на избирательные участки, чтобы проголосовать.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0" y="593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 flipV="1">
            <a:off x="4143372" y="1000108"/>
            <a:ext cx="1214446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4143372" y="1000108"/>
            <a:ext cx="1285884" cy="7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9460" idx="3"/>
          </p:cNvCxnSpPr>
          <p:nvPr/>
        </p:nvCxnSpPr>
        <p:spPr>
          <a:xfrm rot="5400000">
            <a:off x="3929061" y="1071545"/>
            <a:ext cx="1571635" cy="1428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3643306" y="1500174"/>
            <a:ext cx="2286016" cy="12858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2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  <p:bldP spid="19459" grpId="0" animBg="1"/>
      <p:bldP spid="19460" grpId="0" animBg="1"/>
      <p:bldP spid="19461" grpId="0" animBg="1"/>
      <p:bldP spid="194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6715172" cy="2024081"/>
          </a:xfrm>
          <a:prstGeom prst="rect">
            <a:avLst/>
          </a:prstGeom>
          <a:noFill/>
        </p:spPr>
      </p:pic>
      <p:pic>
        <p:nvPicPr>
          <p:cNvPr id="32769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643314"/>
            <a:ext cx="6215106" cy="2000264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42910" y="214289"/>
            <a:ext cx="8072494" cy="861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Равное  избирательное право.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Никто из голосующих не получает преимуществ. Каждый имеет и отдает один голос.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571472" y="2714620"/>
            <a:ext cx="800105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Прямое избирательное право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Избиратель на выборах  голосует «за» или «против» кандидатов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непосредственно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Тайное голосование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Какой-либо контроль за волеизъявлением избирателей исключается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57158" y="5572140"/>
            <a:ext cx="84296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05375" algn="ctr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Участие в выборах добровольно. Никто не имеет право принуждать гражданина участвовать или не участвовать в выборах против его воли.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Не имеют права избирать или быть избранными граждане признанные судом недееспособными, а также содержащиеся в местах лишения свободы по приговору суда.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  <p:bldP spid="3277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343</TotalTime>
  <Words>1190</Words>
  <Application>Microsoft Office PowerPoint</Application>
  <PresentationFormat>Экран (4:3)</PresentationFormat>
  <Paragraphs>128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Путеводитель по избирательному праву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Путеводитель по избирательному праву</dc:title>
  <dc:creator>Роман</dc:creator>
  <cp:lastModifiedBy>Роман</cp:lastModifiedBy>
  <cp:revision>67</cp:revision>
  <dcterms:created xsi:type="dcterms:W3CDTF">2010-03-23T20:48:08Z</dcterms:created>
  <dcterms:modified xsi:type="dcterms:W3CDTF">2011-05-06T19:34:04Z</dcterms:modified>
</cp:coreProperties>
</file>