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media\disk\&#1091;&#1088;&#1086;&#1082;&#1080;\&#1092;&#1086;&#1085;&#1086;&#1093;&#1088;&#1077;&#1089;&#1090;&#1086;&#1084;&#1072;&#1090;&#1080;&#1080;\6%20&#1082;&#1083;&#1072;&#1089;&#1089;%20mp3\6%20&#1082;&#1083;.%20026.%2001.%20&#1060;.&#1043;&#1083;&#1080;&#1085;&#1082;&#1072;.%20&#1059;&#1074;&#1077;&#1088;&#1090;&#1102;&#1088;&#1072;%20&#1080;&#1079;%20&#1086;&#1087;.%20&#1056;&#1091;&#1089;&#1083;&#1072;&#1085;%20&#1080;%20&#1051;&#1102;&#1076;&#1084;&#1080;&#1083;&#1072;.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%20&#1082;&#1083;_170_07.06.&#1058;&#1088;&#1080;%20&#1095;&#1091;&#1076;&#1072;._&#1080;&#1079;%20&#1086;&#1087;_&#1057;&#1082;&#1072;&#1079;&#1082;&#1072;%20&#1086;%20&#1094;&#1072;&#1088;&#1077;%20&#1057;&#1072;&#1083;&#1090;&#1072;&#1085;&#1077;.&#1053;.&#1056;&#1080;&#1084;&#1089;&#1082;&#1080;&#1081;-&#1050;&#1086;&#1088;&#1089;&#1072;&#1082;&#1086;&#1074;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33%20&#1073;&#1086;&#1075;&#1072;&#1090;&#1099;&#1088;&#1103;.wa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3;&#1077;&#1073;&#1077;&#1076;&#1100;.wa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715932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540000" y="510480"/>
            <a:ext cx="7919640" cy="1469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6000" b="1">
                <a:solidFill>
                  <a:srgbClr val="FFFF00"/>
                </a:solidFill>
                <a:latin typeface="Segoe Print"/>
                <a:ea typeface="DejaVu Sans"/>
              </a:rPr>
              <a:t>Взаимосвязь двух видов искусств</a:t>
            </a:r>
            <a:r>
              <a:rPr lang="ru-RU" sz="6000" b="1">
                <a:solidFill>
                  <a:srgbClr val="FFFF00"/>
                </a:solidFill>
                <a:latin typeface="Segoe Print"/>
                <a:ea typeface="DejaVu Sans"/>
                <a:hlinkClick r:id="rId3"/>
              </a:rPr>
              <a:t>.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2880000" y="3420000"/>
            <a:ext cx="3184560" cy="5641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Цели урока:</a:t>
            </a:r>
            <a:endParaRPr/>
          </a:p>
        </p:txBody>
      </p:sp>
      <p:sp>
        <p:nvSpPr>
          <p:cNvPr id="7" name="CustomShape 3"/>
          <p:cNvSpPr/>
          <p:nvPr/>
        </p:nvSpPr>
        <p:spPr>
          <a:xfrm>
            <a:off x="900000" y="4140000"/>
            <a:ext cx="7415640" cy="1038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FFFF00"/>
                </a:solidFill>
                <a:latin typeface="Segoe Print"/>
                <a:ea typeface="DejaVu Sans"/>
              </a:rPr>
              <a:t>1. Найти сходства и различия двух видов искусств;</a:t>
            </a:r>
            <a:endParaRPr/>
          </a:p>
        </p:txBody>
      </p:sp>
      <p:sp>
        <p:nvSpPr>
          <p:cNvPr id="8" name="CustomShape 4"/>
          <p:cNvSpPr/>
          <p:nvPr/>
        </p:nvSpPr>
        <p:spPr>
          <a:xfrm>
            <a:off x="720000" y="5400000"/>
            <a:ext cx="7667640" cy="1038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FFFF00"/>
                </a:solidFill>
                <a:latin typeface="Segoe Print"/>
                <a:ea typeface="DejaVu Sans"/>
              </a:rPr>
              <a:t>2. Выявить взаимосвязь музыки и литературы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 fill="freeze"/>
                                        <p:tgtEl>
                                          <p:spTgt spid="5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2" dur="2000" fill="freeze"/>
                                        <p:tgtEl>
                                          <p:spTgt spid="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7" dur="2000" fill="freeze"/>
                                        <p:tgtEl>
                                          <p:spTgt spid="7">
                                            <p:txEl>
                                              <p:p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2" dur="2000" fill="freeze"/>
                                        <p:tgtEl>
                                          <p:spTgt spid="8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5560"/>
            <a:ext cx="9143280" cy="690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480" y="0"/>
            <a:ext cx="9075960" cy="6857280"/>
          </a:xfrm>
          <a:prstGeom prst="rect">
            <a:avLst/>
          </a:prstGeom>
        </p:spPr>
      </p:pic>
      <p:sp>
        <p:nvSpPr>
          <p:cNvPr id="15" name="CustomShape 3"/>
          <p:cNvSpPr/>
          <p:nvPr/>
        </p:nvSpPr>
        <p:spPr>
          <a:xfrm>
            <a:off x="7297560" y="6021360"/>
            <a:ext cx="1580760" cy="5641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dirty="0">
                <a:solidFill>
                  <a:srgbClr val="FFFF00"/>
                </a:solidFill>
                <a:latin typeface="Segoe Print"/>
                <a:ea typeface="DejaVu Sans"/>
                <a:hlinkClick r:id="rId3" action="ppaction://hlinkfile"/>
              </a:rPr>
              <a:t>1 чудо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23040" y="-68040"/>
            <a:ext cx="9166680" cy="6925680"/>
          </a:xfrm>
          <a:prstGeom prst="rect">
            <a:avLst/>
          </a:prstGeom>
        </p:spPr>
      </p:pic>
      <p:sp>
        <p:nvSpPr>
          <p:cNvPr id="19" name="CustomShape 3"/>
          <p:cNvSpPr/>
          <p:nvPr/>
        </p:nvSpPr>
        <p:spPr>
          <a:xfrm>
            <a:off x="384840" y="6165360"/>
            <a:ext cx="1580760" cy="5641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dirty="0">
                <a:solidFill>
                  <a:srgbClr val="FFFF00"/>
                </a:solidFill>
                <a:latin typeface="Segoe Print"/>
                <a:ea typeface="DejaVu Sans"/>
                <a:hlinkClick r:id="rId3" action="ppaction://hlinkfile"/>
              </a:rPr>
              <a:t>2 чудо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3280" cy="6908040"/>
          </a:xfrm>
          <a:prstGeom prst="rect">
            <a:avLst/>
          </a:prstGeom>
        </p:spPr>
      </p:pic>
      <p:pic>
        <p:nvPicPr>
          <p:cNvPr id="2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9640" y="260640"/>
            <a:ext cx="1739520" cy="1828080"/>
          </a:xfrm>
          <a:prstGeom prst="rect">
            <a:avLst/>
          </a:prstGeom>
        </p:spPr>
      </p:pic>
      <p:sp>
        <p:nvSpPr>
          <p:cNvPr id="22" name="CustomShape 1"/>
          <p:cNvSpPr/>
          <p:nvPr/>
        </p:nvSpPr>
        <p:spPr>
          <a:xfrm>
            <a:off x="2267640" y="332640"/>
            <a:ext cx="6696000" cy="1272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Segoe Print"/>
                <a:ea typeface="DejaVu Sans"/>
              </a:rPr>
              <a:t>Характеристика звучания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51285"/>
              </p:ext>
            </p:extLst>
          </p:nvPr>
        </p:nvGraphicFramePr>
        <p:xfrm>
          <a:off x="467544" y="2341500"/>
          <a:ext cx="8208912" cy="425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713"/>
                <a:gridCol w="5330199"/>
              </a:tblGrid>
              <a:tr h="7093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Лад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Мажор, минор</a:t>
                      </a:r>
                      <a:endParaRPr lang="ru-RU" b="1" dirty="0"/>
                    </a:p>
                  </a:txBody>
                  <a:tcPr/>
                </a:tc>
              </a:tr>
              <a:tr h="7093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Регистр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Низкий, средний, высокий</a:t>
                      </a:r>
                      <a:endParaRPr lang="ru-RU" b="1" dirty="0"/>
                    </a:p>
                  </a:txBody>
                  <a:tcPr/>
                </a:tc>
              </a:tr>
              <a:tr h="7093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Динамика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Громко, не очень громко, тихо</a:t>
                      </a:r>
                      <a:endParaRPr lang="ru-RU" b="1" dirty="0"/>
                    </a:p>
                  </a:txBody>
                  <a:tcPr/>
                </a:tc>
              </a:tr>
              <a:tr h="7093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Ритм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Равномерный, неравномерный</a:t>
                      </a:r>
                      <a:endParaRPr lang="ru-RU" b="1" dirty="0"/>
                    </a:p>
                  </a:txBody>
                  <a:tcPr/>
                </a:tc>
              </a:tr>
              <a:tr h="7093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Темп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Быстрый, умеренный, медленный</a:t>
                      </a:r>
                      <a:endParaRPr lang="ru-RU" b="1" dirty="0"/>
                    </a:p>
                  </a:txBody>
                  <a:tcPr/>
                </a:tc>
              </a:tr>
              <a:tr h="7093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Мелодия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Плавная, скачкообразная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2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908040"/>
          </a:xfrm>
          <a:prstGeom prst="rect">
            <a:avLst/>
          </a:prstGeom>
        </p:spPr>
      </p:pic>
      <p:sp>
        <p:nvSpPr>
          <p:cNvPr id="26" name="CustomShape 3"/>
          <p:cNvSpPr/>
          <p:nvPr/>
        </p:nvSpPr>
        <p:spPr>
          <a:xfrm>
            <a:off x="251640" y="6021360"/>
            <a:ext cx="1559160" cy="56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>
                <a:solidFill>
                  <a:srgbClr val="FFFF00"/>
                </a:solidFill>
                <a:latin typeface="Segoe Print"/>
                <a:ea typeface="DejaVu Sans"/>
                <a:hlinkClick r:id="rId3" action="ppaction://hlinkfile"/>
              </a:rPr>
              <a:t>3 чудо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pictures/neznaika/neznaika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3528392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-6890235"/>
            <a:ext cx="4572000" cy="43617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3226"/>
            <a:ext cx="4536504" cy="659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Песенка Незнайки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romanUcPeriod"/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Кто сказал такую бяку,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Не читал Незнайка книг!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Это враки, просто враки!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Заявляю напрямик.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Я читаю без запинки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Десять тысяч книжек в год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От картинки до картинки,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 потом наоборот.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romanUcPeriod"/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Со страниц мелькают лица,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Я читаю все подряд.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Две страницы про жар-птицу,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Три страницы про зверят.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Я вперед быстрее звука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над страницами лечу.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Прочитал вчера про  Чука,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Завтра Гека изучу.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-8351"/>
            <a:ext cx="3563888" cy="719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romanUcPeriod"/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 про дедушку </a:t>
            </a:r>
            <a:r>
              <a:rPr lang="ru-RU" b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Мазая</a:t>
            </a: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Я запомнил  с детских лет.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Он   в трамваи залезая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Забывал купить билет.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Швейк с </a:t>
            </a:r>
            <a:r>
              <a:rPr lang="ru-RU" b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Атосом</a:t>
            </a: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- два шпиона,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Поднимали якоря.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Разводили шампиньоны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Тридцать три богатыря.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romanUcPeriod"/>
            </a:pPr>
            <a:r>
              <a:rPr lang="ru-RU" b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Бармалей</a:t>
            </a: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поймал дельфина,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Гекльберри</a:t>
            </a: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был слугой,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 курносый буратино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Дружит с бабою Ягой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Я читаю без запинки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Десять тысяч книжек в год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От картинки до картинки,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 потом наоборот.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685800"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pic>
        <p:nvPicPr>
          <p:cNvPr id="2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81800" y="-373320"/>
            <a:ext cx="9901440" cy="7752960"/>
          </a:xfrm>
          <a:prstGeom prst="rect">
            <a:avLst/>
          </a:prstGeom>
        </p:spPr>
      </p:pic>
      <p:sp>
        <p:nvSpPr>
          <p:cNvPr id="29" name="CustomShape 2"/>
          <p:cNvSpPr/>
          <p:nvPr/>
        </p:nvSpPr>
        <p:spPr>
          <a:xfrm>
            <a:off x="0" y="180000"/>
            <a:ext cx="9323640" cy="745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Сегодня на уроке мне было интересно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Я понял…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Я узнал…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Я не понял</a:t>
            </a:r>
            <a:r>
              <a:rPr lang="ru-RU" sz="3200" b="1">
                <a:solidFill>
                  <a:srgbClr val="FFFF00"/>
                </a:solidFill>
                <a:latin typeface="Calibri"/>
                <a:ea typeface="DejaVu Sans"/>
              </a:rPr>
              <a:t>...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У меня получилось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У меня не получилось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Я  (не) доволен своим результатом на уроке 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Мне понравилось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Мне не понравилось</a:t>
            </a:r>
            <a:endParaRPr/>
          </a:p>
          <a:p>
            <a:r>
              <a:rPr lang="ru-RU" sz="3200" b="1">
                <a:solidFill>
                  <a:srgbClr val="FFFF00"/>
                </a:solidFill>
                <a:latin typeface="Segoe Print"/>
                <a:ea typeface="DejaVu Sans"/>
              </a:rPr>
              <a:t>Я ухожу с урока с _________ настроением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 fill="freeze"/>
                                        <p:tgtEl>
                                          <p:spTgt spid="29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0" dur="2000" fill="freeze"/>
                                        <p:tgtEl>
                                          <p:spTgt spid="29">
                                            <p:txEl>
                                              <p:pRg st="36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3" dur="2000" fill="freeze"/>
                                        <p:tgtEl>
                                          <p:spTgt spid="29">
                                            <p:txEl>
                                              <p:pRg st="45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4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6" dur="2000" fill="freeze"/>
                                        <p:tgtEl>
                                          <p:spTgt spid="29">
                                            <p:txEl>
                                              <p:pRg st="54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9" dur="2000" fill="freeze"/>
                                        <p:tgtEl>
                                          <p:spTgt spid="29">
                                            <p:txEl>
                                              <p:pRg st="68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2" dur="2000" fill="freeze"/>
                                        <p:tgtEl>
                                          <p:spTgt spid="29">
                                            <p:txEl>
                                              <p:pRg st="86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7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5" dur="2000" fill="freeze"/>
                                        <p:tgtEl>
                                          <p:spTgt spid="29">
                                            <p:txEl>
                                              <p:pRg st="107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1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8" dur="2000" fill="freeze"/>
                                        <p:tgtEl>
                                          <p:spTgt spid="29">
                                            <p:txEl>
                                              <p:pRg st="151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7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31" dur="2000" fill="freeze"/>
                                        <p:tgtEl>
                                          <p:spTgt spid="29">
                                            <p:txEl>
                                              <p:pRg st="167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6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34" dur="2000" fill="freeze"/>
                                        <p:tgtEl>
                                          <p:spTgt spid="29">
                                            <p:txEl>
                                              <p:pRg st="186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3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3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78440" y="-180000"/>
            <a:ext cx="11458440" cy="8568360"/>
          </a:xfrm>
          <a:prstGeom prst="rect">
            <a:avLst/>
          </a:prstGeom>
        </p:spPr>
      </p:pic>
      <p:sp>
        <p:nvSpPr>
          <p:cNvPr id="33" name="CustomShape 3"/>
          <p:cNvSpPr/>
          <p:nvPr/>
        </p:nvSpPr>
        <p:spPr>
          <a:xfrm>
            <a:off x="-612720" y="332640"/>
            <a:ext cx="10233720" cy="7185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8000" b="1">
                <a:solidFill>
                  <a:srgbClr val="FFFF00"/>
                </a:solidFill>
                <a:latin typeface="Segoe Print"/>
                <a:ea typeface="DejaVu Sans"/>
              </a:rPr>
              <a:t>Молодцы!</a:t>
            </a:r>
            <a:endParaRPr/>
          </a:p>
          <a:p>
            <a:endParaRPr/>
          </a:p>
          <a:p>
            <a:endParaRPr/>
          </a:p>
          <a:p>
            <a:pPr algn="ctr"/>
            <a:r>
              <a:rPr lang="ru-RU" sz="8000" b="1">
                <a:solidFill>
                  <a:srgbClr val="FFFF00"/>
                </a:solidFill>
                <a:latin typeface="Segoe Print"/>
                <a:ea typeface="DejaVu Sans"/>
              </a:rPr>
              <a:t>Спасибо </a:t>
            </a:r>
            <a:endParaRPr/>
          </a:p>
          <a:p>
            <a:pPr algn="ctr"/>
            <a:r>
              <a:rPr lang="ru-RU" sz="8000" b="1">
                <a:solidFill>
                  <a:srgbClr val="FFFF00"/>
                </a:solidFill>
                <a:latin typeface="Segoe Print"/>
                <a:ea typeface="DejaVu Sans"/>
              </a:rPr>
              <a:t>за урок!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3000" fill="freeze"/>
                                        <p:tgtEl>
                                          <p:spTgt spid="33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0" dur="3000" fill="freeze"/>
                                        <p:tgtEl>
                                          <p:spTgt spid="3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Экран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вова</cp:lastModifiedBy>
  <cp:revision>1</cp:revision>
  <dcterms:modified xsi:type="dcterms:W3CDTF">2012-11-28T12:04:21Z</dcterms:modified>
</cp:coreProperties>
</file>