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68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ОБЩЕСТВОВЕДЧЕСКОЕ</a:t>
            </a:r>
            <a:br>
              <a:rPr lang="ru-RU" dirty="0" smtClean="0"/>
            </a:br>
            <a:r>
              <a:rPr lang="ru-RU" dirty="0" smtClean="0"/>
              <a:t> ЭССЕ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157192"/>
            <a:ext cx="8568952" cy="1512168"/>
          </a:xfrm>
        </p:spPr>
        <p:txBody>
          <a:bodyPr>
            <a:normAutofit lnSpcReduction="10000"/>
          </a:bodyPr>
          <a:lstStyle/>
          <a:p>
            <a:endParaRPr lang="ru-RU" sz="1400" b="1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endParaRPr lang="ru-RU" sz="14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ru-RU" sz="12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                                              </a:t>
            </a:r>
            <a:r>
              <a:rPr lang="ru-RU" sz="1200" b="1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УЧИТЕЛЬ ИСТОРИИ И </a:t>
            </a:r>
          </a:p>
          <a:p>
            <a:pPr algn="r"/>
            <a:r>
              <a:rPr lang="ru-RU" sz="1200" b="1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ОБЩЕСТВОЗНАНИЯ</a:t>
            </a:r>
          </a:p>
          <a:p>
            <a:pPr algn="r"/>
            <a:r>
              <a:rPr lang="ru-RU" sz="1200" b="1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М.Г. </a:t>
            </a:r>
            <a:r>
              <a:rPr lang="ru-RU" sz="1200" b="1" dirty="0">
                <a:solidFill>
                  <a:srgbClr val="002060"/>
                </a:solidFill>
                <a:latin typeface="+mj-lt"/>
                <a:cs typeface="Calibri" pitchFamily="34" charset="0"/>
              </a:rPr>
              <a:t>П</a:t>
            </a:r>
            <a:r>
              <a:rPr lang="ru-RU" sz="1200" b="1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АЛАТОВА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000" b="1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МОСКОВСКАЯ ОБЛАСТЬ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200" b="1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2011</a:t>
            </a:r>
            <a:r>
              <a:rPr lang="ru-RU" sz="1000" b="1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 ГОД</a:t>
            </a:r>
            <a:endParaRPr lang="ru-RU" sz="1000" b="1" dirty="0">
              <a:solidFill>
                <a:srgbClr val="002060"/>
              </a:solidFill>
              <a:latin typeface="+mj-lt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332656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МОУ СРЕДНЯЯ ОБЩЕОБРАЗОВАТЕЛЬНАЯ ШКОЛА «ПЕРСПЕКТИВА»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ГОРОДСКОГО ОКРУГА ВЛАСИХА 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00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544616"/>
          </a:xfrm>
        </p:spPr>
        <p:txBody>
          <a:bodyPr>
            <a:noAutofit/>
          </a:bodyPr>
          <a:lstStyle/>
          <a:p>
            <a:pPr lvl="0" algn="just"/>
            <a:endParaRPr lang="ru-RU" i="1" dirty="0" smtClean="0">
              <a:solidFill>
                <a:srgbClr val="002060"/>
              </a:solidFill>
            </a:endParaRPr>
          </a:p>
          <a:p>
            <a:pPr lvl="0" algn="just"/>
            <a:endParaRPr lang="ru-RU" i="1" dirty="0" smtClean="0">
              <a:solidFill>
                <a:srgbClr val="002060"/>
              </a:solidFill>
            </a:endParaRPr>
          </a:p>
          <a:p>
            <a:pPr lvl="0" algn="just"/>
            <a:r>
              <a:rPr lang="ru-RU" b="1" dirty="0" smtClean="0">
                <a:solidFill>
                  <a:srgbClr val="002060"/>
                </a:solidFill>
              </a:rPr>
              <a:t>Обязательно выпишите </a:t>
            </a:r>
            <a:r>
              <a:rPr lang="ru-RU" b="1" dirty="0">
                <a:solidFill>
                  <a:srgbClr val="002060"/>
                </a:solidFill>
              </a:rPr>
              <a:t>высказывание,  по которому </a:t>
            </a:r>
            <a:r>
              <a:rPr lang="ru-RU" b="1" dirty="0" smtClean="0">
                <a:solidFill>
                  <a:srgbClr val="002060"/>
                </a:solidFill>
              </a:rPr>
              <a:t>будете </a:t>
            </a:r>
            <a:r>
              <a:rPr lang="ru-RU" b="1" dirty="0">
                <a:solidFill>
                  <a:srgbClr val="002060"/>
                </a:solidFill>
              </a:rPr>
              <a:t>писать эссе.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lvl="0" indent="0" algn="just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lvl="0" algn="just"/>
            <a:r>
              <a:rPr lang="ru-RU" b="1" dirty="0" smtClean="0">
                <a:solidFill>
                  <a:srgbClr val="002060"/>
                </a:solidFill>
              </a:rPr>
              <a:t>О</a:t>
            </a:r>
            <a:r>
              <a:rPr lang="ru-RU" b="1" dirty="0" smtClean="0">
                <a:solidFill>
                  <a:srgbClr val="002060"/>
                </a:solidFill>
              </a:rPr>
              <a:t>ставляйте поля</a:t>
            </a:r>
            <a:r>
              <a:rPr lang="ru-RU" b="1" dirty="0">
                <a:solidFill>
                  <a:srgbClr val="002060"/>
                </a:solidFill>
              </a:rPr>
              <a:t>, </a:t>
            </a:r>
            <a:r>
              <a:rPr lang="ru-RU" b="1" dirty="0" smtClean="0">
                <a:solidFill>
                  <a:srgbClr val="002060"/>
                </a:solidFill>
              </a:rPr>
              <a:t>куда можно </a:t>
            </a:r>
            <a:r>
              <a:rPr lang="ru-RU" b="1" dirty="0">
                <a:solidFill>
                  <a:srgbClr val="002060"/>
                </a:solidFill>
              </a:rPr>
              <a:t>внести исправления, </a:t>
            </a:r>
            <a:r>
              <a:rPr lang="ru-RU" b="1" dirty="0" smtClean="0">
                <a:solidFill>
                  <a:srgbClr val="002060"/>
                </a:solidFill>
              </a:rPr>
              <a:t>дополнения.</a:t>
            </a:r>
            <a:endParaRPr lang="ru-RU" b="1" dirty="0">
              <a:solidFill>
                <a:srgbClr val="002060"/>
              </a:solidFill>
            </a:endParaRPr>
          </a:p>
          <a:p>
            <a:pPr lvl="0" algn="just"/>
            <a:endParaRPr lang="ru-RU" b="1" dirty="0" smtClean="0">
              <a:solidFill>
                <a:srgbClr val="002060"/>
              </a:solidFill>
            </a:endParaRPr>
          </a:p>
          <a:p>
            <a:pPr lvl="0" algn="just"/>
            <a:r>
              <a:rPr lang="ru-RU" b="1" dirty="0" smtClean="0">
                <a:solidFill>
                  <a:srgbClr val="002060"/>
                </a:solidFill>
              </a:rPr>
              <a:t>Выделяйте </a:t>
            </a:r>
            <a:r>
              <a:rPr lang="ru-RU" b="1" dirty="0">
                <a:solidFill>
                  <a:srgbClr val="002060"/>
                </a:solidFill>
              </a:rPr>
              <a:t>абзацы; соблюдайте красную </a:t>
            </a:r>
            <a:r>
              <a:rPr lang="ru-RU" b="1" dirty="0" smtClean="0">
                <a:solidFill>
                  <a:srgbClr val="002060"/>
                </a:solidFill>
              </a:rPr>
              <a:t>строку</a:t>
            </a:r>
            <a:r>
              <a:rPr lang="ru-RU" b="1" dirty="0">
                <a:solidFill>
                  <a:srgbClr val="002060"/>
                </a:solidFill>
              </a:rPr>
              <a:t>.</a:t>
            </a:r>
            <a:r>
              <a:rPr lang="ru-RU" b="1" dirty="0" smtClean="0">
                <a:solidFill>
                  <a:srgbClr val="002060"/>
                </a:solidFill>
              </a:rPr>
              <a:t>  </a:t>
            </a:r>
          </a:p>
          <a:p>
            <a:pPr lvl="0" algn="just"/>
            <a:endParaRPr lang="ru-RU" b="1" dirty="0" smtClean="0">
              <a:solidFill>
                <a:srgbClr val="002060"/>
              </a:solidFill>
            </a:endParaRPr>
          </a:p>
          <a:p>
            <a:pPr lvl="0" algn="just"/>
            <a:r>
              <a:rPr lang="ru-RU" b="1" dirty="0" smtClean="0">
                <a:solidFill>
                  <a:srgbClr val="002060"/>
                </a:solidFill>
              </a:rPr>
              <a:t>Применяйте обществоведческие термины.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СОВЕТЫ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56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23765" y="3105835"/>
            <a:ext cx="34964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  <a:buClr>
                <a:srgbClr val="7FD13B"/>
              </a:buClr>
              <a:buSzPct val="100000"/>
            </a:pPr>
            <a:r>
              <a:rPr lang="ru-RU" sz="3600" b="1" i="1" dirty="0">
                <a:solidFill>
                  <a:srgbClr val="C00000"/>
                </a:solidFill>
              </a:rPr>
              <a:t>ЖЕЛАЮ УСПЕХА!</a:t>
            </a:r>
            <a:endParaRPr lang="ru-RU" sz="36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03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600" dirty="0" smtClean="0"/>
          </a:p>
          <a:p>
            <a:pPr marL="0" indent="0" algn="ctr">
              <a:buNone/>
            </a:pPr>
            <a:r>
              <a:rPr lang="ru-RU" sz="3600" i="1" dirty="0" smtClean="0">
                <a:solidFill>
                  <a:srgbClr val="002060"/>
                </a:solidFill>
              </a:rPr>
              <a:t>Мини-сочинение, раскрывающее конкретную проблему, представляющую интерес в контексте социально-гуманитарных наук</a:t>
            </a:r>
            <a:endParaRPr lang="ru-RU" sz="3600" i="1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ЧТО ТАКОЕ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ОБЩЕСТВОВЕДЧЕСКОЕ ЭССЕ?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66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 fontScale="92500"/>
          </a:bodyPr>
          <a:lstStyle/>
          <a:p>
            <a:r>
              <a:rPr lang="ru-RU" sz="3500" i="1" dirty="0" smtClean="0">
                <a:solidFill>
                  <a:srgbClr val="002060"/>
                </a:solidFill>
              </a:rPr>
              <a:t>Наличие конкретной темы, вопроса;</a:t>
            </a:r>
          </a:p>
          <a:p>
            <a:r>
              <a:rPr lang="ru-RU" sz="3500" i="1" dirty="0">
                <a:solidFill>
                  <a:srgbClr val="002060"/>
                </a:solidFill>
              </a:rPr>
              <a:t>о</a:t>
            </a:r>
            <a:r>
              <a:rPr lang="ru-RU" sz="3500" i="1" dirty="0" smtClean="0">
                <a:solidFill>
                  <a:srgbClr val="002060"/>
                </a:solidFill>
              </a:rPr>
              <a:t>тносительно небольшой объём (от одной страницы);</a:t>
            </a:r>
          </a:p>
          <a:p>
            <a:r>
              <a:rPr lang="ru-RU" sz="3500" i="1" dirty="0">
                <a:solidFill>
                  <a:srgbClr val="002060"/>
                </a:solidFill>
              </a:rPr>
              <a:t>и</a:t>
            </a:r>
            <a:r>
              <a:rPr lang="ru-RU" sz="3500" i="1" dirty="0" smtClean="0">
                <a:solidFill>
                  <a:srgbClr val="002060"/>
                </a:solidFill>
              </a:rPr>
              <a:t>зложение личностного взгляда на проблему;</a:t>
            </a:r>
          </a:p>
          <a:p>
            <a:r>
              <a:rPr lang="ru-RU" sz="3500" i="1" dirty="0">
                <a:solidFill>
                  <a:srgbClr val="002060"/>
                </a:solidFill>
              </a:rPr>
              <a:t>с</a:t>
            </a:r>
            <a:r>
              <a:rPr lang="ru-RU" sz="3500" i="1" dirty="0" smtClean="0">
                <a:solidFill>
                  <a:srgbClr val="002060"/>
                </a:solidFill>
              </a:rPr>
              <a:t>тиль изложения не шаблонный, свободное  изложения автором своих мыслей;</a:t>
            </a:r>
          </a:p>
          <a:p>
            <a:r>
              <a:rPr lang="ru-RU" sz="3500" i="1" dirty="0">
                <a:solidFill>
                  <a:srgbClr val="002060"/>
                </a:solidFill>
              </a:rPr>
              <a:t>и</a:t>
            </a:r>
            <a:r>
              <a:rPr lang="ru-RU" sz="3500" i="1" dirty="0" smtClean="0">
                <a:solidFill>
                  <a:srgbClr val="002060"/>
                </a:solidFill>
              </a:rPr>
              <a:t>зложение многоаспектного взгляда на поставленную проблему.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УСЛОВИЯ НАПИСАНИЯ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1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145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НЕОБХОДИМО в </a:t>
            </a:r>
            <a:r>
              <a:rPr lang="ru-RU" b="1" dirty="0">
                <a:solidFill>
                  <a:srgbClr val="002060"/>
                </a:solidFill>
              </a:rPr>
              <a:t>форме высказывания или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афористического суждения</a:t>
            </a:r>
            <a:endParaRPr lang="ru-RU" b="1" dirty="0" smtClean="0">
              <a:solidFill>
                <a:srgbClr val="002060"/>
              </a:solidFill>
            </a:endParaRPr>
          </a:p>
          <a:p>
            <a:pPr algn="just"/>
            <a:endParaRPr lang="ru-RU" dirty="0">
              <a:solidFill>
                <a:srgbClr val="002060"/>
              </a:solidFill>
            </a:endParaRP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Выявить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проблему</a:t>
            </a:r>
            <a:r>
              <a:rPr lang="ru-RU" dirty="0" smtClean="0">
                <a:solidFill>
                  <a:srgbClr val="002060"/>
                </a:solidFill>
              </a:rPr>
              <a:t>;</a:t>
            </a:r>
          </a:p>
          <a:p>
            <a:pPr algn="just"/>
            <a:r>
              <a:rPr lang="ru-RU" dirty="0">
                <a:solidFill>
                  <a:srgbClr val="FF0000"/>
                </a:solidFill>
              </a:rPr>
              <a:t>р</a:t>
            </a:r>
            <a:r>
              <a:rPr lang="ru-RU" dirty="0" smtClean="0">
                <a:solidFill>
                  <a:srgbClr val="FF0000"/>
                </a:solidFill>
              </a:rPr>
              <a:t>аскрыть </a:t>
            </a:r>
            <a:r>
              <a:rPr lang="ru-RU" dirty="0" smtClean="0">
                <a:solidFill>
                  <a:srgbClr val="FF0000"/>
                </a:solidFill>
              </a:rPr>
              <a:t>её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с личностных позиций;</a:t>
            </a:r>
          </a:p>
          <a:p>
            <a:pPr algn="just"/>
            <a:r>
              <a:rPr lang="ru-RU" dirty="0">
                <a:solidFill>
                  <a:srgbClr val="FF0000"/>
                </a:solidFill>
              </a:rPr>
              <a:t>с</a:t>
            </a:r>
            <a:r>
              <a:rPr lang="ru-RU" dirty="0" smtClean="0">
                <a:solidFill>
                  <a:srgbClr val="FF0000"/>
                </a:solidFill>
              </a:rPr>
              <a:t>формулировать</a:t>
            </a:r>
            <a:r>
              <a:rPr lang="ru-RU" dirty="0" smtClean="0">
                <a:solidFill>
                  <a:srgbClr val="002060"/>
                </a:solidFill>
              </a:rPr>
              <a:t> своё отношение к проблеме;</a:t>
            </a:r>
          </a:p>
          <a:p>
            <a:pPr algn="just"/>
            <a:r>
              <a:rPr lang="ru-RU" dirty="0">
                <a:solidFill>
                  <a:srgbClr val="FF0000"/>
                </a:solidFill>
              </a:rPr>
              <a:t>и</a:t>
            </a:r>
            <a:r>
              <a:rPr lang="ru-RU" dirty="0" smtClean="0">
                <a:solidFill>
                  <a:srgbClr val="FF0000"/>
                </a:solidFill>
              </a:rPr>
              <a:t>спользовать</a:t>
            </a:r>
            <a:r>
              <a:rPr lang="ru-RU" dirty="0" smtClean="0">
                <a:solidFill>
                  <a:srgbClr val="002060"/>
                </a:solidFill>
              </a:rPr>
              <a:t> для раскрытия темы, аргументации собственных суждений понятийно-терминологический аппарат и теоретические знания соответствующей контексту науки;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опираться</a:t>
            </a:r>
            <a:r>
              <a:rPr lang="ru-RU" dirty="0" smtClean="0">
                <a:solidFill>
                  <a:srgbClr val="002060"/>
                </a:solidFill>
              </a:rPr>
              <a:t> на факты общественной жизни и личный социальный опыт.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ОСОБЕННОСТИ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11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836712"/>
            <a:ext cx="892899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rgbClr val="C00000"/>
                </a:solidFill>
              </a:rPr>
              <a:t>ВАЖНО!</a:t>
            </a:r>
          </a:p>
          <a:p>
            <a:pPr algn="ctr"/>
            <a:endParaRPr lang="ru-RU" sz="4800" dirty="0" smtClean="0">
              <a:solidFill>
                <a:srgbClr val="002060"/>
              </a:solidFill>
            </a:endParaRPr>
          </a:p>
          <a:p>
            <a:pPr algn="ctr"/>
            <a:r>
              <a:rPr lang="ru-RU" sz="4800" dirty="0" smtClean="0">
                <a:solidFill>
                  <a:srgbClr val="002060"/>
                </a:solidFill>
              </a:rPr>
              <a:t>При написании обществоведческого эссе руководствоваться нормами литературного русского языка</a:t>
            </a:r>
            <a:endParaRPr lang="ru-RU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78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764704"/>
            <a:ext cx="7056784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 </a:t>
            </a:r>
            <a:endParaRPr lang="ru-RU" dirty="0" smtClean="0"/>
          </a:p>
          <a:p>
            <a:pPr algn="ctr"/>
            <a:endParaRPr lang="ru-RU" sz="4400" dirty="0">
              <a:solidFill>
                <a:srgbClr val="002060"/>
              </a:solidFill>
            </a:endParaRPr>
          </a:p>
          <a:p>
            <a:pPr algn="ctr"/>
            <a:r>
              <a:rPr lang="ru-RU" sz="4400" dirty="0" smtClean="0">
                <a:solidFill>
                  <a:srgbClr val="002060"/>
                </a:solidFill>
              </a:rPr>
              <a:t>В </a:t>
            </a:r>
            <a:r>
              <a:rPr lang="ru-RU" sz="4400" dirty="0" smtClean="0">
                <a:solidFill>
                  <a:srgbClr val="002060"/>
                </a:solidFill>
              </a:rPr>
              <a:t>эссе присутствуют </a:t>
            </a:r>
            <a:r>
              <a:rPr lang="ru-RU" sz="4400" i="1" dirty="0" smtClean="0">
                <a:solidFill>
                  <a:srgbClr val="002060"/>
                </a:solidFill>
              </a:rPr>
              <a:t>вступление</a:t>
            </a:r>
            <a:r>
              <a:rPr lang="ru-RU" sz="4400" i="1" dirty="0">
                <a:solidFill>
                  <a:srgbClr val="002060"/>
                </a:solidFill>
              </a:rPr>
              <a:t>, основная часть и </a:t>
            </a:r>
            <a:r>
              <a:rPr lang="ru-RU" sz="4400" i="1" dirty="0" smtClean="0">
                <a:solidFill>
                  <a:srgbClr val="002060"/>
                </a:solidFill>
              </a:rPr>
              <a:t>заключение</a:t>
            </a:r>
            <a:endParaRPr lang="ru-RU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19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964488" cy="554461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ru-RU" sz="26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2600" b="1" dirty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2600" b="1" dirty="0" smtClean="0">
                <a:solidFill>
                  <a:srgbClr val="002060"/>
                </a:solidFill>
              </a:rPr>
              <a:t>Внимательно </a:t>
            </a:r>
            <a:r>
              <a:rPr lang="ru-RU" sz="2600" b="1" dirty="0">
                <a:solidFill>
                  <a:srgbClr val="002060"/>
                </a:solidFill>
              </a:rPr>
              <a:t>прочтите все темы (высказывания), предлагаемые для написания </a:t>
            </a:r>
            <a:r>
              <a:rPr lang="ru-RU" sz="2600" b="1" dirty="0" smtClean="0">
                <a:solidFill>
                  <a:srgbClr val="002060"/>
                </a:solidFill>
              </a:rPr>
              <a:t>эссе.</a:t>
            </a:r>
          </a:p>
          <a:p>
            <a:pPr marL="514350" indent="-514350" algn="just">
              <a:buFont typeface="+mj-lt"/>
              <a:buAutoNum type="arabicPeriod"/>
            </a:pPr>
            <a:endParaRPr lang="ru-RU" sz="2600" b="1" dirty="0" smtClean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endParaRPr lang="ru-RU" sz="2600" b="1" dirty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2600" b="1" dirty="0" smtClean="0">
                <a:solidFill>
                  <a:srgbClr val="002060"/>
                </a:solidFill>
              </a:rPr>
              <a:t>Выберите </a:t>
            </a:r>
            <a:r>
              <a:rPr lang="ru-RU" sz="2600" b="1" dirty="0">
                <a:solidFill>
                  <a:srgbClr val="002060"/>
                </a:solidFill>
              </a:rPr>
              <a:t>ту тему: </a:t>
            </a:r>
            <a:endParaRPr lang="ru-RU" sz="2600" b="1" dirty="0">
              <a:solidFill>
                <a:srgbClr val="002060"/>
              </a:solidFill>
            </a:endParaRPr>
          </a:p>
          <a:p>
            <a:pPr algn="just"/>
            <a:r>
              <a:rPr lang="ru-RU" sz="2600" b="1" dirty="0" smtClean="0">
                <a:solidFill>
                  <a:srgbClr val="FF0000"/>
                </a:solidFill>
              </a:rPr>
              <a:t>которая </a:t>
            </a:r>
            <a:r>
              <a:rPr lang="ru-RU" sz="2600" b="1" dirty="0">
                <a:solidFill>
                  <a:srgbClr val="FF0000"/>
                </a:solidFill>
              </a:rPr>
              <a:t>интересна </a:t>
            </a:r>
            <a:r>
              <a:rPr lang="ru-RU" sz="2600" b="1" dirty="0" smtClean="0">
                <a:solidFill>
                  <a:srgbClr val="FF0000"/>
                </a:solidFill>
              </a:rPr>
              <a:t>вам;</a:t>
            </a:r>
          </a:p>
          <a:p>
            <a:pPr algn="just"/>
            <a:r>
              <a:rPr lang="ru-RU" sz="2600" b="1" dirty="0" smtClean="0">
                <a:solidFill>
                  <a:srgbClr val="FF0000"/>
                </a:solidFill>
              </a:rPr>
              <a:t>смысл </a:t>
            </a:r>
            <a:r>
              <a:rPr lang="ru-RU" sz="2600" b="1" dirty="0">
                <a:solidFill>
                  <a:srgbClr val="FF0000"/>
                </a:solidFill>
              </a:rPr>
              <a:t>которой вам полностью понятен; </a:t>
            </a:r>
            <a:endParaRPr lang="ru-RU" sz="2600" b="1" dirty="0" smtClean="0">
              <a:solidFill>
                <a:srgbClr val="FF0000"/>
              </a:solidFill>
            </a:endParaRPr>
          </a:p>
          <a:p>
            <a:pPr algn="just"/>
            <a:r>
              <a:rPr lang="ru-RU" sz="2600" b="1" dirty="0" smtClean="0">
                <a:solidFill>
                  <a:srgbClr val="FF0000"/>
                </a:solidFill>
              </a:rPr>
              <a:t>по </a:t>
            </a:r>
            <a:r>
              <a:rPr lang="ru-RU" sz="2600" b="1" dirty="0">
                <a:solidFill>
                  <a:srgbClr val="FF0000"/>
                </a:solidFill>
              </a:rPr>
              <a:t>которой вам есть что сказать</a:t>
            </a:r>
            <a:r>
              <a:rPr lang="ru-RU" sz="2600" b="1" dirty="0">
                <a:solidFill>
                  <a:srgbClr val="002060"/>
                </a:solidFill>
              </a:rPr>
              <a:t> (знаете термины, можете привести примеры, имеете  </a:t>
            </a:r>
            <a:r>
              <a:rPr lang="ru-RU" sz="2600" b="1" dirty="0" smtClean="0">
                <a:solidFill>
                  <a:srgbClr val="002060"/>
                </a:solidFill>
              </a:rPr>
              <a:t>личный </a:t>
            </a:r>
            <a:r>
              <a:rPr lang="ru-RU" sz="2600" b="1" dirty="0">
                <a:solidFill>
                  <a:srgbClr val="002060"/>
                </a:solidFill>
              </a:rPr>
              <a:t>опыт…).</a:t>
            </a:r>
          </a:p>
          <a:p>
            <a:pPr marL="514350" indent="-514350" algn="just">
              <a:buFont typeface="+mj-lt"/>
              <a:buAutoNum type="arabicPeriod"/>
            </a:pPr>
            <a:endParaRPr lang="ru-RU" sz="2600" b="1" dirty="0" smtClean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endParaRPr lang="ru-RU" sz="2600" b="1" dirty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 startAt="3"/>
            </a:pPr>
            <a:r>
              <a:rPr lang="ru-RU" sz="2600" b="1" dirty="0" smtClean="0">
                <a:solidFill>
                  <a:srgbClr val="002060"/>
                </a:solidFill>
              </a:rPr>
              <a:t>Определите </a:t>
            </a:r>
            <a:r>
              <a:rPr lang="ru-RU" sz="2600" b="1" dirty="0">
                <a:solidFill>
                  <a:srgbClr val="002060"/>
                </a:solidFill>
              </a:rPr>
              <a:t>главную мысль высказывания (о чём оно?), для этого воспользуйтесь </a:t>
            </a:r>
            <a:r>
              <a:rPr lang="ru-RU" sz="2600" b="1" dirty="0">
                <a:solidFill>
                  <a:srgbClr val="FF0000"/>
                </a:solidFill>
              </a:rPr>
              <a:t>приёмом перифраза </a:t>
            </a:r>
            <a:r>
              <a:rPr lang="ru-RU" sz="2600" b="1" dirty="0">
                <a:solidFill>
                  <a:srgbClr val="002060"/>
                </a:solidFill>
              </a:rPr>
              <a:t>(скажите то же самое, но своими словами).</a:t>
            </a:r>
          </a:p>
          <a:p>
            <a:pPr marL="457200" indent="-457200">
              <a:buFont typeface="+mj-lt"/>
              <a:buAutoNum type="arabicPeriod" startAt="3"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АЛГОРИТМ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45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260648"/>
            <a:ext cx="892899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+mj-lt"/>
              <a:buAutoNum type="arabicPeriod" startAt="4"/>
            </a:pPr>
            <a:endParaRPr lang="ru-RU" sz="2800" dirty="0" smtClean="0">
              <a:solidFill>
                <a:srgbClr val="002060"/>
              </a:solidFill>
            </a:endParaRPr>
          </a:p>
          <a:p>
            <a:pPr marL="342900" lvl="0" indent="-342900" algn="just">
              <a:buFont typeface="+mj-lt"/>
              <a:buAutoNum type="arabicPeriod" startAt="4"/>
            </a:pPr>
            <a:r>
              <a:rPr lang="ru-RU" sz="2800" dirty="0" smtClean="0">
                <a:solidFill>
                  <a:srgbClr val="002060"/>
                </a:solidFill>
              </a:rPr>
              <a:t>Подберите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>
                <a:solidFill>
                  <a:srgbClr val="002060"/>
                </a:solidFill>
              </a:rPr>
              <a:t>аргументы «за» и/или «против» данного </a:t>
            </a:r>
            <a:r>
              <a:rPr lang="ru-RU" sz="2800" dirty="0" smtClean="0">
                <a:solidFill>
                  <a:srgbClr val="002060"/>
                </a:solidFill>
              </a:rPr>
              <a:t>высказывания.</a:t>
            </a:r>
            <a:endParaRPr lang="ru-RU" sz="2800" dirty="0">
              <a:solidFill>
                <a:srgbClr val="002060"/>
              </a:solidFill>
            </a:endParaRPr>
          </a:p>
          <a:p>
            <a:pPr lvl="0" algn="just"/>
            <a:endParaRPr lang="ru-RU" sz="2800" dirty="0" smtClean="0">
              <a:solidFill>
                <a:srgbClr val="002060"/>
              </a:solidFill>
            </a:endParaRPr>
          </a:p>
          <a:p>
            <a:pPr marL="342900" lvl="0" indent="-342900" algn="just">
              <a:buFont typeface="+mj-lt"/>
              <a:buAutoNum type="arabicPeriod" startAt="4"/>
            </a:pPr>
            <a:r>
              <a:rPr lang="ru-RU" sz="2800" dirty="0" smtClean="0">
                <a:solidFill>
                  <a:srgbClr val="002060"/>
                </a:solidFill>
              </a:rPr>
              <a:t>Подберите </a:t>
            </a:r>
            <a:r>
              <a:rPr lang="ru-RU" sz="2800" dirty="0">
                <a:solidFill>
                  <a:srgbClr val="002060"/>
                </a:solidFill>
              </a:rPr>
              <a:t>примеры, факты, ситуации из жизни, личного </a:t>
            </a:r>
            <a:r>
              <a:rPr lang="ru-RU" sz="2800" dirty="0" smtClean="0">
                <a:solidFill>
                  <a:srgbClr val="002060"/>
                </a:solidFill>
              </a:rPr>
              <a:t>опыта для каждого аргумента.</a:t>
            </a:r>
            <a:endParaRPr lang="ru-RU" sz="2800" dirty="0">
              <a:solidFill>
                <a:srgbClr val="002060"/>
              </a:solidFill>
            </a:endParaRPr>
          </a:p>
          <a:p>
            <a:pPr marL="342900" lvl="0" indent="-342900" algn="just">
              <a:buFont typeface="+mj-lt"/>
              <a:buAutoNum type="arabicPeriod" startAt="4"/>
            </a:pPr>
            <a:endParaRPr lang="ru-RU" sz="2800" dirty="0" smtClean="0">
              <a:solidFill>
                <a:srgbClr val="002060"/>
              </a:solidFill>
            </a:endParaRPr>
          </a:p>
          <a:p>
            <a:pPr marL="342900" lvl="0" indent="-342900" algn="just">
              <a:buFont typeface="+mj-lt"/>
              <a:buAutoNum type="arabicPeriod" startAt="4"/>
            </a:pPr>
            <a:r>
              <a:rPr lang="ru-RU" sz="2800" dirty="0" smtClean="0">
                <a:solidFill>
                  <a:srgbClr val="002060"/>
                </a:solidFill>
              </a:rPr>
              <a:t>Проанализируйте </a:t>
            </a:r>
            <a:r>
              <a:rPr lang="ru-RU" sz="2800" dirty="0">
                <a:solidFill>
                  <a:srgbClr val="002060"/>
                </a:solidFill>
              </a:rPr>
              <a:t>подобранные иллюстрации: использовали ли вы в них свои знания по предмету (термины, факты общественной жизни, для эссе по праву – знание современного законодательства).</a:t>
            </a:r>
          </a:p>
          <a:p>
            <a:pPr marL="342900" lvl="0" indent="-342900" algn="just">
              <a:buFont typeface="+mj-lt"/>
              <a:buAutoNum type="arabicPeriod" startAt="4"/>
            </a:pPr>
            <a:endParaRPr lang="ru-RU" sz="2800" dirty="0" smtClean="0">
              <a:solidFill>
                <a:srgbClr val="002060"/>
              </a:solidFill>
            </a:endParaRPr>
          </a:p>
          <a:p>
            <a:pPr marL="342900" lvl="0" indent="-342900" algn="just">
              <a:buFont typeface="+mj-lt"/>
              <a:buAutoNum type="arabicPeriod" startAt="4"/>
            </a:pPr>
            <a:r>
              <a:rPr lang="ru-RU" sz="2800" dirty="0" smtClean="0">
                <a:solidFill>
                  <a:srgbClr val="002060"/>
                </a:solidFill>
              </a:rPr>
              <a:t>Используйте такие </a:t>
            </a:r>
            <a:r>
              <a:rPr lang="ru-RU" sz="2800" dirty="0" smtClean="0">
                <a:solidFill>
                  <a:srgbClr val="002060"/>
                </a:solidFill>
              </a:rPr>
              <a:t>литературные приёмы, </a:t>
            </a:r>
            <a:r>
              <a:rPr lang="ru-RU" sz="2800" dirty="0">
                <a:solidFill>
                  <a:srgbClr val="002060"/>
                </a:solidFill>
              </a:rPr>
              <a:t>чтобы сделать язык вашего </a:t>
            </a:r>
            <a:r>
              <a:rPr lang="ru-RU" sz="2800" dirty="0" smtClean="0">
                <a:solidFill>
                  <a:srgbClr val="002060"/>
                </a:solidFill>
              </a:rPr>
              <a:t>эссе интересным (</a:t>
            </a:r>
            <a:r>
              <a:rPr lang="ru-RU" sz="2800" dirty="0" smtClean="0">
                <a:solidFill>
                  <a:srgbClr val="002060"/>
                </a:solidFill>
              </a:rPr>
              <a:t>аналогии, </a:t>
            </a:r>
            <a:r>
              <a:rPr lang="ru-RU" sz="2800" dirty="0" smtClean="0">
                <a:solidFill>
                  <a:srgbClr val="002060"/>
                </a:solidFill>
              </a:rPr>
              <a:t>метафоры, сравнения, </a:t>
            </a:r>
            <a:r>
              <a:rPr lang="ru-RU" sz="2800" dirty="0">
                <a:solidFill>
                  <a:srgbClr val="002060"/>
                </a:solidFill>
              </a:rPr>
              <a:t>эпитеты</a:t>
            </a:r>
            <a:r>
              <a:rPr lang="ru-RU" sz="2800" dirty="0" smtClean="0">
                <a:solidFill>
                  <a:srgbClr val="002060"/>
                </a:solidFill>
              </a:rPr>
              <a:t>…).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3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620688"/>
            <a:ext cx="885698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 startAt="8"/>
            </a:pPr>
            <a:r>
              <a:rPr lang="ru-RU" sz="2800" dirty="0">
                <a:solidFill>
                  <a:srgbClr val="002060"/>
                </a:solidFill>
              </a:rPr>
              <a:t>Распределите подобранные аргументы и/или контраргументы в последовательности (это будет ваш условный план).</a:t>
            </a:r>
          </a:p>
          <a:p>
            <a:pPr marL="457200" lvl="0" indent="-457200" algn="just">
              <a:buFont typeface="+mj-lt"/>
              <a:buAutoNum type="arabicPeriod" startAt="8"/>
            </a:pPr>
            <a:endParaRPr lang="ru-RU" sz="2800" dirty="0" smtClean="0">
              <a:solidFill>
                <a:srgbClr val="002060"/>
              </a:solidFill>
            </a:endParaRPr>
          </a:p>
          <a:p>
            <a:pPr marL="457200" lvl="0" indent="-457200" algn="just">
              <a:buFont typeface="+mj-lt"/>
              <a:buAutoNum type="arabicPeriod" startAt="8"/>
            </a:pPr>
            <a:r>
              <a:rPr lang="ru-RU" sz="2800" dirty="0" smtClean="0">
                <a:solidFill>
                  <a:srgbClr val="002060"/>
                </a:solidFill>
              </a:rPr>
              <a:t>Продумайте </a:t>
            </a:r>
            <a:r>
              <a:rPr lang="ru-RU" sz="2800" dirty="0">
                <a:solidFill>
                  <a:srgbClr val="002060"/>
                </a:solidFill>
              </a:rPr>
              <a:t>вступление к </a:t>
            </a:r>
            <a:r>
              <a:rPr lang="ru-RU" sz="2800" dirty="0" smtClean="0">
                <a:solidFill>
                  <a:srgbClr val="002060"/>
                </a:solidFill>
              </a:rPr>
              <a:t>эссе</a:t>
            </a:r>
            <a:r>
              <a:rPr lang="ru-RU" sz="2800" dirty="0" smtClean="0">
                <a:solidFill>
                  <a:srgbClr val="002060"/>
                </a:solidFill>
              </a:rPr>
              <a:t> (обоснуйте </a:t>
            </a:r>
            <a:r>
              <a:rPr lang="ru-RU" sz="2800" dirty="0">
                <a:solidFill>
                  <a:srgbClr val="002060"/>
                </a:solidFill>
              </a:rPr>
              <a:t>выбор, </a:t>
            </a:r>
            <a:r>
              <a:rPr lang="ru-RU" sz="2800" dirty="0" smtClean="0">
                <a:solidFill>
                  <a:srgbClr val="002060"/>
                </a:solidFill>
              </a:rPr>
              <a:t> определите </a:t>
            </a:r>
            <a:r>
              <a:rPr lang="ru-RU" sz="2800" dirty="0">
                <a:solidFill>
                  <a:srgbClr val="002060"/>
                </a:solidFill>
              </a:rPr>
              <a:t>свою </a:t>
            </a:r>
            <a:r>
              <a:rPr lang="ru-RU" sz="2800" dirty="0" smtClean="0">
                <a:solidFill>
                  <a:srgbClr val="002060"/>
                </a:solidFill>
              </a:rPr>
              <a:t>позицию…).</a:t>
            </a:r>
            <a:endParaRPr lang="ru-RU" sz="2800" dirty="0" smtClean="0">
              <a:solidFill>
                <a:srgbClr val="002060"/>
              </a:solidFill>
            </a:endParaRPr>
          </a:p>
          <a:p>
            <a:pPr marL="457200" lvl="0" indent="-457200" algn="just">
              <a:buFont typeface="+mj-lt"/>
              <a:buAutoNum type="arabicPeriod" startAt="8"/>
            </a:pPr>
            <a:endParaRPr lang="ru-RU" sz="2800" dirty="0">
              <a:solidFill>
                <a:srgbClr val="002060"/>
              </a:solidFill>
            </a:endParaRPr>
          </a:p>
          <a:p>
            <a:pPr marL="457200" lvl="0" indent="-457200" algn="just">
              <a:buFont typeface="+mj-lt"/>
              <a:buAutoNum type="arabicPeriod" startAt="8"/>
            </a:pPr>
            <a:r>
              <a:rPr lang="ru-RU" sz="2800" dirty="0">
                <a:solidFill>
                  <a:srgbClr val="002060"/>
                </a:solidFill>
              </a:rPr>
              <a:t>Изложите </a:t>
            </a:r>
            <a:r>
              <a:rPr lang="ru-RU" sz="2800" dirty="0" smtClean="0">
                <a:solidFill>
                  <a:srgbClr val="002060"/>
                </a:solidFill>
              </a:rPr>
              <a:t>последовательно свою </a:t>
            </a:r>
            <a:r>
              <a:rPr lang="ru-RU" sz="2800" dirty="0">
                <a:solidFill>
                  <a:srgbClr val="002060"/>
                </a:solidFill>
              </a:rPr>
              <a:t>точку </a:t>
            </a:r>
            <a:r>
              <a:rPr lang="ru-RU" sz="2800" dirty="0" smtClean="0">
                <a:solidFill>
                  <a:srgbClr val="002060"/>
                </a:solidFill>
              </a:rPr>
              <a:t>зрения.</a:t>
            </a:r>
            <a:endParaRPr lang="ru-RU" sz="2800" dirty="0" smtClean="0">
              <a:solidFill>
                <a:srgbClr val="002060"/>
              </a:solidFill>
            </a:endParaRPr>
          </a:p>
          <a:p>
            <a:pPr marL="457200" lvl="0" indent="-457200" algn="just">
              <a:buFont typeface="+mj-lt"/>
              <a:buAutoNum type="arabicPeriod" startAt="8"/>
            </a:pPr>
            <a:endParaRPr lang="ru-RU" sz="2800" dirty="0">
              <a:solidFill>
                <a:srgbClr val="002060"/>
              </a:solidFill>
            </a:endParaRPr>
          </a:p>
          <a:p>
            <a:pPr marL="457200" lvl="0" indent="-457200" algn="just">
              <a:buFont typeface="+mj-lt"/>
              <a:buAutoNum type="arabicPeriod" startAt="8"/>
            </a:pPr>
            <a:r>
              <a:rPr lang="ru-RU" sz="2800" dirty="0">
                <a:solidFill>
                  <a:srgbClr val="002060"/>
                </a:solidFill>
              </a:rPr>
              <a:t>Сформулируйте общий вывод </a:t>
            </a:r>
            <a:r>
              <a:rPr lang="ru-RU" sz="2800" dirty="0" smtClean="0">
                <a:solidFill>
                  <a:srgbClr val="002060"/>
                </a:solidFill>
              </a:rPr>
              <a:t>работы. </a:t>
            </a:r>
          </a:p>
          <a:p>
            <a:pPr marL="457200" lvl="0" indent="-457200" algn="just">
              <a:buFont typeface="+mj-lt"/>
              <a:buAutoNum type="arabicPeriod" startAt="8"/>
            </a:pPr>
            <a:endParaRPr lang="ru-RU" sz="2800" dirty="0" smtClean="0">
              <a:solidFill>
                <a:srgbClr val="002060"/>
              </a:solidFill>
            </a:endParaRPr>
          </a:p>
          <a:p>
            <a:pPr marL="457200" lvl="0" indent="-457200" algn="just">
              <a:buFont typeface="+mj-lt"/>
              <a:buAutoNum type="arabicPeriod" startAt="8"/>
            </a:pPr>
            <a:r>
              <a:rPr lang="ru-RU" sz="2800" dirty="0" smtClean="0">
                <a:solidFill>
                  <a:srgbClr val="002060"/>
                </a:solidFill>
              </a:rPr>
              <a:t>Отредактируйте эссе.</a:t>
            </a:r>
            <a:r>
              <a:rPr lang="ru-RU" sz="2800" dirty="0">
                <a:solidFill>
                  <a:srgbClr val="002060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2772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69</TotalTime>
  <Words>369</Words>
  <Application>Microsoft Office PowerPoint</Application>
  <PresentationFormat>Экран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ОБЩЕСТВОВЕДЧЕСКОЕ  ЭССЕ</vt:lpstr>
      <vt:lpstr>ЧТО ТАКОЕ  ОБЩЕСТВОВЕДЧЕСКОЕ ЭССЕ?</vt:lpstr>
      <vt:lpstr>УСЛОВИЯ НАПИСАНИЯ</vt:lpstr>
      <vt:lpstr>ОСОБЕННОСТИ</vt:lpstr>
      <vt:lpstr>Презентация PowerPoint</vt:lpstr>
      <vt:lpstr>Презентация PowerPoint</vt:lpstr>
      <vt:lpstr>АЛГОРИТМ</vt:lpstr>
      <vt:lpstr>Презентация PowerPoint</vt:lpstr>
      <vt:lpstr>Презентация PowerPoint</vt:lpstr>
      <vt:lpstr> СОВЕТЫ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ТАКОЕ  ОБЩЕСТВОВЕДЧЕСКОЕ ЭССЕ?</dc:title>
  <dc:creator>alex</dc:creator>
  <cp:lastModifiedBy>alex</cp:lastModifiedBy>
  <cp:revision>9</cp:revision>
  <dcterms:created xsi:type="dcterms:W3CDTF">2011-11-02T16:21:01Z</dcterms:created>
  <dcterms:modified xsi:type="dcterms:W3CDTF">2011-11-25T19:32:33Z</dcterms:modified>
</cp:coreProperties>
</file>