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97AB11-4BA9-4B8A-83D4-5152D8ACB0BA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E14FCD-F493-45FB-A5F0-772D88065F43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FFFF00"/>
              </a:solidFill>
            </a:rPr>
            <a:t>Активное избирательное право граждан</a:t>
          </a:r>
          <a:endParaRPr lang="ru-RU" sz="2800" dirty="0">
            <a:solidFill>
              <a:srgbClr val="FFFF00"/>
            </a:solidFill>
          </a:endParaRPr>
        </a:p>
      </dgm:t>
    </dgm:pt>
    <dgm:pt modelId="{3BD89DAB-A3DA-4A7E-99CB-12DCD525DBE3}" type="parTrans" cxnId="{A443B78F-3D67-49D8-9A1F-933F5EDB5E2E}">
      <dgm:prSet/>
      <dgm:spPr/>
      <dgm:t>
        <a:bodyPr/>
        <a:lstStyle/>
        <a:p>
          <a:endParaRPr lang="ru-RU"/>
        </a:p>
      </dgm:t>
    </dgm:pt>
    <dgm:pt modelId="{32895518-70AC-4B87-BE41-1B5BF0169954}" type="sibTrans" cxnId="{A443B78F-3D67-49D8-9A1F-933F5EDB5E2E}">
      <dgm:prSet/>
      <dgm:spPr/>
      <dgm:t>
        <a:bodyPr/>
        <a:lstStyle/>
        <a:p>
          <a:endParaRPr lang="ru-RU"/>
        </a:p>
      </dgm:t>
    </dgm:pt>
    <dgm:pt modelId="{8F2BDC13-9D58-4337-ACA7-D9541950A531}">
      <dgm:prSet phldrT="[Текст]" custT="1"/>
      <dgm:spPr/>
      <dgm:t>
        <a:bodyPr/>
        <a:lstStyle/>
        <a:p>
          <a:r>
            <a:rPr lang="ru-RU" sz="2000" dirty="0" smtClean="0"/>
            <a:t>право избирать в органы государственной власти</a:t>
          </a:r>
          <a:endParaRPr lang="ru-RU" sz="2000" dirty="0"/>
        </a:p>
      </dgm:t>
    </dgm:pt>
    <dgm:pt modelId="{BBBC8DBE-3FDD-4D1A-BF1D-6E2D96143A16}" type="parTrans" cxnId="{81ECF36C-F45C-41EA-B221-E262139365EC}">
      <dgm:prSet/>
      <dgm:spPr/>
      <dgm:t>
        <a:bodyPr/>
        <a:lstStyle/>
        <a:p>
          <a:endParaRPr lang="ru-RU"/>
        </a:p>
      </dgm:t>
    </dgm:pt>
    <dgm:pt modelId="{199F4BC3-D769-4C82-9A19-BCEB2E47B14D}" type="sibTrans" cxnId="{81ECF36C-F45C-41EA-B221-E262139365EC}">
      <dgm:prSet/>
      <dgm:spPr/>
      <dgm:t>
        <a:bodyPr/>
        <a:lstStyle/>
        <a:p>
          <a:endParaRPr lang="ru-RU"/>
        </a:p>
      </dgm:t>
    </dgm:pt>
    <dgm:pt modelId="{25C3D0FF-3239-48AB-8308-1C3FCFCCE85C}">
      <dgm:prSet phldrT="[Текст]" custT="1"/>
      <dgm:spPr/>
      <dgm:t>
        <a:bodyPr/>
        <a:lstStyle/>
        <a:p>
          <a:r>
            <a:rPr lang="ru-RU" sz="2000" dirty="0" smtClean="0"/>
            <a:t>право избирать в выборные органы местного самоуправления</a:t>
          </a:r>
          <a:endParaRPr lang="ru-RU" sz="2000" dirty="0"/>
        </a:p>
      </dgm:t>
    </dgm:pt>
    <dgm:pt modelId="{21CF0725-1596-4303-9F30-0F048F8C9337}" type="parTrans" cxnId="{FEEDED84-0DB0-40FD-8EE4-C781A1826671}">
      <dgm:prSet/>
      <dgm:spPr/>
      <dgm:t>
        <a:bodyPr/>
        <a:lstStyle/>
        <a:p>
          <a:endParaRPr lang="ru-RU"/>
        </a:p>
      </dgm:t>
    </dgm:pt>
    <dgm:pt modelId="{20BA6AEB-514D-4510-A9AC-4C8C2D2285A4}" type="sibTrans" cxnId="{FEEDED84-0DB0-40FD-8EE4-C781A1826671}">
      <dgm:prSet/>
      <dgm:spPr/>
      <dgm:t>
        <a:bodyPr/>
        <a:lstStyle/>
        <a:p>
          <a:endParaRPr lang="ru-RU"/>
        </a:p>
      </dgm:t>
    </dgm:pt>
    <dgm:pt modelId="{5DA3AF4A-17F9-49DB-A991-B22236365776}">
      <dgm:prSet phldrT="[Текст]" custT="1"/>
      <dgm:spPr/>
      <dgm:t>
        <a:bodyPr/>
        <a:lstStyle/>
        <a:p>
          <a:r>
            <a:rPr lang="ru-RU" sz="2800" b="0" dirty="0" smtClean="0">
              <a:solidFill>
                <a:srgbClr val="FFFF00"/>
              </a:solidFill>
            </a:rPr>
            <a:t>Пассивное избирательное право граждан</a:t>
          </a:r>
          <a:endParaRPr lang="ru-RU" sz="2800" b="0" dirty="0">
            <a:solidFill>
              <a:srgbClr val="FFFF00"/>
            </a:solidFill>
          </a:endParaRPr>
        </a:p>
      </dgm:t>
    </dgm:pt>
    <dgm:pt modelId="{17BCDABA-AF64-4402-AE98-9D54600B5B96}" type="parTrans" cxnId="{CE34162C-0ADA-4F25-9CB5-1949ACA78A6A}">
      <dgm:prSet/>
      <dgm:spPr/>
      <dgm:t>
        <a:bodyPr/>
        <a:lstStyle/>
        <a:p>
          <a:endParaRPr lang="ru-RU"/>
        </a:p>
      </dgm:t>
    </dgm:pt>
    <dgm:pt modelId="{EC63405E-632E-4F6A-B82F-2DDC1F1C0B78}" type="sibTrans" cxnId="{CE34162C-0ADA-4F25-9CB5-1949ACA78A6A}">
      <dgm:prSet/>
      <dgm:spPr/>
      <dgm:t>
        <a:bodyPr/>
        <a:lstStyle/>
        <a:p>
          <a:endParaRPr lang="ru-RU"/>
        </a:p>
      </dgm:t>
    </dgm:pt>
    <dgm:pt modelId="{C6EAA9F5-1BCE-4DA7-9FB6-D2873A785A0F}">
      <dgm:prSet phldrT="[Текст]" custT="1"/>
      <dgm:spPr/>
      <dgm:t>
        <a:bodyPr/>
        <a:lstStyle/>
        <a:p>
          <a:r>
            <a:rPr lang="ru-RU" sz="2000" dirty="0" smtClean="0"/>
            <a:t>право быть избранным в органы государственной власти</a:t>
          </a:r>
          <a:endParaRPr lang="ru-RU" sz="2000" dirty="0"/>
        </a:p>
      </dgm:t>
    </dgm:pt>
    <dgm:pt modelId="{8524C6E8-99CC-4A8B-83DC-AFCF08F3CF5D}" type="parTrans" cxnId="{D3F95F82-1655-4426-9C33-1F7735AF67DC}">
      <dgm:prSet/>
      <dgm:spPr/>
      <dgm:t>
        <a:bodyPr/>
        <a:lstStyle/>
        <a:p>
          <a:endParaRPr lang="ru-RU"/>
        </a:p>
      </dgm:t>
    </dgm:pt>
    <dgm:pt modelId="{8BE5B944-C93B-4DCA-973D-D9B368303422}" type="sibTrans" cxnId="{D3F95F82-1655-4426-9C33-1F7735AF67DC}">
      <dgm:prSet/>
      <dgm:spPr/>
      <dgm:t>
        <a:bodyPr/>
        <a:lstStyle/>
        <a:p>
          <a:endParaRPr lang="ru-RU"/>
        </a:p>
      </dgm:t>
    </dgm:pt>
    <dgm:pt modelId="{327137D2-1D22-421D-9944-595DCDDF8EAA}">
      <dgm:prSet phldrT="[Текст]" custT="1"/>
      <dgm:spPr/>
      <dgm:t>
        <a:bodyPr/>
        <a:lstStyle/>
        <a:p>
          <a:r>
            <a:rPr lang="ru-RU" sz="2000" dirty="0" smtClean="0"/>
            <a:t>право быть избранным в органы местного самоуправления</a:t>
          </a:r>
          <a:endParaRPr lang="ru-RU" sz="2000" dirty="0"/>
        </a:p>
      </dgm:t>
    </dgm:pt>
    <dgm:pt modelId="{E0C06031-B7FA-4634-97E3-87D3041AA849}" type="parTrans" cxnId="{0E099C9A-2743-475D-ADC6-91A435E95618}">
      <dgm:prSet/>
      <dgm:spPr/>
      <dgm:t>
        <a:bodyPr/>
        <a:lstStyle/>
        <a:p>
          <a:endParaRPr lang="ru-RU"/>
        </a:p>
      </dgm:t>
    </dgm:pt>
    <dgm:pt modelId="{4554BA12-E4BE-48DD-887B-627B0ACDA260}" type="sibTrans" cxnId="{0E099C9A-2743-475D-ADC6-91A435E95618}">
      <dgm:prSet/>
      <dgm:spPr/>
      <dgm:t>
        <a:bodyPr/>
        <a:lstStyle/>
        <a:p>
          <a:endParaRPr lang="ru-RU"/>
        </a:p>
      </dgm:t>
    </dgm:pt>
    <dgm:pt modelId="{1FED591D-8443-4D3B-9FCF-4C7CB160D905}" type="pres">
      <dgm:prSet presAssocID="{A397AB11-4BA9-4B8A-83D4-5152D8ACB0BA}" presName="Name0" presStyleCnt="0">
        <dgm:presLayoutVars>
          <dgm:dir/>
          <dgm:animLvl val="lvl"/>
          <dgm:resizeHandles/>
        </dgm:presLayoutVars>
      </dgm:prSet>
      <dgm:spPr/>
    </dgm:pt>
    <dgm:pt modelId="{FDFB43C5-A22B-44D2-B10F-9F726BA75EBC}" type="pres">
      <dgm:prSet presAssocID="{CFE14FCD-F493-45FB-A5F0-772D88065F43}" presName="linNode" presStyleCnt="0"/>
      <dgm:spPr/>
    </dgm:pt>
    <dgm:pt modelId="{380B1E49-63A7-443B-8BE1-57EA80673396}" type="pres">
      <dgm:prSet presAssocID="{CFE14FCD-F493-45FB-A5F0-772D88065F43}" presName="parentShp" presStyleLbl="node1" presStyleIdx="0" presStyleCnt="2">
        <dgm:presLayoutVars>
          <dgm:bulletEnabled val="1"/>
        </dgm:presLayoutVars>
      </dgm:prSet>
      <dgm:spPr/>
    </dgm:pt>
    <dgm:pt modelId="{AC3CA1D5-DD1B-44C2-917B-909BA39C6BB4}" type="pres">
      <dgm:prSet presAssocID="{CFE14FCD-F493-45FB-A5F0-772D88065F4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D7215-8A4A-4CE5-A3BB-DF8F6281EBEB}" type="pres">
      <dgm:prSet presAssocID="{32895518-70AC-4B87-BE41-1B5BF0169954}" presName="spacing" presStyleCnt="0"/>
      <dgm:spPr/>
    </dgm:pt>
    <dgm:pt modelId="{3AB72E2C-40E9-4E88-9548-7A897F3EF362}" type="pres">
      <dgm:prSet presAssocID="{5DA3AF4A-17F9-49DB-A991-B22236365776}" presName="linNode" presStyleCnt="0"/>
      <dgm:spPr/>
    </dgm:pt>
    <dgm:pt modelId="{5837E10A-7E9A-4941-AB26-7DDB828A3D34}" type="pres">
      <dgm:prSet presAssocID="{5DA3AF4A-17F9-49DB-A991-B22236365776}" presName="parentShp" presStyleLbl="node1" presStyleIdx="1" presStyleCnt="2">
        <dgm:presLayoutVars>
          <dgm:bulletEnabled val="1"/>
        </dgm:presLayoutVars>
      </dgm:prSet>
      <dgm:spPr/>
    </dgm:pt>
    <dgm:pt modelId="{DE4AA1F4-2172-4569-8BA1-206DC482601C}" type="pres">
      <dgm:prSet presAssocID="{5DA3AF4A-17F9-49DB-A991-B2223636577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099C9A-2743-475D-ADC6-91A435E95618}" srcId="{5DA3AF4A-17F9-49DB-A991-B22236365776}" destId="{327137D2-1D22-421D-9944-595DCDDF8EAA}" srcOrd="1" destOrd="0" parTransId="{E0C06031-B7FA-4634-97E3-87D3041AA849}" sibTransId="{4554BA12-E4BE-48DD-887B-627B0ACDA260}"/>
    <dgm:cxn modelId="{7F26E09D-5FCB-49D7-B6C3-1EE5B737D791}" type="presOf" srcId="{5DA3AF4A-17F9-49DB-A991-B22236365776}" destId="{5837E10A-7E9A-4941-AB26-7DDB828A3D34}" srcOrd="0" destOrd="0" presId="urn:microsoft.com/office/officeart/2005/8/layout/vList6"/>
    <dgm:cxn modelId="{4FB22DCA-F227-42F6-B0A3-2B170B075DC1}" type="presOf" srcId="{CFE14FCD-F493-45FB-A5F0-772D88065F43}" destId="{380B1E49-63A7-443B-8BE1-57EA80673396}" srcOrd="0" destOrd="0" presId="urn:microsoft.com/office/officeart/2005/8/layout/vList6"/>
    <dgm:cxn modelId="{C36CD9B0-762E-4E5F-B036-EF48BB668EBA}" type="presOf" srcId="{327137D2-1D22-421D-9944-595DCDDF8EAA}" destId="{DE4AA1F4-2172-4569-8BA1-206DC482601C}" srcOrd="0" destOrd="1" presId="urn:microsoft.com/office/officeart/2005/8/layout/vList6"/>
    <dgm:cxn modelId="{81ECF36C-F45C-41EA-B221-E262139365EC}" srcId="{CFE14FCD-F493-45FB-A5F0-772D88065F43}" destId="{8F2BDC13-9D58-4337-ACA7-D9541950A531}" srcOrd="0" destOrd="0" parTransId="{BBBC8DBE-3FDD-4D1A-BF1D-6E2D96143A16}" sibTransId="{199F4BC3-D769-4C82-9A19-BCEB2E47B14D}"/>
    <dgm:cxn modelId="{D3F95F82-1655-4426-9C33-1F7735AF67DC}" srcId="{5DA3AF4A-17F9-49DB-A991-B22236365776}" destId="{C6EAA9F5-1BCE-4DA7-9FB6-D2873A785A0F}" srcOrd="0" destOrd="0" parTransId="{8524C6E8-99CC-4A8B-83DC-AFCF08F3CF5D}" sibTransId="{8BE5B944-C93B-4DCA-973D-D9B368303422}"/>
    <dgm:cxn modelId="{12941510-5390-4414-909C-9F949C12A6DF}" type="presOf" srcId="{C6EAA9F5-1BCE-4DA7-9FB6-D2873A785A0F}" destId="{DE4AA1F4-2172-4569-8BA1-206DC482601C}" srcOrd="0" destOrd="0" presId="urn:microsoft.com/office/officeart/2005/8/layout/vList6"/>
    <dgm:cxn modelId="{FEEDED84-0DB0-40FD-8EE4-C781A1826671}" srcId="{CFE14FCD-F493-45FB-A5F0-772D88065F43}" destId="{25C3D0FF-3239-48AB-8308-1C3FCFCCE85C}" srcOrd="1" destOrd="0" parTransId="{21CF0725-1596-4303-9F30-0F048F8C9337}" sibTransId="{20BA6AEB-514D-4510-A9AC-4C8C2D2285A4}"/>
    <dgm:cxn modelId="{A4DF957C-A8DA-4835-BCEE-40BC0EA85E5E}" type="presOf" srcId="{25C3D0FF-3239-48AB-8308-1C3FCFCCE85C}" destId="{AC3CA1D5-DD1B-44C2-917B-909BA39C6BB4}" srcOrd="0" destOrd="1" presId="urn:microsoft.com/office/officeart/2005/8/layout/vList6"/>
    <dgm:cxn modelId="{A443B78F-3D67-49D8-9A1F-933F5EDB5E2E}" srcId="{A397AB11-4BA9-4B8A-83D4-5152D8ACB0BA}" destId="{CFE14FCD-F493-45FB-A5F0-772D88065F43}" srcOrd="0" destOrd="0" parTransId="{3BD89DAB-A3DA-4A7E-99CB-12DCD525DBE3}" sibTransId="{32895518-70AC-4B87-BE41-1B5BF0169954}"/>
    <dgm:cxn modelId="{46873A4D-BAB4-4E1A-876B-DB3A446F90ED}" type="presOf" srcId="{8F2BDC13-9D58-4337-ACA7-D9541950A531}" destId="{AC3CA1D5-DD1B-44C2-917B-909BA39C6BB4}" srcOrd="0" destOrd="0" presId="urn:microsoft.com/office/officeart/2005/8/layout/vList6"/>
    <dgm:cxn modelId="{2E15460D-C9BE-4DE8-98D5-86A644B5A735}" type="presOf" srcId="{A397AB11-4BA9-4B8A-83D4-5152D8ACB0BA}" destId="{1FED591D-8443-4D3B-9FCF-4C7CB160D905}" srcOrd="0" destOrd="0" presId="urn:microsoft.com/office/officeart/2005/8/layout/vList6"/>
    <dgm:cxn modelId="{CE34162C-0ADA-4F25-9CB5-1949ACA78A6A}" srcId="{A397AB11-4BA9-4B8A-83D4-5152D8ACB0BA}" destId="{5DA3AF4A-17F9-49DB-A991-B22236365776}" srcOrd="1" destOrd="0" parTransId="{17BCDABA-AF64-4402-AE98-9D54600B5B96}" sibTransId="{EC63405E-632E-4F6A-B82F-2DDC1F1C0B78}"/>
    <dgm:cxn modelId="{D30521DF-5715-4982-BDB3-5B0C5A697395}" type="presParOf" srcId="{1FED591D-8443-4D3B-9FCF-4C7CB160D905}" destId="{FDFB43C5-A22B-44D2-B10F-9F726BA75EBC}" srcOrd="0" destOrd="0" presId="urn:microsoft.com/office/officeart/2005/8/layout/vList6"/>
    <dgm:cxn modelId="{811AA17E-F368-4C19-9567-AED1A2F74DBA}" type="presParOf" srcId="{FDFB43C5-A22B-44D2-B10F-9F726BA75EBC}" destId="{380B1E49-63A7-443B-8BE1-57EA80673396}" srcOrd="0" destOrd="0" presId="urn:microsoft.com/office/officeart/2005/8/layout/vList6"/>
    <dgm:cxn modelId="{F721DEBF-49D4-44C9-B9C4-C79BFF623255}" type="presParOf" srcId="{FDFB43C5-A22B-44D2-B10F-9F726BA75EBC}" destId="{AC3CA1D5-DD1B-44C2-917B-909BA39C6BB4}" srcOrd="1" destOrd="0" presId="urn:microsoft.com/office/officeart/2005/8/layout/vList6"/>
    <dgm:cxn modelId="{BD19E0DF-8E08-4DFB-A0C8-3FBFDEF3F96B}" type="presParOf" srcId="{1FED591D-8443-4D3B-9FCF-4C7CB160D905}" destId="{EA1D7215-8A4A-4CE5-A3BB-DF8F6281EBEB}" srcOrd="1" destOrd="0" presId="urn:microsoft.com/office/officeart/2005/8/layout/vList6"/>
    <dgm:cxn modelId="{CA0A596A-13E0-4136-A0A2-3039CF4BB5B0}" type="presParOf" srcId="{1FED591D-8443-4D3B-9FCF-4C7CB160D905}" destId="{3AB72E2C-40E9-4E88-9548-7A897F3EF362}" srcOrd="2" destOrd="0" presId="urn:microsoft.com/office/officeart/2005/8/layout/vList6"/>
    <dgm:cxn modelId="{8DD9B0BA-6B0D-4A69-B14D-E6F1CDBBAED1}" type="presParOf" srcId="{3AB72E2C-40E9-4E88-9548-7A897F3EF362}" destId="{5837E10A-7E9A-4941-AB26-7DDB828A3D34}" srcOrd="0" destOrd="0" presId="urn:microsoft.com/office/officeart/2005/8/layout/vList6"/>
    <dgm:cxn modelId="{8459464B-F74A-4F3B-940B-EE4440CD03A9}" type="presParOf" srcId="{3AB72E2C-40E9-4E88-9548-7A897F3EF362}" destId="{DE4AA1F4-2172-4569-8BA1-206DC482601C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673D2A-6AA8-467D-A3E9-690191ADA11B}" type="datetimeFigureOut">
              <a:rPr lang="ru-RU" smtClean="0"/>
              <a:t>15.02.2009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12A2CF-9D4F-4941-B7A0-FBAE731B44A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Я будущий избиратель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«Управление государством зависит от подбора мудрых людей».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Конфуций.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Порядок формирования органов государственной власти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2000240"/>
            <a:ext cx="207170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Избиратели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643182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Законодательная власть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2643182"/>
            <a:ext cx="192882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Президент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3429000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Глава правительства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4286256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Законы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1"/>
          </p:cNvCxnSpPr>
          <p:nvPr/>
        </p:nvCxnSpPr>
        <p:spPr>
          <a:xfrm rot="10800000" flipV="1">
            <a:off x="2071670" y="2214554"/>
            <a:ext cx="1214446" cy="35719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3"/>
          </p:cNvCxnSpPr>
          <p:nvPr/>
        </p:nvCxnSpPr>
        <p:spPr>
          <a:xfrm>
            <a:off x="5357818" y="2214554"/>
            <a:ext cx="857256" cy="35719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500826" y="3071810"/>
            <a:ext cx="428628" cy="28575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714876" y="3214686"/>
            <a:ext cx="1143008" cy="85725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857488" y="3357562"/>
            <a:ext cx="1000132" cy="85725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Выборы -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это способ формирования органов государственной власти и местного самоуправления, а также занятия отдельных государственных должностей.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2071678"/>
            <a:ext cx="471490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Выборы – форма непосредственной демократии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2786058"/>
            <a:ext cx="18573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Функции выборов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2786058"/>
            <a:ext cx="285752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Выборы – способ определения состава государственных органов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786058"/>
            <a:ext cx="228601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Выборы – форма политической борьбы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4000504"/>
            <a:ext cx="47863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Выборы осуществляют воспитательную роль, способствуют развитию политического сознания людей</a:t>
            </a:r>
            <a:endParaRPr lang="ru-RU" sz="1600" b="1" dirty="0">
              <a:solidFill>
                <a:srgbClr val="FFFF00"/>
              </a:solidFill>
            </a:endParaRPr>
          </a:p>
        </p:txBody>
      </p:sp>
      <p:cxnSp>
        <p:nvCxnSpPr>
          <p:cNvPr id="12" name="Прямая со стрелкой 11"/>
          <p:cNvCxnSpPr>
            <a:stCxn id="7" idx="2"/>
          </p:cNvCxnSpPr>
          <p:nvPr/>
        </p:nvCxnSpPr>
        <p:spPr>
          <a:xfrm rot="5400000">
            <a:off x="4000496" y="3643314"/>
            <a:ext cx="57150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0"/>
          </p:cNvCxnSpPr>
          <p:nvPr/>
        </p:nvCxnSpPr>
        <p:spPr>
          <a:xfrm rot="5400000" flipH="1" flipV="1">
            <a:off x="4107653" y="2607463"/>
            <a:ext cx="35719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1"/>
          </p:cNvCxnSpPr>
          <p:nvPr/>
        </p:nvCxnSpPr>
        <p:spPr>
          <a:xfrm rot="10800000">
            <a:off x="2857488" y="3071810"/>
            <a:ext cx="500066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3"/>
          </p:cNvCxnSpPr>
          <p:nvPr/>
        </p:nvCxnSpPr>
        <p:spPr>
          <a:xfrm>
            <a:off x="5214942" y="3071810"/>
            <a:ext cx="42862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Избирательное право граждан –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это конституционное право избирать и быть избранным в органы государственной власти и в выборные органы местного самоуправления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Принципы участия гражданина РФ в выборах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571612"/>
            <a:ext cx="142876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Принципы избиратель-ного права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571612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Всеобщее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928802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Равное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285992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Прямое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643182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Тайное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3000372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Добровольное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1571612"/>
            <a:ext cx="157163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Ограничения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1571612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Возрастные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200024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Общая недееспособность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2643182"/>
            <a:ext cx="250033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Нахождение в местах лишения свободы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3357562"/>
            <a:ext cx="250033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Нахождение на гос. должности, несовместимой со статусом депутата Гос. Думы </a:t>
            </a:r>
            <a:endParaRPr lang="ru-RU" sz="1600" b="1" dirty="0">
              <a:solidFill>
                <a:srgbClr val="FFFF00"/>
              </a:solidFill>
            </a:endParaRPr>
          </a:p>
        </p:txBody>
      </p:sp>
      <p:cxnSp>
        <p:nvCxnSpPr>
          <p:cNvPr id="15" name="Прямая со стрелкой 14"/>
          <p:cNvCxnSpPr>
            <a:endCxn id="4" idx="1"/>
          </p:cNvCxnSpPr>
          <p:nvPr/>
        </p:nvCxnSpPr>
        <p:spPr>
          <a:xfrm>
            <a:off x="1571604" y="1714488"/>
            <a:ext cx="28575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1"/>
          </p:cNvCxnSpPr>
          <p:nvPr/>
        </p:nvCxnSpPr>
        <p:spPr>
          <a:xfrm>
            <a:off x="1571604" y="2071678"/>
            <a:ext cx="28575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3"/>
            <a:endCxn id="6" idx="1"/>
          </p:cNvCxnSpPr>
          <p:nvPr/>
        </p:nvCxnSpPr>
        <p:spPr>
          <a:xfrm>
            <a:off x="1571604" y="2428868"/>
            <a:ext cx="28575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7" idx="1"/>
          </p:cNvCxnSpPr>
          <p:nvPr/>
        </p:nvCxnSpPr>
        <p:spPr>
          <a:xfrm>
            <a:off x="1571604" y="2786058"/>
            <a:ext cx="28575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1"/>
          </p:cNvCxnSpPr>
          <p:nvPr/>
        </p:nvCxnSpPr>
        <p:spPr>
          <a:xfrm>
            <a:off x="1571604" y="3143248"/>
            <a:ext cx="28575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3"/>
            <a:endCxn id="9" idx="1"/>
          </p:cNvCxnSpPr>
          <p:nvPr/>
        </p:nvCxnSpPr>
        <p:spPr>
          <a:xfrm>
            <a:off x="3071802" y="1714488"/>
            <a:ext cx="71438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3"/>
            <a:endCxn id="10" idx="1"/>
          </p:cNvCxnSpPr>
          <p:nvPr/>
        </p:nvCxnSpPr>
        <p:spPr>
          <a:xfrm>
            <a:off x="5357818" y="1714488"/>
            <a:ext cx="64294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1" idx="1"/>
          </p:cNvCxnSpPr>
          <p:nvPr/>
        </p:nvCxnSpPr>
        <p:spPr>
          <a:xfrm>
            <a:off x="5143504" y="1857364"/>
            <a:ext cx="428628" cy="3929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2" idx="1"/>
          </p:cNvCxnSpPr>
          <p:nvPr/>
        </p:nvCxnSpPr>
        <p:spPr>
          <a:xfrm rot="16200000" flipH="1">
            <a:off x="4429124" y="2143116"/>
            <a:ext cx="1071570" cy="5000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3" idx="1"/>
          </p:cNvCxnSpPr>
          <p:nvPr/>
        </p:nvCxnSpPr>
        <p:spPr>
          <a:xfrm rot="16200000" flipH="1">
            <a:off x="3732604" y="2482446"/>
            <a:ext cx="2107421" cy="8572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Избирательные системы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500174"/>
            <a:ext cx="635798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Система избирательной практики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357430"/>
            <a:ext cx="22860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Пропорциональная система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2357430"/>
            <a:ext cx="271464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Мажоритарная система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214686"/>
            <a:ext cx="2286016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Голосование по партийным спискам. При подсчете голосов партии получают в парламенте количество мест, пропорциональное количеству поданных за эти партии голосов.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3214686"/>
            <a:ext cx="2714644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Избранным считается кандидат, получивший по данному избирательному округу большинство голосов. Партия, победившая на выборах, получает абсолютное большинство в парламенте и в других представительных органах.</a:t>
            </a:r>
            <a:endParaRPr lang="ru-RU" sz="1600" b="1" dirty="0">
              <a:solidFill>
                <a:srgbClr val="FFFF00"/>
              </a:solidFill>
            </a:endParaRPr>
          </a:p>
        </p:txBody>
      </p:sp>
      <p:cxnSp>
        <p:nvCxnSpPr>
          <p:cNvPr id="9" name="Прямая со стрелкой 8"/>
          <p:cNvCxnSpPr>
            <a:endCxn id="4" idx="0"/>
          </p:cNvCxnSpPr>
          <p:nvPr/>
        </p:nvCxnSpPr>
        <p:spPr>
          <a:xfrm rot="5400000">
            <a:off x="1428728" y="2143116"/>
            <a:ext cx="42862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 rot="5400000">
            <a:off x="6572264" y="2143116"/>
            <a:ext cx="42862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2"/>
            <a:endCxn id="6" idx="0"/>
          </p:cNvCxnSpPr>
          <p:nvPr/>
        </p:nvCxnSpPr>
        <p:spPr>
          <a:xfrm rot="5400000">
            <a:off x="1500166" y="3071810"/>
            <a:ext cx="28575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2"/>
            <a:endCxn id="7" idx="0"/>
          </p:cNvCxnSpPr>
          <p:nvPr/>
        </p:nvCxnSpPr>
        <p:spPr>
          <a:xfrm rot="5400000">
            <a:off x="6643702" y="3071810"/>
            <a:ext cx="28575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842954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Избирательный процесс: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4071966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ru-RU" sz="2000" b="1" dirty="0" smtClean="0">
                <a:solidFill>
                  <a:srgbClr val="FFFF00"/>
                </a:solidFill>
              </a:rPr>
              <a:t>1. Составление списков избирателей (составляются УИК).</a:t>
            </a:r>
          </a:p>
          <a:p>
            <a:pPr marL="457200" indent="-457200" algn="ctr"/>
            <a:r>
              <a:rPr lang="ru-RU" sz="2000" b="1" dirty="0" smtClean="0">
                <a:solidFill>
                  <a:srgbClr val="FFFF00"/>
                </a:solidFill>
              </a:rPr>
              <a:t>2. Образование и утверждение избирательных округов и участков.</a:t>
            </a:r>
          </a:p>
          <a:p>
            <a:pPr marL="457200" indent="-457200" algn="ctr"/>
            <a:r>
              <a:rPr lang="ru-RU" sz="2000" b="1" dirty="0" smtClean="0">
                <a:solidFill>
                  <a:srgbClr val="FFFF00"/>
                </a:solidFill>
              </a:rPr>
              <a:t>3. Формирование избирательных комиссий.</a:t>
            </a:r>
          </a:p>
          <a:p>
            <a:pPr marL="457200" indent="-457200" algn="ctr"/>
            <a:r>
              <a:rPr lang="ru-RU" sz="2000" b="1" dirty="0" smtClean="0">
                <a:solidFill>
                  <a:srgbClr val="FFFF00"/>
                </a:solidFill>
              </a:rPr>
              <a:t>4. Выдвижение, регистрация кандидатов.</a:t>
            </a:r>
          </a:p>
          <a:p>
            <a:pPr marL="457200" indent="-457200" algn="ctr"/>
            <a:r>
              <a:rPr lang="ru-RU" sz="2000" b="1" dirty="0" smtClean="0">
                <a:solidFill>
                  <a:srgbClr val="FFFF00"/>
                </a:solidFill>
              </a:rPr>
              <a:t>5. Предвыборная агитация.</a:t>
            </a:r>
          </a:p>
          <a:p>
            <a:pPr marL="457200" indent="-457200" algn="ctr"/>
            <a:r>
              <a:rPr lang="ru-RU" sz="2000" b="1" dirty="0" smtClean="0">
                <a:solidFill>
                  <a:srgbClr val="FFFF00"/>
                </a:solidFill>
              </a:rPr>
              <a:t>6. Голосование.</a:t>
            </a:r>
          </a:p>
          <a:p>
            <a:pPr marL="457200" indent="-457200" algn="ctr"/>
            <a:r>
              <a:rPr lang="ru-RU" sz="2000" b="1" dirty="0" smtClean="0">
                <a:solidFill>
                  <a:srgbClr val="FFFF00"/>
                </a:solidFill>
              </a:rPr>
              <a:t>7. Подсчет голосов и установление результатов выборов.</a:t>
            </a:r>
          </a:p>
          <a:p>
            <a:pPr marL="457200" indent="-457200" algn="ctr">
              <a:buAutoNum type="arabicPeriod"/>
            </a:pP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280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Я будущий избиратель</vt:lpstr>
      <vt:lpstr>Порядок формирования органов государственной власти</vt:lpstr>
      <vt:lpstr>Выборы - это способ формирования органов государственной власти и местного самоуправления, а также занятия отдельных государственных должностей.</vt:lpstr>
      <vt:lpstr>Избирательное право граждан – это конституционное право избирать и быть избранным в органы государственной власти и в выборные органы местного самоуправления</vt:lpstr>
      <vt:lpstr>Принципы участия гражданина РФ в выборах</vt:lpstr>
      <vt:lpstr>Избирательные системы</vt:lpstr>
      <vt:lpstr>Избирательный процесс: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будущий избиратель</dc:title>
  <dc:creator>Андрей</dc:creator>
  <cp:lastModifiedBy>Андрей</cp:lastModifiedBy>
  <cp:revision>11</cp:revision>
  <dcterms:created xsi:type="dcterms:W3CDTF">2009-02-15T14:03:02Z</dcterms:created>
  <dcterms:modified xsi:type="dcterms:W3CDTF">2009-02-15T15:46:04Z</dcterms:modified>
</cp:coreProperties>
</file>