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57" r:id="rId4"/>
    <p:sldId id="263" r:id="rId5"/>
    <p:sldId id="264" r:id="rId6"/>
    <p:sldId id="258" r:id="rId7"/>
    <p:sldId id="259" r:id="rId8"/>
    <p:sldId id="266" r:id="rId9"/>
    <p:sldId id="260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79A73-8458-4D2E-A344-6B0719CC0BC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4EAADA6-9C40-4525-9B59-28960B4994B1}">
      <dgm:prSet phldrT="[Текст]" custT="1"/>
      <dgm:spPr/>
      <dgm:t>
        <a:bodyPr/>
        <a:lstStyle/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Я-идеальное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70A9879-73F2-4B94-9C6B-24F71659EDFA}" type="parTrans" cxnId="{EFBE8B3B-FB1D-449C-9366-9B5EB22ACCF7}">
      <dgm:prSet/>
      <dgm:spPr/>
      <dgm:t>
        <a:bodyPr/>
        <a:lstStyle/>
        <a:p>
          <a:endParaRPr lang="ru-RU"/>
        </a:p>
      </dgm:t>
    </dgm:pt>
    <dgm:pt modelId="{01D06110-039C-4977-801A-24DDEFCA9FDA}" type="sibTrans" cxnId="{EFBE8B3B-FB1D-449C-9366-9B5EB22ACCF7}">
      <dgm:prSet/>
      <dgm:spPr/>
      <dgm:t>
        <a:bodyPr/>
        <a:lstStyle/>
        <a:p>
          <a:endParaRPr lang="ru-RU"/>
        </a:p>
      </dgm:t>
    </dgm:pt>
    <dgm:pt modelId="{29C2C07C-7222-4EEF-96D4-7282F826FBF2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Динамическое 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95B31277-81C4-4A85-987F-4DC59DBB6B5F}" type="parTrans" cxnId="{E4A9C459-7B36-45FE-A798-AB6DF8CBCC0F}">
      <dgm:prSet/>
      <dgm:spPr/>
      <dgm:t>
        <a:bodyPr/>
        <a:lstStyle/>
        <a:p>
          <a:endParaRPr lang="ru-RU"/>
        </a:p>
      </dgm:t>
    </dgm:pt>
    <dgm:pt modelId="{DA3C89BC-C194-4A08-B71E-31A3AE215464}" type="sibTrans" cxnId="{E4A9C459-7B36-45FE-A798-AB6DF8CBCC0F}">
      <dgm:prSet/>
      <dgm:spPr/>
      <dgm:t>
        <a:bodyPr/>
        <a:lstStyle/>
        <a:p>
          <a:endParaRPr lang="ru-RU"/>
        </a:p>
      </dgm:t>
    </dgm:pt>
    <dgm:pt modelId="{302BF1B1-815D-46C8-B732-0665059D91C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Я-реальное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FA6A0F44-F5E3-4CFB-A88B-F9B0A54FC558}" type="sibTrans" cxnId="{29FDC712-5EF3-46E6-9728-19495B2B6F2D}">
      <dgm:prSet/>
      <dgm:spPr/>
      <dgm:t>
        <a:bodyPr/>
        <a:lstStyle/>
        <a:p>
          <a:endParaRPr lang="ru-RU"/>
        </a:p>
      </dgm:t>
    </dgm:pt>
    <dgm:pt modelId="{2066E5F2-1A7E-4EA2-84A6-46CBF452727E}" type="parTrans" cxnId="{29FDC712-5EF3-46E6-9728-19495B2B6F2D}">
      <dgm:prSet/>
      <dgm:spPr/>
      <dgm:t>
        <a:bodyPr/>
        <a:lstStyle/>
        <a:p>
          <a:endParaRPr lang="ru-RU"/>
        </a:p>
      </dgm:t>
    </dgm:pt>
    <dgm:pt modelId="{5C87071F-9673-4C4C-B1CA-70F962BB7123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Фантастическое 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C95DC6A-C356-48CD-9DC2-9246D1C37B0A}" type="sibTrans" cxnId="{6F286AF1-7FA4-4B7F-9BD4-7F68BB767C37}">
      <dgm:prSet/>
      <dgm:spPr/>
      <dgm:t>
        <a:bodyPr/>
        <a:lstStyle/>
        <a:p>
          <a:endParaRPr lang="ru-RU"/>
        </a:p>
      </dgm:t>
    </dgm:pt>
    <dgm:pt modelId="{687A6AFB-2D17-4227-AA58-D59A21CABEA0}" type="parTrans" cxnId="{6F286AF1-7FA4-4B7F-9BD4-7F68BB767C37}">
      <dgm:prSet/>
      <dgm:spPr/>
      <dgm:t>
        <a:bodyPr/>
        <a:lstStyle/>
        <a:p>
          <a:endParaRPr lang="ru-RU"/>
        </a:p>
      </dgm:t>
    </dgm:pt>
    <dgm:pt modelId="{A66249C1-E6A5-4D30-9DCC-660EF9CBE8EC}" type="pres">
      <dgm:prSet presAssocID="{FAD79A73-8458-4D2E-A344-6B0719CC0BC6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EE90B-772D-4D79-B274-8C28B2D9D8DC}" type="pres">
      <dgm:prSet presAssocID="{302BF1B1-815D-46C8-B732-0665059D91C4}" presName="circle1" presStyleLbl="lnNode1" presStyleIdx="0" presStyleCnt="4" custLinFactY="-24190" custLinFactNeighborX="-5637" custLinFactNeighborY="-100000"/>
      <dgm:spPr/>
    </dgm:pt>
    <dgm:pt modelId="{2DA706F3-3030-41AD-8087-60F8E4C277D5}" type="pres">
      <dgm:prSet presAssocID="{302BF1B1-815D-46C8-B732-0665059D91C4}" presName="text1" presStyleLbl="revTx" presStyleIdx="0" presStyleCnt="4" custScaleX="134009" custLinFactNeighborX="22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6A56E-ECCD-465A-9892-5FEDEDE2319E}" type="pres">
      <dgm:prSet presAssocID="{302BF1B1-815D-46C8-B732-0665059D91C4}" presName="line1" presStyleLbl="callout" presStyleIdx="0" presStyleCnt="8" custLinFactY="275722" custLinFactNeighborX="45098" custLinFactNeighborY="300000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</dgm:pt>
    <dgm:pt modelId="{951DC00E-6E21-4148-A58B-1E00D4286181}" type="pres">
      <dgm:prSet presAssocID="{302BF1B1-815D-46C8-B732-0665059D91C4}" presName="d1" presStyleLbl="callout" presStyleIdx="1" presStyleCnt="8" custScaleX="109072" custScaleY="73192" custLinFactNeighborX="6130" custLinFactNeighborY="-6468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964ADD02-A211-4147-8A7F-AFB6C2B5172A}" type="pres">
      <dgm:prSet presAssocID="{44EAADA6-9C40-4525-9B59-28960B4994B1}" presName="circle2" presStyleLbl="lnNode1" presStyleIdx="1" presStyleCnt="4" custLinFactNeighborX="-4392" custLinFactNeighborY="-43910"/>
      <dgm:spPr/>
    </dgm:pt>
    <dgm:pt modelId="{51346C1D-9F98-44D7-A7B2-A9832C25D6CE}" type="pres">
      <dgm:prSet presAssocID="{44EAADA6-9C40-4525-9B59-28960B4994B1}" presName="text2" presStyleLbl="revTx" presStyleIdx="1" presStyleCnt="4" custScaleX="126472" custLinFactNeighborX="21815" custLinFactNeighborY="-1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B3AA1-CF5C-4429-A671-211A59C94FB8}" type="pres">
      <dgm:prSet presAssocID="{44EAADA6-9C40-4525-9B59-28960B4994B1}" presName="line2" presStyleLbl="callout" presStyleIdx="2" presStyleCnt="8" custLinFactNeighborX="13726" custLinFactNeighborY="-5878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42A239C9-837E-4782-BBF8-FE78740F9EA9}" type="pres">
      <dgm:prSet presAssocID="{44EAADA6-9C40-4525-9B59-28960B4994B1}" presName="d2" presStyleLbl="callout" presStyleIdx="3" presStyleCnt="8" custScaleX="120848" custScaleY="80140" custLinFactNeighborX="-1070" custLinFactNeighborY="-13515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01214C6B-BC96-4B89-B204-F9AD1CDD314D}" type="pres">
      <dgm:prSet presAssocID="{29C2C07C-7222-4EEF-96D4-7282F826FBF2}" presName="circle3" presStyleLbl="lnNode1" presStyleIdx="2" presStyleCnt="4" custLinFactNeighborX="-4143" custLinFactNeighborY="-30542"/>
      <dgm:spPr/>
    </dgm:pt>
    <dgm:pt modelId="{0002C645-2F8C-4895-8F3C-5086685438E7}" type="pres">
      <dgm:prSet presAssocID="{29C2C07C-7222-4EEF-96D4-7282F826FBF2}" presName="text3" presStyleLbl="revTx" presStyleIdx="2" presStyleCnt="4" custScaleX="170529" custLinFactNeighborX="34681" custLinFactNeighborY="-36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21355-B792-4638-892D-4CB12E3DAE79}" type="pres">
      <dgm:prSet presAssocID="{29C2C07C-7222-4EEF-96D4-7282F826FBF2}" presName="line3" presStyleLbl="callout" presStyleIdx="4" presStyleCnt="8" custLinFactY="-300000" custLinFactNeighborX="-1961" custLinFactNeighborY="-39329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F7A136E5-209C-4A35-98D8-1C1A1FCDB072}" type="pres">
      <dgm:prSet presAssocID="{29C2C07C-7222-4EEF-96D4-7282F826FBF2}" presName="d3" presStyleLbl="callout" presStyleIdx="5" presStyleCnt="8" custScaleX="114667" custScaleY="75046" custLinFactNeighborX="-6634" custLinFactNeighborY="-2872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4386AB5A-E198-46B7-A033-19F71DE12BBA}" type="pres">
      <dgm:prSet presAssocID="{5C87071F-9673-4C4C-B1CA-70F962BB7123}" presName="circle4" presStyleLbl="lnNode1" presStyleIdx="3" presStyleCnt="4" custScaleX="116114" custLinFactNeighborX="-3922" custLinFactNeighborY="-25490"/>
      <dgm:spPr/>
    </dgm:pt>
    <dgm:pt modelId="{33741A74-7F4F-4DE8-9126-A6ED9EB2021B}" type="pres">
      <dgm:prSet presAssocID="{5C87071F-9673-4C4C-B1CA-70F962BB7123}" presName="text4" presStyleLbl="revTx" presStyleIdx="3" presStyleCnt="4" custScaleX="188079" custLinFactNeighborX="34528" custLinFactNeighborY="-48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51120-8D3C-439D-A9BA-3593306E76C9}" type="pres">
      <dgm:prSet presAssocID="{5C87071F-9673-4C4C-B1CA-70F962BB7123}" presName="line4" presStyleLbl="callout" presStyleIdx="6" presStyleCnt="8" custFlipVert="1" custFlipHor="1" custSzY="45720" custScaleX="122404" custLinFactY="-700000" custLinFactNeighborX="-1961" custLinFactNeighborY="-73961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35F14835-0C9B-48AF-88DE-732DDE1FB4EA}" type="pres">
      <dgm:prSet presAssocID="{5C87071F-9673-4C4C-B1CA-70F962BB7123}" presName="d4" presStyleLbl="callout" presStyleIdx="7" presStyleCnt="8" custScaleX="137088" custScaleY="87656" custLinFactNeighborX="-25375" custLinFactNeighborY="-52890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E4A9C459-7B36-45FE-A798-AB6DF8CBCC0F}" srcId="{FAD79A73-8458-4D2E-A344-6B0719CC0BC6}" destId="{29C2C07C-7222-4EEF-96D4-7282F826FBF2}" srcOrd="2" destOrd="0" parTransId="{95B31277-81C4-4A85-987F-4DC59DBB6B5F}" sibTransId="{DA3C89BC-C194-4A08-B71E-31A3AE215464}"/>
    <dgm:cxn modelId="{6F286AF1-7FA4-4B7F-9BD4-7F68BB767C37}" srcId="{FAD79A73-8458-4D2E-A344-6B0719CC0BC6}" destId="{5C87071F-9673-4C4C-B1CA-70F962BB7123}" srcOrd="3" destOrd="0" parTransId="{687A6AFB-2D17-4227-AA58-D59A21CABEA0}" sibTransId="{DC95DC6A-C356-48CD-9DC2-9246D1C37B0A}"/>
    <dgm:cxn modelId="{8171477E-0906-4F96-8C7A-B50A69147202}" type="presOf" srcId="{302BF1B1-815D-46C8-B732-0665059D91C4}" destId="{2DA706F3-3030-41AD-8087-60F8E4C277D5}" srcOrd="0" destOrd="0" presId="urn:microsoft.com/office/officeart/2005/8/layout/target1"/>
    <dgm:cxn modelId="{0C842C44-BFBE-4313-89BF-FE7DA61C44EB}" type="presOf" srcId="{44EAADA6-9C40-4525-9B59-28960B4994B1}" destId="{51346C1D-9F98-44D7-A7B2-A9832C25D6CE}" srcOrd="0" destOrd="0" presId="urn:microsoft.com/office/officeart/2005/8/layout/target1"/>
    <dgm:cxn modelId="{EFBE8B3B-FB1D-449C-9366-9B5EB22ACCF7}" srcId="{FAD79A73-8458-4D2E-A344-6B0719CC0BC6}" destId="{44EAADA6-9C40-4525-9B59-28960B4994B1}" srcOrd="1" destOrd="0" parTransId="{870A9879-73F2-4B94-9C6B-24F71659EDFA}" sibTransId="{01D06110-039C-4977-801A-24DDEFCA9FDA}"/>
    <dgm:cxn modelId="{A37A2FAA-7937-4885-8CE5-07068D06C609}" type="presOf" srcId="{5C87071F-9673-4C4C-B1CA-70F962BB7123}" destId="{33741A74-7F4F-4DE8-9126-A6ED9EB2021B}" srcOrd="0" destOrd="0" presId="urn:microsoft.com/office/officeart/2005/8/layout/target1"/>
    <dgm:cxn modelId="{BA0928AD-1B71-4698-B18E-A4919120EA5F}" type="presOf" srcId="{29C2C07C-7222-4EEF-96D4-7282F826FBF2}" destId="{0002C645-2F8C-4895-8F3C-5086685438E7}" srcOrd="0" destOrd="0" presId="urn:microsoft.com/office/officeart/2005/8/layout/target1"/>
    <dgm:cxn modelId="{CE370D6B-9078-4CDD-8206-4CCBBEC7027B}" type="presOf" srcId="{FAD79A73-8458-4D2E-A344-6B0719CC0BC6}" destId="{A66249C1-E6A5-4D30-9DCC-660EF9CBE8EC}" srcOrd="0" destOrd="0" presId="urn:microsoft.com/office/officeart/2005/8/layout/target1"/>
    <dgm:cxn modelId="{29FDC712-5EF3-46E6-9728-19495B2B6F2D}" srcId="{FAD79A73-8458-4D2E-A344-6B0719CC0BC6}" destId="{302BF1B1-815D-46C8-B732-0665059D91C4}" srcOrd="0" destOrd="0" parTransId="{2066E5F2-1A7E-4EA2-84A6-46CBF452727E}" sibTransId="{FA6A0F44-F5E3-4CFB-A88B-F9B0A54FC558}"/>
    <dgm:cxn modelId="{CBE9922E-4AC2-4FA0-8052-3AA341CF0EF2}" type="presParOf" srcId="{A66249C1-E6A5-4D30-9DCC-660EF9CBE8EC}" destId="{D57EE90B-772D-4D79-B274-8C28B2D9D8DC}" srcOrd="0" destOrd="0" presId="urn:microsoft.com/office/officeart/2005/8/layout/target1"/>
    <dgm:cxn modelId="{BEFE64DD-C51D-4BC1-9058-4126308BAFC3}" type="presParOf" srcId="{A66249C1-E6A5-4D30-9DCC-660EF9CBE8EC}" destId="{2DA706F3-3030-41AD-8087-60F8E4C277D5}" srcOrd="1" destOrd="0" presId="urn:microsoft.com/office/officeart/2005/8/layout/target1"/>
    <dgm:cxn modelId="{CC8449BC-2FBF-40C4-97F6-00A55FF96995}" type="presParOf" srcId="{A66249C1-E6A5-4D30-9DCC-660EF9CBE8EC}" destId="{5066A56E-ECCD-465A-9892-5FEDEDE2319E}" srcOrd="2" destOrd="0" presId="urn:microsoft.com/office/officeart/2005/8/layout/target1"/>
    <dgm:cxn modelId="{CF54D8BA-2DC7-405D-918B-BEA9198B1FC1}" type="presParOf" srcId="{A66249C1-E6A5-4D30-9DCC-660EF9CBE8EC}" destId="{951DC00E-6E21-4148-A58B-1E00D4286181}" srcOrd="3" destOrd="0" presId="urn:microsoft.com/office/officeart/2005/8/layout/target1"/>
    <dgm:cxn modelId="{013D5D82-FA57-4EE4-8692-F69AB340D16A}" type="presParOf" srcId="{A66249C1-E6A5-4D30-9DCC-660EF9CBE8EC}" destId="{964ADD02-A211-4147-8A7F-AFB6C2B5172A}" srcOrd="4" destOrd="0" presId="urn:microsoft.com/office/officeart/2005/8/layout/target1"/>
    <dgm:cxn modelId="{69AAA248-E438-44FA-A7A5-1EA5F5702048}" type="presParOf" srcId="{A66249C1-E6A5-4D30-9DCC-660EF9CBE8EC}" destId="{51346C1D-9F98-44D7-A7B2-A9832C25D6CE}" srcOrd="5" destOrd="0" presId="urn:microsoft.com/office/officeart/2005/8/layout/target1"/>
    <dgm:cxn modelId="{834A23BC-FF5B-4E01-AB74-DA728CBA221E}" type="presParOf" srcId="{A66249C1-E6A5-4D30-9DCC-660EF9CBE8EC}" destId="{CAEB3AA1-CF5C-4429-A671-211A59C94FB8}" srcOrd="6" destOrd="0" presId="urn:microsoft.com/office/officeart/2005/8/layout/target1"/>
    <dgm:cxn modelId="{A19BA5F5-9139-4FE2-9F48-621825AA4FBA}" type="presParOf" srcId="{A66249C1-E6A5-4D30-9DCC-660EF9CBE8EC}" destId="{42A239C9-837E-4782-BBF8-FE78740F9EA9}" srcOrd="7" destOrd="0" presId="urn:microsoft.com/office/officeart/2005/8/layout/target1"/>
    <dgm:cxn modelId="{81818E18-358D-452D-AC62-91EF60FEDFDC}" type="presParOf" srcId="{A66249C1-E6A5-4D30-9DCC-660EF9CBE8EC}" destId="{01214C6B-BC96-4B89-B204-F9AD1CDD314D}" srcOrd="8" destOrd="0" presId="urn:microsoft.com/office/officeart/2005/8/layout/target1"/>
    <dgm:cxn modelId="{D222BB83-B5FC-49BC-B6DE-63274CF06709}" type="presParOf" srcId="{A66249C1-E6A5-4D30-9DCC-660EF9CBE8EC}" destId="{0002C645-2F8C-4895-8F3C-5086685438E7}" srcOrd="9" destOrd="0" presId="urn:microsoft.com/office/officeart/2005/8/layout/target1"/>
    <dgm:cxn modelId="{6AFBB498-38FE-421B-A890-3C543537DF96}" type="presParOf" srcId="{A66249C1-E6A5-4D30-9DCC-660EF9CBE8EC}" destId="{7E721355-B792-4638-892D-4CB12E3DAE79}" srcOrd="10" destOrd="0" presId="urn:microsoft.com/office/officeart/2005/8/layout/target1"/>
    <dgm:cxn modelId="{A81EF5DD-BD90-4652-8B98-B57C43C51B08}" type="presParOf" srcId="{A66249C1-E6A5-4D30-9DCC-660EF9CBE8EC}" destId="{F7A136E5-209C-4A35-98D8-1C1A1FCDB072}" srcOrd="11" destOrd="0" presId="urn:microsoft.com/office/officeart/2005/8/layout/target1"/>
    <dgm:cxn modelId="{6A7DE5EA-7C5B-49B4-935D-B00409C5A65B}" type="presParOf" srcId="{A66249C1-E6A5-4D30-9DCC-660EF9CBE8EC}" destId="{4386AB5A-E198-46B7-A033-19F71DE12BBA}" srcOrd="12" destOrd="0" presId="urn:microsoft.com/office/officeart/2005/8/layout/target1"/>
    <dgm:cxn modelId="{7BB56216-375D-4574-830E-242125E7C85E}" type="presParOf" srcId="{A66249C1-E6A5-4D30-9DCC-660EF9CBE8EC}" destId="{33741A74-7F4F-4DE8-9126-A6ED9EB2021B}" srcOrd="13" destOrd="0" presId="urn:microsoft.com/office/officeart/2005/8/layout/target1"/>
    <dgm:cxn modelId="{91D6BB0A-588A-4817-AD86-7FEC6FFE801C}" type="presParOf" srcId="{A66249C1-E6A5-4D30-9DCC-660EF9CBE8EC}" destId="{E7651120-8D3C-439D-A9BA-3593306E76C9}" srcOrd="14" destOrd="0" presId="urn:microsoft.com/office/officeart/2005/8/layout/target1"/>
    <dgm:cxn modelId="{6563A50A-47C0-42E0-A8BC-D4450E143249}" type="presParOf" srcId="{A66249C1-E6A5-4D30-9DCC-660EF9CBE8EC}" destId="{35F14835-0C9B-48AF-88DE-732DDE1FB4EA}" srcOrd="15" destOrd="0" presId="urn:microsoft.com/office/officeart/2005/8/layout/targe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5E1AC-F071-44F7-A99A-3EC7051EC9AE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1B6AD-2A71-46AD-9C46-12B466F1CE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1B6AD-2A71-46AD-9C46-12B466F1CE7F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017200-D0C3-4B09-A749-B7761C5FB3AA}" type="datetimeFigureOut">
              <a:rPr lang="ru-RU" smtClean="0"/>
              <a:pPr/>
              <a:t>26.11.2011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339F87-0C23-46FC-AB65-C5C570C4F0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Концепции личности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основе текста учебника  «Обществознание» 2001 ,10 класс,</a:t>
            </a:r>
          </a:p>
          <a:p>
            <a:r>
              <a:rPr lang="ru-RU" dirty="0" smtClean="0"/>
              <a:t>авторы Е.Н</a:t>
            </a:r>
            <a:r>
              <a:rPr lang="ru-RU" dirty="0" smtClean="0"/>
              <a:t>. </a:t>
            </a:r>
            <a:r>
              <a:rPr lang="ru-RU" dirty="0" err="1" smtClean="0"/>
              <a:t>Салыгин</a:t>
            </a:r>
            <a:r>
              <a:rPr lang="ru-RU" dirty="0" smtClean="0"/>
              <a:t>, Ю.Г</a:t>
            </a:r>
            <a:r>
              <a:rPr lang="ru-RU" dirty="0" smtClean="0"/>
              <a:t>. </a:t>
            </a:r>
            <a:r>
              <a:rPr lang="ru-RU" dirty="0" err="1" smtClean="0"/>
              <a:t>Салыгина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71480"/>
            <a:ext cx="1857388" cy="2321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785926"/>
            <a:ext cx="2305816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1142984"/>
            <a:ext cx="200026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285852" y="6215082"/>
            <a:ext cx="6572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Сафонова Н.С., учитель истории и обществознания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Гуманистическая концепция личности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А.Маслоу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(потребности)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8586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нас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ответственен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то, кто мы и кем 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становимся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Люди должны принять на себя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ответственность за выбор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направление своей судьбы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каждом человеке есть потенциальные возможности для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позитивного роста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рост может быть обеспечен творческим самосовершенствованием личности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-это наиболее универсальная характеристика людей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встать на путь творческого совершенствования, необходимо удовлетворить ряд потребностей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потребности человека врожденные и организованы в иерархическую систему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пирамида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6929486" cy="92869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Гуманистическая концепция личности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А.Маслоу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357290" y="5500702"/>
            <a:ext cx="6715172" cy="1185827"/>
            <a:chOff x="1430" y="4314874"/>
            <a:chExt cx="6212199" cy="118582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Трапеция 4"/>
            <p:cNvSpPr/>
            <p:nvPr/>
          </p:nvSpPr>
          <p:spPr>
            <a:xfrm>
              <a:off x="1430" y="4314874"/>
              <a:ext cx="6212199" cy="1185827"/>
            </a:xfrm>
            <a:prstGeom prst="trapezoid">
              <a:avLst>
                <a:gd name="adj" fmla="val 56519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74290"/>
                <a:satOff val="-59734"/>
                <a:lumOff val="-14510"/>
                <a:alphaOff val="0"/>
              </a:schemeClr>
            </a:fillRef>
            <a:effectRef idx="2">
              <a:schemeClr val="accent4">
                <a:hueOff val="-1774290"/>
                <a:satOff val="-59734"/>
                <a:lumOff val="-145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Трапеция 4"/>
            <p:cNvSpPr/>
            <p:nvPr/>
          </p:nvSpPr>
          <p:spPr>
            <a:xfrm>
              <a:off x="1088565" y="4314874"/>
              <a:ext cx="4037929" cy="11858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9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физиологические</a:t>
              </a:r>
              <a:endParaRPr lang="ru-RU" sz="39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2" y="4357694"/>
            <a:ext cx="5357850" cy="1118599"/>
            <a:chOff x="668791" y="3196275"/>
            <a:chExt cx="4877476" cy="111859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Трапеция 7"/>
            <p:cNvSpPr/>
            <p:nvPr/>
          </p:nvSpPr>
          <p:spPr>
            <a:xfrm>
              <a:off x="668791" y="3196275"/>
              <a:ext cx="4877476" cy="1118599"/>
            </a:xfrm>
            <a:prstGeom prst="trapezoid">
              <a:avLst>
                <a:gd name="adj" fmla="val 56519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30718"/>
                <a:satOff val="-44800"/>
                <a:lumOff val="-10882"/>
                <a:alphaOff val="0"/>
              </a:schemeClr>
            </a:fillRef>
            <a:effectRef idx="2">
              <a:schemeClr val="accent4">
                <a:hueOff val="-1330718"/>
                <a:satOff val="-44800"/>
                <a:lumOff val="-10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Трапеция 4"/>
            <p:cNvSpPr/>
            <p:nvPr/>
          </p:nvSpPr>
          <p:spPr>
            <a:xfrm>
              <a:off x="1522349" y="3196275"/>
              <a:ext cx="3170359" cy="11185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экзистенциальные</a:t>
              </a:r>
              <a:r>
                <a:rPr lang="ru-RU" sz="24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безопасность существования </a:t>
              </a:r>
              <a:endParaRPr lang="ru-RU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643174" y="3357562"/>
            <a:ext cx="4071966" cy="1023608"/>
            <a:chOff x="1321339" y="2187208"/>
            <a:chExt cx="3654251" cy="102360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Трапеция 10"/>
            <p:cNvSpPr/>
            <p:nvPr/>
          </p:nvSpPr>
          <p:spPr>
            <a:xfrm>
              <a:off x="1321339" y="2187208"/>
              <a:ext cx="3654251" cy="1023608"/>
            </a:xfrm>
            <a:prstGeom prst="trapezoid">
              <a:avLst>
                <a:gd name="adj" fmla="val 56519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7145"/>
                <a:satOff val="-29867"/>
                <a:lumOff val="-7255"/>
                <a:alphaOff val="0"/>
              </a:schemeClr>
            </a:fillRef>
            <a:effectRef idx="2">
              <a:schemeClr val="accent4">
                <a:hueOff val="-887145"/>
                <a:satOff val="-29867"/>
                <a:lumOff val="-725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Трапеция 4"/>
            <p:cNvSpPr/>
            <p:nvPr/>
          </p:nvSpPr>
          <p:spPr>
            <a:xfrm>
              <a:off x="1960833" y="2187208"/>
              <a:ext cx="2375263" cy="10236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социальные</a:t>
              </a:r>
              <a:endParaRPr lang="ru-RU" sz="28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14678" y="2285992"/>
            <a:ext cx="2928958" cy="1054067"/>
            <a:chOff x="1871227" y="1136072"/>
            <a:chExt cx="2499669" cy="10540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Трапеция 13"/>
            <p:cNvSpPr/>
            <p:nvPr/>
          </p:nvSpPr>
          <p:spPr>
            <a:xfrm>
              <a:off x="1871227" y="1136072"/>
              <a:ext cx="2499669" cy="1054067"/>
            </a:xfrm>
            <a:prstGeom prst="trapezoid">
              <a:avLst>
                <a:gd name="adj" fmla="val 56519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3573"/>
                <a:satOff val="-14933"/>
                <a:lumOff val="-3627"/>
                <a:alphaOff val="0"/>
              </a:schemeClr>
            </a:fillRef>
            <a:effectRef idx="2">
              <a:schemeClr val="accent4">
                <a:hueOff val="-443573"/>
                <a:satOff val="-14933"/>
                <a:lumOff val="-362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Трапеция 4"/>
            <p:cNvSpPr/>
            <p:nvPr/>
          </p:nvSpPr>
          <p:spPr>
            <a:xfrm>
              <a:off x="2308669" y="1136072"/>
              <a:ext cx="1624785" cy="10540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Престижные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уважение, признание</a:t>
              </a:r>
              <a:endParaRPr lang="ru-RU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Блок-схема: извлечение 16"/>
          <p:cNvSpPr/>
          <p:nvPr/>
        </p:nvSpPr>
        <p:spPr>
          <a:xfrm>
            <a:off x="3857620" y="1071546"/>
            <a:ext cx="1643074" cy="1214446"/>
          </a:xfrm>
          <a:prstGeom prst="flowChartExtra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духовные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8111112">
            <a:off x="656153" y="3116686"/>
            <a:ext cx="3829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1259690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Прямоугольник 19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142852"/>
            <a:ext cx="6515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личности по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З.Фрейду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(структура психики)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89297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человека организуется в три структуры, которые Фрейд назвал: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 (Оно),   Эго (Я),  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Супер-Эго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Сверх-Я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примитивные, инстинктивные стороны личности, не знающие ограничений. Это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бессознательное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Среди инстинктов Фрейд выделил две основные группы-жизни и смерти. ПРИНЦИП УДОВОЛЬСТВИЯ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структура психики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ответственная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принятие решений, Эго ограничивает проявление Ид в соответствии с ограничениями внешнего мира . ПРИНЦИП РЕАЛЬНОСТИ, РАЗУМНОСТИ.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Супер-Эго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усвоенные личностью ценности культуры, нормы морали, права, этики, которые подавляют естественные инстинкты и влечения людей. Фрейд говорил даже о репрессивной функции культуры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928693" cy="901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71604" y="1285860"/>
            <a:ext cx="5929354" cy="184309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Супер-Эго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сверх-я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сверхсознание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(Ценности, нравственность, духовность, 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самоконтроль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728" y="3143248"/>
            <a:ext cx="6286544" cy="164307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Эго(я) = сознание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(Разум, рассудок, принцип реальности,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внешний контроль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0800000" flipV="1">
            <a:off x="1357290" y="4786322"/>
            <a:ext cx="6643734" cy="18573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 («оно»)-подсознание = бессознательное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(Инстинкты,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удовольствия ,  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контроля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личности по З.Фрейду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Эго-концепция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Эриксона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адаптация)</a:t>
            </a:r>
            <a:endParaRPr lang="ru-RU" sz="27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7167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ядром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личности является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r>
              <a:rPr lang="ru-RU" sz="2800" b="1" i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адаптация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протяжении своей жизни каждый человек проходит восемь универсальных стадий =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«восемь возрастов человека»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Каждая стадия характеризуется специфичной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социальном развитии, возникает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кризис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Модель поведения зависит от того,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образом будет преодолеваться кризис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1285884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4000" cy="74505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7768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ДОМИНАНТА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ПОВЕДЕНИЯ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РАЗРЕШЕНИЕ КРИЗИСА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Младенчество (до 1 года)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 доверия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 в результате материнской заботы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Раннее детство (2-3 года)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Автономия и самоконтроль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«Я сам»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родителями детям свободы контроля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 игры (4-7 лет)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Инициатива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Поддержание активности ребенка и уважение его «Я»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 возраст (6-12 лет)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Формируется трудолюбие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Преодоление чувства неполноценности и некомпетентности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Отрочество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юность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(13-20лет)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Идентичность- «Я» как уникальная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индивид-ность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Самоутверждение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определённой соц. группе;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Самоуважение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Ранняя зрелость (20-25 лет)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Интимность-сокровенное чувство к близким людям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Преодоление излишней поглощённости собой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Средние годы жизни (26-64 года)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Продуктивность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либо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инертность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Преодоление инертности и продуктивная деятельность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88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Завершение жизни (от 65…..)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Пересмотр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оценка жизненных решений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Позитивная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оценка пройденного пути, удовлетворенность жизнью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29642" cy="9143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Эго-концепция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Эриксона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6287306" y="3357562"/>
            <a:ext cx="38568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5286388"/>
            <a:ext cx="7715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643042" y="4786322"/>
            <a:ext cx="1000132" cy="5000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43174" y="4786322"/>
            <a:ext cx="92869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571868" y="1500174"/>
            <a:ext cx="4643470" cy="32861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465637" y="4393413"/>
            <a:ext cx="17851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929852" y="4714884"/>
            <a:ext cx="11422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501092" y="507128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22629" y="5036355"/>
            <a:ext cx="6421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965703" y="4178305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894397" y="3679033"/>
            <a:ext cx="321391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393934" y="3892950"/>
            <a:ext cx="2786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5720" y="5286388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85720" y="478632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85720" y="428625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5720" y="364331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85720" y="3071810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57158" y="2071678"/>
            <a:ext cx="7000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85720" y="2571744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85720" y="1571612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1285852" y="528638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1год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00298" y="528638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2-3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500430" y="528638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4-7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286248" y="528638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6-12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000628" y="528638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13-20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86446" y="528638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20-25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572264" y="528638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26-64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58082" y="5286388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65 лет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642910" y="5857892"/>
            <a:ext cx="7637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Возрастные доминанты психики личности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57158" y="4857760"/>
            <a:ext cx="1326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доверие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85720" y="3786190"/>
            <a:ext cx="1788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инициатива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85720" y="4357694"/>
            <a:ext cx="2089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самоконтроль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 rot="5400000">
            <a:off x="-1714544" y="3286124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285720" y="3143248"/>
            <a:ext cx="1822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трудолюбие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85720" y="2643182"/>
            <a:ext cx="2033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идентичность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85720" y="2143116"/>
            <a:ext cx="1770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интимность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85720" y="1643050"/>
            <a:ext cx="2323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продуктивность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85720" y="1142984"/>
            <a:ext cx="4503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</a:rPr>
              <a:t>ересмотр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жизненных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решений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Бихевиористская концепция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(поведение)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Б.Скиннера 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1714512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143108" y="2071678"/>
            <a:ext cx="928694" cy="50006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3240" y="1357298"/>
            <a:ext cx="2571768" cy="1643074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1643050"/>
            <a:ext cx="1857388" cy="1285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9078527">
            <a:off x="129762" y="2134607"/>
            <a:ext cx="18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СТИМУЛЫ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330064">
            <a:off x="6851307" y="2033541"/>
            <a:ext cx="1842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643050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+</a:t>
            </a:r>
            <a:endParaRPr lang="ru-RU" sz="4000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2000240"/>
            <a:ext cx="428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-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071810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Теоретики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бихевиоризма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(англ.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поведение) ключевым фактором поведения человека признают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внешнее окружение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не его психические процессы.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Поведение человека есть реакция на стимулы 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похвала, деньги, признание, одобрение, оценки окружающих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наказание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Наказание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очень действенный стимул, но не желательный, т.к.  может вызвать асоциальные действия, например, агрессию.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Лучшим стимулом является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позитивное подкрепление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857884" y="2000240"/>
            <a:ext cx="928694" cy="50006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285884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Ч.Кули 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взаимодействие, оценки)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1143008" cy="13087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1643050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Личность формируется на основе многих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 с окружающим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отношение с другими, через их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 формирует представление о себе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Личность-это производное от её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окружения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Самосознание личности - это результат социального взаимодействия, в ходе которого человек научился смотреть на себя глазами других людей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«зеркальное Я»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Я-реальное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представление о себе в настоящее время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Я-идеальное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каким человек должен стать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Динамическое 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то, каким человек намерен стать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Фантастическое 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то, каким человек желал бы стать, если бы это оказалось возможным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858180" cy="914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Ч.Кули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500174"/>
          <a:ext cx="83582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643578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личности (по Ч.Кули)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587</TotalTime>
  <Words>691</Words>
  <Application>Microsoft Office PowerPoint</Application>
  <PresentationFormat>Экран (4:3)</PresentationFormat>
  <Paragraphs>122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Концепции личности</vt:lpstr>
      <vt:lpstr>Структура личности по З.Фрейду (структура психики)</vt:lpstr>
      <vt:lpstr>Слайд 3</vt:lpstr>
      <vt:lpstr>Эго-концепция Э. Эриксона (социальная адаптация)</vt:lpstr>
      <vt:lpstr>Слайд 5</vt:lpstr>
      <vt:lpstr>Эго-концепция Э. Эриксона</vt:lpstr>
      <vt:lpstr>Бихевиористская концепция личности (поведение)                  Б.Скиннера </vt:lpstr>
      <vt:lpstr>Я-концепция Ч.Кули  (взаимодействие, оценки)</vt:lpstr>
      <vt:lpstr>Я-концепция Ч.Кули</vt:lpstr>
      <vt:lpstr>Гуманистическая концепция личности А.Маслоу (потребности)</vt:lpstr>
      <vt:lpstr>Гуманистическая концепция личности А.Маслоу</vt:lpstr>
    </vt:vector>
  </TitlesOfParts>
  <Company>Licey7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Концепции личности</dc:title>
  <dc:creator>DA</dc:creator>
  <cp:lastModifiedBy>SaphonovaNS</cp:lastModifiedBy>
  <cp:revision>56</cp:revision>
  <dcterms:created xsi:type="dcterms:W3CDTF">2011-11-25T02:02:51Z</dcterms:created>
  <dcterms:modified xsi:type="dcterms:W3CDTF">2011-11-26T16:03:42Z</dcterms:modified>
</cp:coreProperties>
</file>