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285B96-4061-45A0-9514-2A34C74698FE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9239B-C256-4921-B676-3DFDF0F73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480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72EF-3427-4A16-AE9D-7803BFD8F4B8}" type="datetime1">
              <a:rPr lang="ru-RU" smtClean="0"/>
              <a:t>11.02.2015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92FE-003D-4204-A565-A7629F1653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14A8-C276-400C-BC93-5CA3225E4BBA}" type="datetime1">
              <a:rPr lang="ru-RU" smtClean="0"/>
              <a:t>11.02.2015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92FE-003D-4204-A565-A7629F1653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A3EF-A7AB-4C00-988F-C7D541244203}" type="datetime1">
              <a:rPr lang="ru-RU" smtClean="0"/>
              <a:t>11.02.2015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92FE-003D-4204-A565-A7629F1653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6FC2-C0EE-449C-8CAC-E5B3F585A881}" type="datetime1">
              <a:rPr lang="ru-RU" smtClean="0"/>
              <a:t>11.02.2015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92FE-003D-4204-A565-A7629F1653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5E81-B055-491E-ADA1-7FBB1AD3C7CF}" type="datetime1">
              <a:rPr lang="ru-RU" smtClean="0"/>
              <a:t>11.02.2015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92FE-003D-4204-A565-A7629F1653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84D7-EF0B-41AA-AF3E-A5D46B660BA8}" type="datetime1">
              <a:rPr lang="ru-RU" smtClean="0"/>
              <a:t>11.02.2015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92FE-003D-4204-A565-A7629F1653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A1BBE-FDE4-4720-B8D7-50FC52A50EDC}" type="datetime1">
              <a:rPr lang="ru-RU" smtClean="0"/>
              <a:t>11.02.2015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92FE-003D-4204-A565-A7629F1653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09E5A-0413-41C2-886A-7AEAAADF4ABF}" type="datetime1">
              <a:rPr lang="ru-RU" smtClean="0"/>
              <a:t>11.02.2015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92FE-003D-4204-A565-A7629F1653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8C3C-0FB2-4C66-A037-1F81F2245EAA}" type="datetime1">
              <a:rPr lang="ru-RU" smtClean="0"/>
              <a:t>11.02.2015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92FE-003D-4204-A565-A7629F1653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25A3-8EFB-4408-9B27-AD4E84472058}" type="datetime1">
              <a:rPr lang="ru-RU" smtClean="0"/>
              <a:t>11.02.2015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92FE-003D-4204-A565-A7629F1653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961E3-01A6-4AAF-968D-790E0CB954E9}" type="datetime1">
              <a:rPr lang="ru-RU" smtClean="0"/>
              <a:t>11.02.2015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76B92FE-003D-4204-A565-A7629F1653A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644BD5-78DE-4C55-8C30-127F61BEB91F}" type="datetime1">
              <a:rPr lang="ru-RU" smtClean="0"/>
              <a:t>11.02.2015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6B92FE-003D-4204-A565-A7629F1653A2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04664"/>
            <a:ext cx="8215064" cy="5976664"/>
          </a:xfrm>
        </p:spPr>
        <p:txBody>
          <a:bodyPr>
            <a:normAutofit fontScale="77500" lnSpcReduction="20000"/>
          </a:bodyPr>
          <a:lstStyle/>
          <a:p>
            <a:pPr algn="ctr">
              <a:spcAft>
                <a:spcPts val="0"/>
              </a:spcAft>
            </a:pPr>
            <a:r>
              <a:rPr lang="ru-RU" sz="31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Профессиональная педагогическая ИКТ-компетентность  </a:t>
            </a:r>
          </a:p>
          <a:p>
            <a:endParaRPr lang="ru-RU" sz="20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ru-RU" sz="23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Расширенный, </a:t>
            </a:r>
            <a:r>
              <a:rPr lang="ru-RU" sz="2300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ориентированный на перспективу</a:t>
            </a:r>
            <a:r>
              <a:rPr lang="ru-RU" sz="23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перечень ИКТ-компетенций педагога, которые могут рассматриваться в качестве критериев оценки его деятельности </a:t>
            </a:r>
            <a:r>
              <a:rPr lang="ru-RU" sz="2300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 создании необходимых и достаточных </a:t>
            </a:r>
            <a:r>
              <a:rPr lang="ru-RU" sz="2300" i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условий. </a:t>
            </a:r>
          </a:p>
          <a:p>
            <a:pPr algn="l">
              <a:lnSpc>
                <a:spcPct val="120000"/>
              </a:lnSpc>
              <a:spcAft>
                <a:spcPts val="0"/>
              </a:spcAft>
            </a:pPr>
            <a:endParaRPr lang="ru-RU" sz="20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ru-RU" sz="1900" dirty="0" smtClean="0">
                <a:latin typeface="Arial"/>
                <a:ea typeface="Times New Roman"/>
              </a:rPr>
              <a:t>	</a:t>
            </a:r>
            <a:r>
              <a:rPr lang="ru-RU" sz="2100" dirty="0" smtClean="0">
                <a:latin typeface="Arial"/>
                <a:ea typeface="Times New Roman"/>
              </a:rPr>
              <a:t>Важные</a:t>
            </a:r>
            <a:r>
              <a:rPr lang="ru-RU" sz="2100" dirty="0">
                <a:latin typeface="Arial"/>
                <a:ea typeface="Times New Roman"/>
              </a:rPr>
              <a:t>, но фрагментарные элементы ИКТ-компетентности учителя входят в принятые в конце 2000-х гг. квалификационные требования. За прошедшее время российская школа быстро развивается в направлении информатизации всех процессов, становится цифровой. Большинство педагогов пользуются компьютером для подготовки текстов. В своих выступлениях педагоги используют проектор, дают задание учащимся по поиску информации в Интернете, рассылают информацию родителям по электронной почте и т.д.</a:t>
            </a:r>
            <a:endParaRPr lang="ru-RU" sz="2100" dirty="0">
              <a:latin typeface="Times New Roman"/>
              <a:ea typeface="Times New Roman"/>
            </a:endParaRPr>
          </a:p>
          <a:p>
            <a:pPr algn="l">
              <a:lnSpc>
                <a:spcPct val="120000"/>
              </a:lnSpc>
            </a:pPr>
            <a:r>
              <a:rPr lang="ru-RU" sz="2100" dirty="0" smtClean="0">
                <a:latin typeface="Arial"/>
                <a:ea typeface="Times New Roman"/>
              </a:rPr>
              <a:t>	Во </a:t>
            </a:r>
            <a:r>
              <a:rPr lang="ru-RU" sz="2100" dirty="0">
                <a:latin typeface="Arial"/>
                <a:ea typeface="Times New Roman"/>
              </a:rPr>
              <a:t>многих регионах России вводятся электронные журналы и дневники, обеспечивающие </a:t>
            </a:r>
            <a:r>
              <a:rPr lang="ru-RU" sz="2100" i="1" dirty="0">
                <a:latin typeface="Arial"/>
                <a:ea typeface="Times New Roman"/>
              </a:rPr>
              <a:t>частичное</a:t>
            </a:r>
            <a:r>
              <a:rPr lang="ru-RU" sz="2100" dirty="0">
                <a:latin typeface="Arial"/>
                <a:ea typeface="Times New Roman"/>
              </a:rPr>
              <a:t> погружение образовательного процесса в </a:t>
            </a:r>
            <a:r>
              <a:rPr lang="ru-RU" sz="2100" b="1" dirty="0">
                <a:latin typeface="Arial"/>
                <a:ea typeface="Times New Roman"/>
              </a:rPr>
              <a:t>информационную среду (ИС)</a:t>
            </a:r>
            <a:r>
              <a:rPr lang="ru-RU" sz="2100" dirty="0">
                <a:latin typeface="Arial"/>
                <a:ea typeface="Times New Roman"/>
              </a:rPr>
              <a:t>. Более полное погружение (предполагающее размещение в </a:t>
            </a:r>
            <a:r>
              <a:rPr lang="ru-RU" sz="2100" i="1" dirty="0">
                <a:latin typeface="Arial"/>
                <a:ea typeface="Times New Roman"/>
              </a:rPr>
              <a:t>ИС</a:t>
            </a:r>
            <a:r>
              <a:rPr lang="ru-RU" sz="2100" dirty="0">
                <a:latin typeface="Arial"/>
                <a:ea typeface="Times New Roman"/>
              </a:rPr>
              <a:t> основной информации образовательного процесса) обеспечивает дополнительные педагогические возможности, владение этими возможностями – базовый элемент педагогической ИКТ-компетентности, наряду с умением квалифицированно вводить текст с клавиатуры и формулировать запрос для поиска в Интернете.</a:t>
            </a:r>
            <a:endParaRPr lang="ru-RU" sz="2100" dirty="0">
              <a:latin typeface="Times New Roman"/>
              <a:ea typeface="Times New Roman"/>
            </a:endParaRPr>
          </a:p>
          <a:p>
            <a:pPr algn="l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92FE-003D-4204-A565-A7629F1653A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200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04664"/>
            <a:ext cx="8215064" cy="6048672"/>
          </a:xfrm>
        </p:spPr>
        <p:txBody>
          <a:bodyPr>
            <a:normAutofit fontScale="55000" lnSpcReduction="20000"/>
          </a:bodyPr>
          <a:lstStyle/>
          <a:p>
            <a:pPr indent="449580" algn="l">
              <a:lnSpc>
                <a:spcPct val="120000"/>
              </a:lnSpc>
              <a:spcAft>
                <a:spcPts val="0"/>
              </a:spcAft>
            </a:pPr>
            <a:r>
              <a:rPr lang="ru-RU" sz="2900" dirty="0">
                <a:latin typeface="Arial"/>
                <a:ea typeface="Times New Roman"/>
              </a:rPr>
              <a:t>ФГОС для начальной школы (как и для других ступеней общего образования) содержит в качестве требования к условиям образовательного процесса профессиональную ИКТ-компетентность учителя, в частности работу в </a:t>
            </a:r>
            <a:r>
              <a:rPr lang="ru-RU" sz="2900" i="1" dirty="0">
                <a:latin typeface="Arial"/>
                <a:ea typeface="Times New Roman"/>
              </a:rPr>
              <a:t>ИС</a:t>
            </a:r>
            <a:r>
              <a:rPr lang="ru-RU" sz="2900" dirty="0">
                <a:latin typeface="Arial"/>
                <a:ea typeface="Times New Roman"/>
              </a:rPr>
              <a:t>. Опыт подготовки учителей для работы по ФГОС в 2010–2011 гг. и последующих показывает реальность формирования профессиональной ИКТ-компетентности у абсолютного большинства учителей начальной школы крупного региона</a:t>
            </a:r>
            <a:r>
              <a:rPr lang="ru-RU" sz="2900" dirty="0" smtClean="0">
                <a:latin typeface="Arial"/>
                <a:ea typeface="Times New Roman"/>
              </a:rPr>
              <a:t>.</a:t>
            </a: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ru-RU" sz="3600" b="1" dirty="0">
                <a:latin typeface="Arial"/>
                <a:ea typeface="Times New Roman"/>
              </a:rPr>
              <a:t>Профессиональная </a:t>
            </a:r>
            <a:r>
              <a:rPr lang="ru-RU" sz="3600" b="1" dirty="0" smtClean="0">
                <a:latin typeface="Arial"/>
                <a:ea typeface="Times New Roman"/>
              </a:rPr>
              <a:t>ИКТ-компетентность</a:t>
            </a:r>
            <a:r>
              <a:rPr lang="ru-RU" sz="3600" dirty="0">
                <a:latin typeface="Arial"/>
                <a:ea typeface="Times New Roman"/>
              </a:rPr>
              <a:t> </a:t>
            </a:r>
            <a:endParaRPr lang="ru-RU" sz="3600" dirty="0">
              <a:latin typeface="Times New Roman"/>
              <a:ea typeface="Times New Roman"/>
            </a:endParaRPr>
          </a:p>
          <a:p>
            <a:pPr algn="l">
              <a:lnSpc>
                <a:spcPct val="120000"/>
              </a:lnSpc>
              <a:spcAft>
                <a:spcPts val="0"/>
              </a:spcAft>
            </a:pPr>
            <a:r>
              <a:rPr lang="ru-RU" sz="2900" dirty="0" smtClean="0">
                <a:latin typeface="Arial"/>
                <a:ea typeface="Times New Roman"/>
              </a:rPr>
              <a:t>	Профессиональная </a:t>
            </a:r>
            <a:r>
              <a:rPr lang="ru-RU" sz="2900" dirty="0">
                <a:latin typeface="Arial"/>
                <a:ea typeface="Times New Roman"/>
              </a:rPr>
              <a:t>ИКТ-компетентность – квалифицированное использование </a:t>
            </a:r>
            <a:r>
              <a:rPr lang="ru-RU" sz="2900" dirty="0" smtClean="0">
                <a:latin typeface="Arial"/>
                <a:ea typeface="Times New Roman"/>
              </a:rPr>
              <a:t>общераспространённых </a:t>
            </a:r>
            <a:r>
              <a:rPr lang="ru-RU" sz="2900" dirty="0">
                <a:latin typeface="Arial"/>
                <a:ea typeface="Times New Roman"/>
              </a:rPr>
              <a:t>в данной профессиональной области в развитых странах средств ИКТ при решении профессиональных задач там, где нужно, и тогда, когда нужно.</a:t>
            </a:r>
            <a:endParaRPr lang="ru-RU" sz="2900" dirty="0">
              <a:latin typeface="Times New Roman"/>
              <a:ea typeface="Times New Roman"/>
            </a:endParaRPr>
          </a:p>
          <a:p>
            <a:pPr algn="l">
              <a:lnSpc>
                <a:spcPct val="120000"/>
              </a:lnSpc>
              <a:spcAft>
                <a:spcPts val="0"/>
              </a:spcAft>
            </a:pPr>
            <a:r>
              <a:rPr lang="ru-RU" dirty="0">
                <a:latin typeface="Arial"/>
                <a:ea typeface="Times New Roman"/>
              </a:rPr>
              <a:t> </a:t>
            </a:r>
            <a:endParaRPr lang="ru-RU" dirty="0">
              <a:latin typeface="Times New Roman"/>
              <a:ea typeface="Times New Roman"/>
            </a:endParaRPr>
          </a:p>
          <a:p>
            <a:pPr algn="l">
              <a:lnSpc>
                <a:spcPct val="120000"/>
              </a:lnSpc>
              <a:spcAft>
                <a:spcPts val="0"/>
              </a:spcAft>
            </a:pPr>
            <a:r>
              <a:rPr lang="ru-RU" sz="2900" dirty="0">
                <a:latin typeface="Arial"/>
                <a:ea typeface="Times New Roman"/>
              </a:rPr>
              <a:t>В профессиональную педагогическую ИКТ-компетентность входят:</a:t>
            </a:r>
            <a:endParaRPr lang="ru-RU" sz="2900" dirty="0">
              <a:latin typeface="Times New Roman"/>
              <a:ea typeface="Times New Roman"/>
            </a:endParaRPr>
          </a:p>
          <a:p>
            <a:pPr marL="342900" lvl="0" indent="-342900" algn="l">
              <a:lnSpc>
                <a:spcPct val="120000"/>
              </a:lnSpc>
              <a:spcAft>
                <a:spcPts val="0"/>
              </a:spcAft>
              <a:buFont typeface="Symbol"/>
              <a:buChar char=""/>
            </a:pPr>
            <a:r>
              <a:rPr lang="ru-RU" sz="2900" dirty="0" err="1">
                <a:latin typeface="Arial"/>
                <a:ea typeface="Times New Roman"/>
              </a:rPr>
              <a:t>Общепользовательская</a:t>
            </a:r>
            <a:r>
              <a:rPr lang="ru-RU" sz="2900" dirty="0">
                <a:latin typeface="Arial"/>
                <a:ea typeface="Times New Roman"/>
              </a:rPr>
              <a:t> ИКТ-компетентность.</a:t>
            </a:r>
            <a:endParaRPr lang="ru-RU" sz="2900" dirty="0">
              <a:latin typeface="Times New Roman"/>
              <a:ea typeface="Times New Roman"/>
            </a:endParaRPr>
          </a:p>
          <a:p>
            <a:pPr marL="342900" lvl="0" indent="-342900" algn="l">
              <a:lnSpc>
                <a:spcPct val="120000"/>
              </a:lnSpc>
              <a:spcAft>
                <a:spcPts val="0"/>
              </a:spcAft>
              <a:buFont typeface="Symbol"/>
              <a:buChar char=""/>
            </a:pPr>
            <a:r>
              <a:rPr lang="ru-RU" sz="2900" dirty="0">
                <a:latin typeface="Arial"/>
                <a:ea typeface="Times New Roman"/>
              </a:rPr>
              <a:t>Общепедагогическая ИКТ-компетентность.</a:t>
            </a:r>
            <a:endParaRPr lang="ru-RU" sz="2900" dirty="0">
              <a:latin typeface="Times New Roman"/>
              <a:ea typeface="Times New Roman"/>
            </a:endParaRPr>
          </a:p>
          <a:p>
            <a:pPr marL="342900" lvl="0" indent="-342900" algn="l">
              <a:lnSpc>
                <a:spcPct val="120000"/>
              </a:lnSpc>
              <a:spcAft>
                <a:spcPts val="0"/>
              </a:spcAft>
              <a:buFont typeface="Symbol"/>
              <a:buChar char=""/>
            </a:pPr>
            <a:r>
              <a:rPr lang="ru-RU" sz="2900" dirty="0">
                <a:latin typeface="Arial"/>
                <a:ea typeface="Times New Roman"/>
              </a:rPr>
              <a:t>Предметно-педагогическая ИКТ-компетентность (отражающая профессиональную ИКТ-компетентность соответствующей области человеческой деятельности).</a:t>
            </a:r>
            <a:endParaRPr lang="ru-RU" sz="2900" dirty="0">
              <a:latin typeface="Times New Roman"/>
              <a:ea typeface="Times New Roman"/>
            </a:endParaRPr>
          </a:p>
          <a:p>
            <a:pPr algn="l">
              <a:lnSpc>
                <a:spcPct val="120000"/>
              </a:lnSpc>
              <a:spcAft>
                <a:spcPts val="0"/>
              </a:spcAft>
            </a:pPr>
            <a:r>
              <a:rPr lang="ru-RU" sz="2100" dirty="0">
                <a:latin typeface="Arial"/>
                <a:ea typeface="Times New Roman"/>
              </a:rPr>
              <a:t> </a:t>
            </a:r>
            <a:endParaRPr lang="ru-RU" sz="2100" dirty="0">
              <a:latin typeface="Times New Roman"/>
              <a:ea typeface="Times New Roman"/>
            </a:endParaRPr>
          </a:p>
          <a:p>
            <a:pPr indent="228600" algn="l">
              <a:lnSpc>
                <a:spcPct val="120000"/>
              </a:lnSpc>
              <a:spcAft>
                <a:spcPts val="0"/>
              </a:spcAft>
            </a:pPr>
            <a:r>
              <a:rPr lang="ru-RU" sz="2900" dirty="0">
                <a:latin typeface="Arial"/>
                <a:ea typeface="Times New Roman"/>
              </a:rPr>
              <a:t>В каждый из компонентов входит ИКТ-квалификация, состоящая в соответствующем умении применять ресурсы ИКТ.</a:t>
            </a:r>
            <a:endParaRPr lang="ru-RU" sz="2900" dirty="0">
              <a:latin typeface="Times New Roman"/>
              <a:ea typeface="Times New Roman"/>
            </a:endParaRPr>
          </a:p>
          <a:p>
            <a:pPr algn="l">
              <a:spcAft>
                <a:spcPts val="0"/>
              </a:spcAft>
            </a:pPr>
            <a:r>
              <a:rPr lang="ru-RU" sz="2100" dirty="0">
                <a:latin typeface="Arial"/>
                <a:ea typeface="Times New Roman"/>
              </a:rPr>
              <a:t> </a:t>
            </a:r>
            <a:endParaRPr lang="ru-RU" sz="2100" dirty="0">
              <a:latin typeface="Times New Roman"/>
              <a:ea typeface="Times New Roman"/>
            </a:endParaRPr>
          </a:p>
          <a:p>
            <a:pPr indent="449580" algn="l">
              <a:lnSpc>
                <a:spcPts val="1425"/>
              </a:lnSpc>
              <a:spcAft>
                <a:spcPts val="0"/>
              </a:spcAft>
            </a:pP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92FE-003D-4204-A565-A7629F1653A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762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33400" y="332656"/>
            <a:ext cx="8143056" cy="6192688"/>
          </a:xfrm>
        </p:spPr>
        <p:txBody>
          <a:bodyPr>
            <a:normAutofit fontScale="92500"/>
          </a:bodyPr>
          <a:lstStyle/>
          <a:p>
            <a:pPr algn="ctr">
              <a:lnSpc>
                <a:spcPct val="110000"/>
              </a:lnSpc>
              <a:spcAft>
                <a:spcPts val="0"/>
              </a:spcAft>
            </a:pPr>
            <a:r>
              <a:rPr lang="ru-RU" b="1" dirty="0">
                <a:latin typeface="Arial"/>
                <a:ea typeface="Times New Roman"/>
              </a:rPr>
              <a:t>Профессиональная педагогическая ИКТ-компетентность</a:t>
            </a:r>
            <a:endParaRPr lang="ru-RU" dirty="0">
              <a:latin typeface="Times New Roman"/>
              <a:ea typeface="Times New Roman"/>
            </a:endParaRPr>
          </a:p>
          <a:p>
            <a:pPr algn="l">
              <a:lnSpc>
                <a:spcPts val="1425"/>
              </a:lnSpc>
              <a:spcAft>
                <a:spcPts val="0"/>
              </a:spcAft>
            </a:pPr>
            <a:r>
              <a:rPr lang="ru-RU" dirty="0">
                <a:latin typeface="Arial"/>
                <a:ea typeface="Times New Roman"/>
              </a:rPr>
              <a:t> </a:t>
            </a:r>
            <a:endParaRPr lang="ru-RU" dirty="0">
              <a:latin typeface="Times New Roman"/>
              <a:ea typeface="Times New Roman"/>
            </a:endParaRPr>
          </a:p>
          <a:p>
            <a:pPr marL="342900" lvl="0" indent="-342900" algn="l">
              <a:spcAft>
                <a:spcPts val="0"/>
              </a:spcAft>
              <a:buFont typeface="Symbol"/>
              <a:buChar char=""/>
            </a:pPr>
            <a:r>
              <a:rPr lang="ru-RU" sz="1800" dirty="0">
                <a:latin typeface="Arial"/>
                <a:ea typeface="Times New Roman"/>
              </a:rPr>
              <a:t>Основана на Рекомендациях ЮНЕСКО «Структура ИКТ-компетентности учителей», 2011 г.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l">
              <a:spcAft>
                <a:spcPts val="0"/>
              </a:spcAft>
              <a:buFont typeface="Symbol"/>
              <a:buChar char=""/>
            </a:pPr>
            <a:r>
              <a:rPr lang="ru-RU" sz="1800" dirty="0">
                <a:latin typeface="Arial"/>
                <a:ea typeface="Times New Roman"/>
              </a:rPr>
              <a:t>Предполагается как присутствующая во всех компонентах профессионального стандарта.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l">
              <a:spcAft>
                <a:spcPts val="0"/>
              </a:spcAft>
              <a:buFont typeface="Symbol"/>
              <a:buChar char=""/>
            </a:pPr>
            <a:r>
              <a:rPr lang="ru-RU" sz="1800" dirty="0">
                <a:latin typeface="Arial"/>
                <a:ea typeface="Times New Roman"/>
              </a:rPr>
              <a:t>Выявляется в образовательном процессе и оценивается экспертами, как правило, в ходе наблюдения деятельности учителя и анализа её фиксации в информационной среде.</a:t>
            </a:r>
            <a:endParaRPr lang="ru-RU" sz="1800" dirty="0">
              <a:latin typeface="Times New Roman"/>
              <a:ea typeface="Times New Roman"/>
            </a:endParaRPr>
          </a:p>
          <a:p>
            <a:pPr algn="ctr"/>
            <a:r>
              <a:rPr lang="ru-RU" sz="2000" b="1" dirty="0" smtClean="0">
                <a:latin typeface="Arial"/>
                <a:ea typeface="Times New Roman"/>
              </a:rPr>
              <a:t>Отражение </a:t>
            </a:r>
            <a:r>
              <a:rPr lang="ru-RU" sz="2000" b="1" i="1" dirty="0" smtClean="0">
                <a:latin typeface="Arial"/>
                <a:ea typeface="Times New Roman"/>
              </a:rPr>
              <a:t>требования</a:t>
            </a:r>
            <a:r>
              <a:rPr lang="ru-RU" sz="2000" b="1" dirty="0" smtClean="0">
                <a:latin typeface="Arial"/>
                <a:ea typeface="Times New Roman"/>
              </a:rPr>
              <a:t> ФГОС к условиям </a:t>
            </a:r>
            <a:r>
              <a:rPr lang="ru-RU" sz="2000" b="1" i="1" dirty="0" smtClean="0">
                <a:latin typeface="Arial"/>
                <a:ea typeface="Times New Roman"/>
              </a:rPr>
              <a:t>реализации</a:t>
            </a:r>
            <a:r>
              <a:rPr lang="ru-RU" sz="2000" b="1" dirty="0" smtClean="0">
                <a:latin typeface="Arial"/>
                <a:ea typeface="Times New Roman"/>
              </a:rPr>
              <a:t> образовательной программы в требованиях к профессиональной ИКТ-компетентности педагога и её оцениванию</a:t>
            </a:r>
          </a:p>
          <a:p>
            <a:pPr algn="l"/>
            <a:r>
              <a:rPr lang="ru-RU" sz="1900" dirty="0" smtClean="0">
                <a:latin typeface="Arial"/>
                <a:ea typeface="Times New Roman"/>
              </a:rPr>
              <a:t>	</a:t>
            </a:r>
            <a:r>
              <a:rPr lang="ru-RU" sz="1800" dirty="0" smtClean="0">
                <a:latin typeface="Arial"/>
                <a:ea typeface="Times New Roman"/>
              </a:rPr>
              <a:t>Описание </a:t>
            </a:r>
            <a:r>
              <a:rPr lang="ru-RU" sz="1800" dirty="0">
                <a:latin typeface="Arial"/>
                <a:ea typeface="Times New Roman"/>
              </a:rPr>
              <a:t>профессиональной педагогической ИКТ-компетентности и отдельных </a:t>
            </a:r>
            <a:r>
              <a:rPr lang="ru-RU" sz="1800" dirty="0" smtClean="0">
                <a:latin typeface="Arial"/>
                <a:ea typeface="Times New Roman"/>
              </a:rPr>
              <a:t>её </a:t>
            </a:r>
            <a:r>
              <a:rPr lang="ru-RU" sz="1800" dirty="0">
                <a:latin typeface="Arial"/>
                <a:ea typeface="Times New Roman"/>
              </a:rPr>
              <a:t>элементов </a:t>
            </a:r>
            <a:r>
              <a:rPr lang="ru-RU" sz="1800" dirty="0" smtClean="0">
                <a:latin typeface="Arial"/>
                <a:ea typeface="Times New Roman"/>
              </a:rPr>
              <a:t>даётся </a:t>
            </a:r>
            <a:r>
              <a:rPr lang="ru-RU" sz="1800" dirty="0">
                <a:latin typeface="Arial"/>
                <a:ea typeface="Times New Roman"/>
              </a:rPr>
              <a:t>для ситуации, когда выполнены требования ФГОС к материальным и информационным условиям общеобразовательного процесса. Если те или иные требования ФГОС не выполнены, то элементы ИКТ-компетентности могут реализовываться и оцениваться (проверяться) в соответственно </a:t>
            </a:r>
            <a:r>
              <a:rPr lang="ru-RU" sz="1800" dirty="0" smtClean="0">
                <a:latin typeface="Arial"/>
                <a:ea typeface="Times New Roman"/>
              </a:rPr>
              <a:t>изменённом </a:t>
            </a:r>
            <a:r>
              <a:rPr lang="ru-RU" sz="1800" dirty="0">
                <a:latin typeface="Arial"/>
                <a:ea typeface="Times New Roman"/>
              </a:rPr>
              <a:t>виде. Также как временная мера возможно оценивание элементов ИКТ-компетентности вне образовательного процесса, в модельных ситуациях.</a:t>
            </a:r>
            <a:endParaRPr lang="ru-RU" sz="1800" dirty="0">
              <a:latin typeface="Times New Roman"/>
              <a:ea typeface="Times New Roman"/>
            </a:endParaRPr>
          </a:p>
          <a:p>
            <a:pPr algn="l"/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92FE-003D-4204-A565-A7629F1653A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781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424936" cy="5976664"/>
          </a:xfrm>
        </p:spPr>
        <p:txBody>
          <a:bodyPr/>
          <a:lstStyle/>
          <a:p>
            <a:pPr algn="ctr">
              <a:lnSpc>
                <a:spcPts val="1425"/>
              </a:lnSpc>
              <a:spcAft>
                <a:spcPts val="0"/>
              </a:spcAft>
            </a:pPr>
            <a:r>
              <a:rPr lang="ru-RU" sz="1800" b="1" dirty="0">
                <a:latin typeface="Arial"/>
                <a:ea typeface="Times New Roman"/>
              </a:rPr>
              <a:t>Компоненты ИКТ-компетентности учителя</a:t>
            </a:r>
            <a:endParaRPr lang="ru-RU" sz="18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800" b="1" dirty="0" err="1">
                <a:latin typeface="Arial"/>
                <a:ea typeface="Times New Roman"/>
              </a:rPr>
              <a:t>Общепользовательский</a:t>
            </a:r>
            <a:r>
              <a:rPr lang="ru-RU" sz="1800" b="1" dirty="0">
                <a:latin typeface="Arial"/>
                <a:ea typeface="Times New Roman"/>
              </a:rPr>
              <a:t> компонент</a:t>
            </a:r>
            <a:endParaRPr lang="ru-RU" sz="1800" dirty="0">
              <a:latin typeface="Times New Roman"/>
              <a:ea typeface="Times New Roman"/>
            </a:endParaRPr>
          </a:p>
          <a:p>
            <a:pPr algn="l">
              <a:spcAft>
                <a:spcPts val="0"/>
              </a:spcAft>
            </a:pPr>
            <a:r>
              <a:rPr lang="ru-RU" sz="1800" dirty="0">
                <a:latin typeface="Arial"/>
                <a:ea typeface="Times New Roman"/>
              </a:rPr>
              <a:t> 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l">
              <a:spcAft>
                <a:spcPts val="0"/>
              </a:spcAft>
              <a:buFont typeface="Symbol"/>
              <a:buChar char=""/>
            </a:pPr>
            <a:r>
              <a:rPr lang="ru-RU" sz="1800" dirty="0">
                <a:latin typeface="Arial"/>
                <a:ea typeface="Times New Roman"/>
              </a:rPr>
              <a:t>Использование </a:t>
            </a:r>
            <a:r>
              <a:rPr lang="ru-RU" sz="1800" dirty="0" smtClean="0">
                <a:latin typeface="Arial"/>
                <a:ea typeface="Times New Roman"/>
              </a:rPr>
              <a:t>приёмов </a:t>
            </a:r>
            <a:r>
              <a:rPr lang="ru-RU" sz="1800" dirty="0">
                <a:latin typeface="Arial"/>
                <a:ea typeface="Times New Roman"/>
              </a:rPr>
              <a:t>и соблюдение правил начала, приостановки, продолжения и завершения работы со средствами ИКТ, устранения неполадок, обеспечения расходуемых материалов, эргономики, техники безопасности и другие вопросы, входящие в результаты освоения ИКТ в основной школе.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l">
              <a:spcAft>
                <a:spcPts val="0"/>
              </a:spcAft>
              <a:buFont typeface="Symbol"/>
              <a:buChar char=""/>
            </a:pPr>
            <a:r>
              <a:rPr lang="ru-RU" sz="1800" dirty="0">
                <a:latin typeface="Arial"/>
                <a:ea typeface="Times New Roman"/>
              </a:rPr>
              <a:t>Соблюдение этических и правовых норм использования ИКТ (в том числе недопустимость неавторизованного использования и навязывания информации).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l">
              <a:spcAft>
                <a:spcPts val="0"/>
              </a:spcAft>
              <a:buFont typeface="Symbol"/>
              <a:buChar char=""/>
            </a:pPr>
            <a:r>
              <a:rPr lang="ru-RU" sz="1800" dirty="0" err="1">
                <a:latin typeface="Arial"/>
                <a:ea typeface="Times New Roman"/>
              </a:rPr>
              <a:t>Видеоаудиофиксация</a:t>
            </a:r>
            <a:r>
              <a:rPr lang="ru-RU" sz="1800" dirty="0">
                <a:latin typeface="Arial"/>
                <a:ea typeface="Times New Roman"/>
              </a:rPr>
              <a:t> процессов в окружающем мире и в образовательном процессе.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l">
              <a:spcAft>
                <a:spcPts val="0"/>
              </a:spcAft>
              <a:buFont typeface="Symbol"/>
              <a:buChar char=""/>
            </a:pPr>
            <a:r>
              <a:rPr lang="ru-RU" sz="1800" dirty="0">
                <a:latin typeface="Arial"/>
                <a:ea typeface="Times New Roman"/>
              </a:rPr>
              <a:t>Клавиатурный ввод</a:t>
            </a:r>
            <a:r>
              <a:rPr lang="ru-RU" sz="1800" dirty="0" smtClean="0">
                <a:latin typeface="Arial"/>
                <a:ea typeface="Times New Roman"/>
              </a:rPr>
              <a:t>.</a:t>
            </a:r>
          </a:p>
          <a:p>
            <a:pPr marL="342900" indent="-342900" algn="l">
              <a:buFont typeface="Symbol"/>
              <a:buChar char=""/>
            </a:pPr>
            <a:r>
              <a:rPr lang="ru-RU" sz="1800" dirty="0" err="1">
                <a:latin typeface="Arial"/>
                <a:ea typeface="Times New Roman"/>
              </a:rPr>
              <a:t>Аудиовидиотекстовая</a:t>
            </a:r>
            <a:r>
              <a:rPr lang="ru-RU" sz="1800" dirty="0">
                <a:latin typeface="Arial"/>
                <a:ea typeface="Times New Roman"/>
              </a:rPr>
              <a:t> коммуникация (двусторонняя связь, конференция, мгновенные и отложенные сообщения, автоматизированные коррекция текста и перевод между языками).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l">
              <a:buClr>
                <a:srgbClr val="0BD0D9"/>
              </a:buClr>
              <a:buFont typeface="Symbol"/>
              <a:buChar char=""/>
            </a:pPr>
            <a:r>
              <a:rPr lang="ru-RU" sz="1800" dirty="0">
                <a:solidFill>
                  <a:prstClr val="white"/>
                </a:solidFill>
                <a:latin typeface="Arial"/>
                <a:ea typeface="Times New Roman"/>
              </a:rPr>
              <a:t>Навыки поиска в Интернете и базах данных.</a:t>
            </a:r>
            <a:endParaRPr lang="ru-RU" sz="1800" dirty="0">
              <a:solidFill>
                <a:prstClr val="white"/>
              </a:solidFill>
              <a:latin typeface="Times New Roman"/>
              <a:ea typeface="Times New Roman"/>
            </a:endParaRPr>
          </a:p>
          <a:p>
            <a:pPr marL="342900" lvl="0" indent="-342900" algn="l">
              <a:buClr>
                <a:srgbClr val="0BD0D9"/>
              </a:buClr>
              <a:buFont typeface="Symbol"/>
              <a:buChar char=""/>
            </a:pPr>
            <a:r>
              <a:rPr lang="ru-RU" sz="1800" dirty="0">
                <a:solidFill>
                  <a:prstClr val="white"/>
                </a:solidFill>
                <a:latin typeface="Arial"/>
                <a:ea typeface="Times New Roman"/>
              </a:rPr>
              <a:t>Систематическое использование имеющихся навыков в повседневном и профессиональном контексте.</a:t>
            </a:r>
          </a:p>
          <a:p>
            <a:pPr marL="342900" lvl="0" indent="-342900" algn="l">
              <a:lnSpc>
                <a:spcPts val="1425"/>
              </a:lnSpc>
              <a:spcAft>
                <a:spcPts val="0"/>
              </a:spcAft>
              <a:buFont typeface="Symbol"/>
              <a:buChar char=""/>
            </a:pPr>
            <a:endParaRPr lang="ru-RU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92FE-003D-4204-A565-A7629F1653A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126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424936" cy="5976664"/>
          </a:xfrm>
        </p:spPr>
        <p:txBody>
          <a:bodyPr/>
          <a:lstStyle/>
          <a:p>
            <a:pPr algn="ctr"/>
            <a:r>
              <a:rPr lang="ru-RU" sz="1800" b="1" dirty="0" smtClean="0">
                <a:latin typeface="Arial"/>
                <a:ea typeface="Times New Roman"/>
              </a:rPr>
              <a:t>Общепедагогический </a:t>
            </a:r>
            <a:r>
              <a:rPr lang="ru-RU" sz="1800" b="1" dirty="0">
                <a:latin typeface="Arial"/>
                <a:ea typeface="Times New Roman"/>
              </a:rPr>
              <a:t>компонент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l">
              <a:spcAft>
                <a:spcPts val="0"/>
              </a:spcAft>
              <a:buFont typeface="Symbol"/>
              <a:buChar char=""/>
            </a:pPr>
            <a:r>
              <a:rPr lang="ru-RU" sz="1800" dirty="0">
                <a:latin typeface="Arial"/>
                <a:ea typeface="Times New Roman"/>
              </a:rPr>
              <a:t>Педагогическая деятельность в информационной среде (ИС) и постоянное </a:t>
            </a:r>
            <a:r>
              <a:rPr lang="ru-RU" sz="1800" dirty="0" smtClean="0">
                <a:latin typeface="Arial"/>
                <a:ea typeface="Times New Roman"/>
              </a:rPr>
              <a:t>её </a:t>
            </a:r>
            <a:r>
              <a:rPr lang="ru-RU" sz="1800" dirty="0">
                <a:latin typeface="Arial"/>
                <a:ea typeface="Times New Roman"/>
              </a:rPr>
              <a:t>отображение в ИС в соответствии с задачами: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l">
              <a:spcAft>
                <a:spcPts val="0"/>
              </a:spcAft>
              <a:buFont typeface="Symbol"/>
              <a:buChar char=""/>
            </a:pPr>
            <a:r>
              <a:rPr lang="ru-RU" sz="1800" dirty="0">
                <a:latin typeface="Arial"/>
                <a:ea typeface="Times New Roman"/>
              </a:rPr>
              <a:t>Планирования и объективного анализа образовательного процесса.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l">
              <a:spcAft>
                <a:spcPts val="0"/>
              </a:spcAft>
              <a:buFont typeface="Symbol"/>
              <a:buChar char=""/>
            </a:pPr>
            <a:r>
              <a:rPr lang="ru-RU" sz="1800" dirty="0">
                <a:latin typeface="Arial"/>
                <a:ea typeface="Times New Roman"/>
              </a:rPr>
              <a:t>Прозрачности и понятности образовательного процесса окружающему миру (и соответствующих ограничений доступа).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l">
              <a:spcAft>
                <a:spcPts val="0"/>
              </a:spcAft>
              <a:buFont typeface="Symbol"/>
              <a:buChar char=""/>
            </a:pPr>
            <a:r>
              <a:rPr lang="ru-RU" sz="1800" dirty="0">
                <a:latin typeface="Arial"/>
                <a:ea typeface="Times New Roman"/>
              </a:rPr>
              <a:t>Организации образовательного процесса: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l">
              <a:spcAft>
                <a:spcPts val="0"/>
              </a:spcAft>
              <a:buFont typeface="Courier New"/>
              <a:buChar char="o"/>
            </a:pPr>
            <a:r>
              <a:rPr lang="ru-RU" sz="1800" dirty="0">
                <a:latin typeface="Arial"/>
                <a:ea typeface="Times New Roman"/>
              </a:rPr>
              <a:t>выдача заданий учащимся,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l">
              <a:spcAft>
                <a:spcPts val="0"/>
              </a:spcAft>
              <a:buFont typeface="Courier New"/>
              <a:buChar char="o"/>
            </a:pPr>
            <a:r>
              <a:rPr lang="ru-RU" sz="1800" dirty="0">
                <a:latin typeface="Arial"/>
                <a:ea typeface="Times New Roman"/>
              </a:rPr>
              <a:t>проверка заданий перед следующим занятием, рецензирование и фиксация промежуточных и итоговых результатов, в том числе в соответствии с заданной системой критериев,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l">
              <a:spcAft>
                <a:spcPts val="0"/>
              </a:spcAft>
              <a:buFont typeface="Courier New"/>
              <a:buChar char="o"/>
            </a:pPr>
            <a:r>
              <a:rPr lang="ru-RU" sz="1800" dirty="0">
                <a:latin typeface="Arial"/>
                <a:ea typeface="Times New Roman"/>
              </a:rPr>
              <a:t>составление и аннотирование портфолио учащихся и своего собственного,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l">
              <a:spcAft>
                <a:spcPts val="0"/>
              </a:spcAft>
              <a:buFont typeface="Courier New"/>
              <a:buChar char="o"/>
            </a:pPr>
            <a:r>
              <a:rPr lang="ru-RU" sz="1800" dirty="0">
                <a:latin typeface="Arial"/>
                <a:ea typeface="Times New Roman"/>
              </a:rPr>
              <a:t>дистанционное консультирование учащихся при выполнении задания, поддержка взаимодействия учащегося с </a:t>
            </a:r>
            <a:r>
              <a:rPr lang="ru-RU" sz="1800" dirty="0" err="1">
                <a:latin typeface="Arial"/>
                <a:ea typeface="Times New Roman"/>
              </a:rPr>
              <a:t>тьютором</a:t>
            </a:r>
            <a:r>
              <a:rPr lang="ru-RU" sz="1800" dirty="0">
                <a:latin typeface="Arial"/>
                <a:ea typeface="Times New Roman"/>
              </a:rPr>
              <a:t>.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l">
              <a:buClr>
                <a:srgbClr val="0BD0D9"/>
              </a:buClr>
              <a:buFont typeface="Symbol"/>
              <a:buChar char=""/>
            </a:pPr>
            <a:r>
              <a:rPr lang="ru-RU" sz="1800" dirty="0">
                <a:solidFill>
                  <a:prstClr val="white"/>
                </a:solidFill>
                <a:latin typeface="Arial"/>
                <a:ea typeface="Times New Roman"/>
              </a:rPr>
              <a:t>Организация образовательного процесса, при которой учащиеся систематически в соответствии с целями образования:</a:t>
            </a:r>
            <a:endParaRPr lang="ru-RU" sz="1800" dirty="0">
              <a:solidFill>
                <a:prstClr val="white"/>
              </a:solidFill>
              <a:latin typeface="Times New Roman"/>
              <a:ea typeface="Times New Roman"/>
            </a:endParaRPr>
          </a:p>
          <a:p>
            <a:pPr marL="342900" lvl="0" indent="-342900" algn="l">
              <a:buClr>
                <a:srgbClr val="0BD0D9"/>
              </a:buClr>
              <a:buFont typeface="Courier New"/>
              <a:buChar char="o"/>
            </a:pPr>
            <a:r>
              <a:rPr lang="ru-RU" sz="1800" dirty="0">
                <a:solidFill>
                  <a:prstClr val="white"/>
                </a:solidFill>
                <a:latin typeface="Arial"/>
                <a:ea typeface="Times New Roman"/>
              </a:rPr>
              <a:t>ведут деятельность и достигают результатов в открытом контролируемом информационном пространстве,</a:t>
            </a:r>
            <a:endParaRPr lang="ru-RU" sz="1800" dirty="0">
              <a:solidFill>
                <a:prstClr val="white"/>
              </a:solidFill>
              <a:latin typeface="Times New Roman"/>
              <a:ea typeface="Times New Roman"/>
            </a:endParaRPr>
          </a:p>
          <a:p>
            <a:pPr marL="342900" lvl="0" indent="-342900" algn="l">
              <a:lnSpc>
                <a:spcPts val="1425"/>
              </a:lnSpc>
              <a:spcAft>
                <a:spcPts val="0"/>
              </a:spcAft>
              <a:buFont typeface="Symbol"/>
              <a:buChar char=""/>
            </a:pPr>
            <a:endParaRPr lang="ru-RU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92FE-003D-4204-A565-A7629F1653A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739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424936" cy="5976664"/>
          </a:xfrm>
        </p:spPr>
        <p:txBody>
          <a:bodyPr/>
          <a:lstStyle/>
          <a:p>
            <a:pPr marL="342900" lvl="0" indent="-342900" algn="l">
              <a:spcAft>
                <a:spcPts val="0"/>
              </a:spcAft>
              <a:buFont typeface="Courier New"/>
              <a:buChar char="o"/>
            </a:pPr>
            <a:r>
              <a:rPr lang="ru-RU" sz="1800" dirty="0" smtClean="0">
                <a:latin typeface="Arial"/>
                <a:ea typeface="Times New Roman"/>
              </a:rPr>
              <a:t>используют </a:t>
            </a:r>
            <a:r>
              <a:rPr lang="ru-RU" sz="1800" dirty="0" smtClean="0">
                <a:latin typeface="Arial"/>
                <a:ea typeface="Times New Roman"/>
              </a:rPr>
              <a:t>предоставленные им инструменты информационной деятельности.</a:t>
            </a:r>
            <a:endParaRPr lang="ru-RU" sz="1800" dirty="0" smtClean="0">
              <a:latin typeface="Times New Roman"/>
              <a:ea typeface="Times New Roman"/>
            </a:endParaRPr>
          </a:p>
          <a:p>
            <a:pPr marL="342900" lvl="0" indent="-342900" algn="l">
              <a:spcAft>
                <a:spcPts val="0"/>
              </a:spcAft>
              <a:buFont typeface="Symbol"/>
              <a:buChar char=""/>
            </a:pPr>
            <a:r>
              <a:rPr lang="ru-RU" sz="1800" dirty="0" smtClean="0">
                <a:latin typeface="Arial"/>
                <a:ea typeface="Times New Roman"/>
              </a:rPr>
              <a:t>Подготовка и проведение выступлений, обсуждений, консультаций с компьютерной поддержкой, в том числе в телекоммуникационной среде.</a:t>
            </a:r>
            <a:endParaRPr lang="ru-RU" sz="1800" dirty="0" smtClean="0">
              <a:latin typeface="Times New Roman"/>
              <a:ea typeface="Times New Roman"/>
            </a:endParaRPr>
          </a:p>
          <a:p>
            <a:pPr marL="342900" lvl="0" indent="-342900" algn="l">
              <a:spcAft>
                <a:spcPts val="0"/>
              </a:spcAft>
              <a:buFont typeface="Symbol"/>
              <a:buChar char=""/>
            </a:pPr>
            <a:r>
              <a:rPr lang="ru-RU" sz="1800" dirty="0" smtClean="0">
                <a:latin typeface="Arial"/>
                <a:ea typeface="Times New Roman"/>
              </a:rPr>
              <a:t>Организация и проведение групповой (в том числе межшкольной) деятельности в телекоммуникационной среде.</a:t>
            </a:r>
          </a:p>
          <a:p>
            <a:pPr marL="342900" lvl="0" indent="-342900" algn="l">
              <a:spcAft>
                <a:spcPts val="0"/>
              </a:spcAft>
              <a:buFont typeface="Symbol"/>
              <a:buChar char=""/>
            </a:pPr>
            <a:r>
              <a:rPr lang="ru-RU" sz="1800" dirty="0">
                <a:latin typeface="Arial"/>
                <a:ea typeface="Times New Roman"/>
              </a:rPr>
              <a:t>Использование инструментов проектирования деятельности (в том числе коллективной), визуализации ролей и событий.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l">
              <a:spcAft>
                <a:spcPts val="0"/>
              </a:spcAft>
              <a:buFont typeface="Symbol"/>
              <a:buChar char=""/>
            </a:pPr>
            <a:r>
              <a:rPr lang="ru-RU" sz="1800" dirty="0">
                <a:latin typeface="Arial"/>
                <a:ea typeface="Times New Roman"/>
              </a:rPr>
              <a:t>Визуальная коммуникация – использование средств наглядных объектов в процессе коммуникации, в том числе концептуальных, организационных и др. диаграмм, видеомонтажа.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indent="-342900" algn="l">
              <a:buFont typeface="Symbol"/>
              <a:buChar char=""/>
            </a:pPr>
            <a:r>
              <a:rPr lang="ru-RU" sz="1800" dirty="0">
                <a:latin typeface="Arial"/>
                <a:ea typeface="Times New Roman"/>
              </a:rPr>
              <a:t>Предсказание, проектирование и относительное оценивание индивидуального прогресса учащегося, исходя из текущего состояния, характеристик личности, предшествующей истории, накопленной ранее статистической информации о различных учащихся.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indent="-342900" algn="l">
              <a:buFont typeface="Symbol"/>
              <a:buChar char=""/>
            </a:pPr>
            <a:r>
              <a:rPr lang="ru-RU" sz="1800" dirty="0">
                <a:latin typeface="Arial"/>
                <a:ea typeface="Times New Roman"/>
              </a:rPr>
              <a:t>Оценивание качества цифровых образовательных ресурсов (источников, инструментов) по отношению к заданным образовательным задачам их использования.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l">
              <a:spcAft>
                <a:spcPts val="0"/>
              </a:spcAft>
              <a:buFont typeface="Symbol"/>
              <a:buChar char=""/>
            </a:pPr>
            <a:endParaRPr lang="ru-RU" sz="1800" dirty="0" smtClean="0">
              <a:latin typeface="Arial"/>
              <a:ea typeface="Times New Roman"/>
            </a:endParaRPr>
          </a:p>
          <a:p>
            <a:pPr marL="342900" lvl="0" indent="-342900" algn="l">
              <a:lnSpc>
                <a:spcPts val="1425"/>
              </a:lnSpc>
              <a:spcAft>
                <a:spcPts val="0"/>
              </a:spcAft>
              <a:buFont typeface="Symbol"/>
              <a:buChar char=""/>
            </a:pPr>
            <a:endParaRPr lang="ru-RU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92FE-003D-4204-A565-A7629F1653A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505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424936" cy="5976664"/>
          </a:xfrm>
        </p:spPr>
        <p:txBody>
          <a:bodyPr>
            <a:normAutofit/>
          </a:bodyPr>
          <a:lstStyle/>
          <a:p>
            <a:pPr marL="342900" lvl="0" indent="-342900" algn="l">
              <a:spcAft>
                <a:spcPts val="0"/>
              </a:spcAft>
              <a:buFont typeface="Symbol"/>
              <a:buChar char=""/>
            </a:pPr>
            <a:r>
              <a:rPr lang="ru-RU" sz="1800" dirty="0" smtClean="0">
                <a:latin typeface="Arial"/>
                <a:ea typeface="Times New Roman"/>
              </a:rPr>
              <a:t>Учёт </a:t>
            </a:r>
            <a:r>
              <a:rPr lang="ru-RU" sz="1800" dirty="0">
                <a:latin typeface="Arial"/>
                <a:ea typeface="Times New Roman"/>
              </a:rPr>
              <a:t>общественного информационного пространства, в частности </a:t>
            </a:r>
            <a:r>
              <a:rPr lang="ru-RU" sz="1800" dirty="0" smtClean="0">
                <a:latin typeface="Arial"/>
                <a:ea typeface="Times New Roman"/>
              </a:rPr>
              <a:t>молодёжного</a:t>
            </a:r>
            <a:r>
              <a:rPr lang="ru-RU" sz="1800" dirty="0">
                <a:latin typeface="Arial"/>
                <a:ea typeface="Times New Roman"/>
              </a:rPr>
              <a:t>.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l">
              <a:spcAft>
                <a:spcPts val="0"/>
              </a:spcAft>
              <a:buFont typeface="Symbol"/>
              <a:buChar char=""/>
            </a:pPr>
            <a:r>
              <a:rPr lang="ru-RU" sz="1800" dirty="0">
                <a:latin typeface="Arial"/>
                <a:ea typeface="Times New Roman"/>
              </a:rPr>
              <a:t>Поддержка формирования и использования </a:t>
            </a:r>
            <a:r>
              <a:rPr lang="ru-RU" sz="1800" dirty="0" err="1">
                <a:latin typeface="Arial"/>
                <a:ea typeface="Times New Roman"/>
              </a:rPr>
              <a:t>общепользовательского</a:t>
            </a:r>
            <a:r>
              <a:rPr lang="ru-RU" sz="1800" dirty="0">
                <a:latin typeface="Arial"/>
                <a:ea typeface="Times New Roman"/>
              </a:rPr>
              <a:t> компонента в работе учащихся.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l">
              <a:spcAft>
                <a:spcPts val="0"/>
              </a:spcAft>
              <a:buFont typeface="Symbol"/>
              <a:buChar char=""/>
            </a:pPr>
            <a:r>
              <a:rPr lang="ru-RU" sz="1800" dirty="0">
                <a:latin typeface="Arial"/>
                <a:ea typeface="Times New Roman"/>
              </a:rPr>
              <a:t>Организация мониторинга учащимися своего состояния здоровья.</a:t>
            </a:r>
            <a:endParaRPr lang="ru-RU" sz="1800" dirty="0">
              <a:latin typeface="Times New Roman"/>
              <a:ea typeface="Times New Roman"/>
            </a:endParaRPr>
          </a:p>
          <a:p>
            <a:pPr algn="ctr"/>
            <a:r>
              <a:rPr lang="ru-RU" b="1" dirty="0">
                <a:latin typeface="Arial"/>
                <a:ea typeface="Times New Roman"/>
              </a:rPr>
              <a:t>Предметно-педагогический компонент</a:t>
            </a:r>
            <a:endParaRPr lang="ru-RU" dirty="0">
              <a:latin typeface="Times New Roman"/>
              <a:ea typeface="Times New Roman"/>
            </a:endParaRPr>
          </a:p>
          <a:p>
            <a:pPr indent="449580" algn="l">
              <a:spcAft>
                <a:spcPts val="0"/>
              </a:spcAft>
            </a:pPr>
            <a:r>
              <a:rPr lang="ru-RU" sz="1800" dirty="0">
                <a:latin typeface="Arial"/>
                <a:ea typeface="Times New Roman"/>
              </a:rPr>
              <a:t>После формулировки элемента компетентности в скобках указаны предметы и группы предметов, в которых этот элемент используется.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l">
              <a:spcAft>
                <a:spcPts val="0"/>
              </a:spcAft>
              <a:buFont typeface="Symbol"/>
              <a:buChar char=""/>
            </a:pPr>
            <a:r>
              <a:rPr lang="ru-RU" sz="1800" dirty="0">
                <a:latin typeface="Arial"/>
                <a:ea typeface="Times New Roman"/>
              </a:rPr>
              <a:t>Постановка и проведение эксперимента в виртуальных лабораториях своего предмета (естественные и математические науки, экономика, экология, социология).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l">
              <a:spcAft>
                <a:spcPts val="0"/>
              </a:spcAft>
              <a:buFont typeface="Symbol"/>
              <a:buChar char=""/>
            </a:pPr>
            <a:r>
              <a:rPr lang="ru-RU" sz="1800" dirty="0">
                <a:latin typeface="Arial"/>
                <a:ea typeface="Times New Roman"/>
              </a:rPr>
              <a:t>Получение массива числовых данных с помощью автоматического считывания с цифровых измерительных устройств (датчиков) разметки видеоизображений, последующих замеров и накопления экспериментальных данных (естественные и математические науки, география).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l">
              <a:spcAft>
                <a:spcPts val="0"/>
              </a:spcAft>
              <a:buFont typeface="Symbol"/>
              <a:buChar char=""/>
            </a:pPr>
            <a:r>
              <a:rPr lang="ru-RU" sz="1900" dirty="0" smtClean="0">
                <a:latin typeface="Arial"/>
                <a:ea typeface="Times New Roman"/>
              </a:rPr>
              <a:t>     </a:t>
            </a:r>
            <a:r>
              <a:rPr lang="ru-RU" sz="1900" dirty="0">
                <a:latin typeface="Arial"/>
                <a:ea typeface="Times New Roman"/>
              </a:rPr>
              <a:t>Обработка числовых данных с помощью инструментов компьютерной статистики и визуализации (естественные и математические науки, экономика, экология, социология).</a:t>
            </a:r>
            <a:endParaRPr lang="ru-RU" sz="1900" dirty="0">
              <a:latin typeface="Times New Roman"/>
              <a:ea typeface="Times New Roman"/>
            </a:endParaRPr>
          </a:p>
          <a:p>
            <a:pPr lvl="0" algn="l"/>
            <a:endParaRPr lang="ru-RU" sz="1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92FE-003D-4204-A565-A7629F1653A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668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424936" cy="5976664"/>
          </a:xfrm>
        </p:spPr>
        <p:txBody>
          <a:bodyPr>
            <a:normAutofit/>
          </a:bodyPr>
          <a:lstStyle/>
          <a:p>
            <a:pPr marL="342900" lvl="0" indent="-342900" algn="l">
              <a:spcAft>
                <a:spcPts val="0"/>
              </a:spcAft>
              <a:buFont typeface="Symbol"/>
              <a:buChar char=""/>
            </a:pPr>
            <a:r>
              <a:rPr lang="ru-RU" sz="1800" dirty="0" err="1">
                <a:latin typeface="Arial"/>
                <a:ea typeface="Times New Roman"/>
              </a:rPr>
              <a:t>Геолокация</a:t>
            </a:r>
            <a:r>
              <a:rPr lang="ru-RU" sz="1800" dirty="0">
                <a:latin typeface="Arial"/>
                <a:ea typeface="Times New Roman"/>
              </a:rPr>
              <a:t>. Ввод информации в геоинформационные системы. Распознавание объектов на картах и космических снимках, совмещение карт и снимков (география, экология, экономика, биология).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l">
              <a:spcAft>
                <a:spcPts val="0"/>
              </a:spcAft>
              <a:buFont typeface="Symbol"/>
              <a:buChar char=""/>
            </a:pPr>
            <a:r>
              <a:rPr lang="ru-RU" sz="1800" dirty="0">
                <a:latin typeface="Arial"/>
                <a:ea typeface="Times New Roman"/>
              </a:rPr>
              <a:t>Использование цифровых определителей, их дополнение (биология).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l">
              <a:spcAft>
                <a:spcPts val="0"/>
              </a:spcAft>
              <a:buFont typeface="Symbol"/>
              <a:buChar char=""/>
            </a:pPr>
            <a:r>
              <a:rPr lang="ru-RU" sz="1800" dirty="0">
                <a:latin typeface="Arial"/>
                <a:ea typeface="Times New Roman"/>
              </a:rPr>
              <a:t>Знание качественных информационных источников своего предмета, включая: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l">
              <a:spcAft>
                <a:spcPts val="0"/>
              </a:spcAft>
              <a:buFont typeface="Courier New"/>
              <a:buChar char="o"/>
            </a:pPr>
            <a:r>
              <a:rPr lang="ru-RU" sz="1800" dirty="0">
                <a:latin typeface="Arial"/>
                <a:ea typeface="Times New Roman"/>
              </a:rPr>
              <a:t>литературные тексты и экранизации,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l">
              <a:spcAft>
                <a:spcPts val="0"/>
              </a:spcAft>
              <a:buFont typeface="Courier New"/>
              <a:buChar char="o"/>
            </a:pPr>
            <a:r>
              <a:rPr lang="ru-RU" sz="1800" dirty="0">
                <a:latin typeface="Arial"/>
                <a:ea typeface="Times New Roman"/>
              </a:rPr>
              <a:t>исторические документы, включая исторические </a:t>
            </a:r>
            <a:r>
              <a:rPr lang="ru-RU" sz="1800" dirty="0" smtClean="0">
                <a:latin typeface="Arial"/>
                <a:ea typeface="Times New Roman"/>
              </a:rPr>
              <a:t>карты</a:t>
            </a:r>
            <a:r>
              <a:rPr lang="ru-RU" sz="1800" dirty="0" smtClean="0">
                <a:latin typeface="Times New Roman"/>
                <a:ea typeface="Times New Roman"/>
              </a:rPr>
              <a:t>   </a:t>
            </a:r>
            <a:r>
              <a:rPr lang="ru-RU" sz="1800" dirty="0" smtClean="0">
                <a:latin typeface="Arial"/>
                <a:ea typeface="Times New Roman"/>
              </a:rPr>
              <a:t>(все </a:t>
            </a:r>
            <a:r>
              <a:rPr lang="ru-RU" sz="1800" dirty="0">
                <a:latin typeface="Arial"/>
                <a:ea typeface="Times New Roman"/>
              </a:rPr>
              <a:t>предметы</a:t>
            </a:r>
            <a:r>
              <a:rPr lang="ru-RU" sz="1800" dirty="0" smtClean="0">
                <a:latin typeface="Arial"/>
                <a:ea typeface="Times New Roman"/>
              </a:rPr>
              <a:t>).</a:t>
            </a:r>
          </a:p>
          <a:p>
            <a:pPr marL="342900" lvl="0" indent="-342900" algn="l">
              <a:spcAft>
                <a:spcPts val="0"/>
              </a:spcAft>
              <a:buFont typeface="Symbol"/>
              <a:buChar char=""/>
            </a:pPr>
            <a:r>
              <a:rPr lang="ru-RU" sz="1800" dirty="0" smtClean="0">
                <a:latin typeface="Arial"/>
                <a:ea typeface="Times New Roman"/>
              </a:rPr>
              <a:t>Представление </a:t>
            </a:r>
            <a:r>
              <a:rPr lang="ru-RU" sz="1800" dirty="0">
                <a:latin typeface="Arial"/>
                <a:ea typeface="Times New Roman"/>
              </a:rPr>
              <a:t>информации в родословных деревьях и на линиях времени (история, обществознание).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l">
              <a:spcAft>
                <a:spcPts val="0"/>
              </a:spcAft>
              <a:buFont typeface="Symbol"/>
              <a:buChar char=""/>
            </a:pPr>
            <a:r>
              <a:rPr lang="ru-RU" sz="1800" dirty="0">
                <a:latin typeface="Arial"/>
                <a:ea typeface="Times New Roman"/>
              </a:rPr>
              <a:t>Использование цифровых технологий музыкальной композиции и исполнения (музыка).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l">
              <a:spcAft>
                <a:spcPts val="0"/>
              </a:spcAft>
              <a:buFont typeface="Symbol"/>
              <a:buChar char=""/>
            </a:pPr>
            <a:r>
              <a:rPr lang="ru-RU" sz="1800" dirty="0">
                <a:latin typeface="Arial"/>
                <a:ea typeface="Times New Roman"/>
              </a:rPr>
              <a:t>Использование цифровых технологий визуального творчества, в том числе мультипликации, анимации, </a:t>
            </a:r>
            <a:r>
              <a:rPr lang="ru-RU" sz="1800" dirty="0" smtClean="0">
                <a:latin typeface="Arial"/>
                <a:ea typeface="Times New Roman"/>
              </a:rPr>
              <a:t>трёхмерной </a:t>
            </a:r>
            <a:r>
              <a:rPr lang="ru-RU" sz="1800" dirty="0">
                <a:latin typeface="Arial"/>
                <a:ea typeface="Times New Roman"/>
              </a:rPr>
              <a:t>графики и </a:t>
            </a:r>
            <a:r>
              <a:rPr lang="ru-RU" sz="1800" dirty="0" err="1">
                <a:latin typeface="Arial"/>
                <a:ea typeface="Times New Roman"/>
              </a:rPr>
              <a:t>прототипирования</a:t>
            </a:r>
            <a:r>
              <a:rPr lang="ru-RU" sz="1800" dirty="0">
                <a:latin typeface="Arial"/>
                <a:ea typeface="Times New Roman"/>
              </a:rPr>
              <a:t> (искусство, технология, литература).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l">
              <a:spcAft>
                <a:spcPts val="0"/>
              </a:spcAft>
              <a:buFont typeface="Symbol"/>
              <a:buChar char=""/>
            </a:pPr>
            <a:r>
              <a:rPr lang="ru-RU" sz="1800" dirty="0">
                <a:latin typeface="Arial"/>
                <a:ea typeface="Times New Roman"/>
              </a:rPr>
              <a:t>Конструирование виртуальных и реальных устройств с цифровым управлением (технология, информатика).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l">
              <a:spcAft>
                <a:spcPts val="0"/>
              </a:spcAft>
              <a:buFont typeface="Symbol"/>
              <a:buChar char=""/>
            </a:pPr>
            <a:r>
              <a:rPr lang="ru-RU" sz="1800" dirty="0">
                <a:latin typeface="Arial"/>
                <a:ea typeface="Times New Roman"/>
              </a:rPr>
              <a:t>Поддержка учителем реализации всех элементов предметно-педагогического компонента предмета в работе учащихся.</a:t>
            </a:r>
            <a:endParaRPr lang="ru-RU" sz="1800" dirty="0">
              <a:latin typeface="Times New Roman"/>
              <a:ea typeface="Times New Roman"/>
            </a:endParaRPr>
          </a:p>
          <a:p>
            <a:pPr algn="l">
              <a:spcAft>
                <a:spcPts val="0"/>
              </a:spcAft>
            </a:pPr>
            <a:endParaRPr lang="ru-RU" sz="1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92FE-003D-4204-A565-A7629F1653A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109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424936" cy="5976664"/>
          </a:xfrm>
        </p:spPr>
        <p:txBody>
          <a:bodyPr/>
          <a:lstStyle/>
          <a:p>
            <a:pPr algn="ctr"/>
            <a:r>
              <a:rPr lang="ru-RU" b="1" dirty="0">
                <a:latin typeface="Arial"/>
                <a:ea typeface="Times New Roman"/>
              </a:rPr>
              <a:t>Способы и пути достижения учителем профессиональной ИКТ- компетентности</a:t>
            </a:r>
            <a:endParaRPr lang="ru-RU" dirty="0">
              <a:latin typeface="Times New Roman"/>
              <a:ea typeface="Times New Roman"/>
            </a:endParaRPr>
          </a:p>
          <a:p>
            <a:pPr indent="449580" algn="l">
              <a:spcAft>
                <a:spcPts val="0"/>
              </a:spcAft>
            </a:pPr>
            <a:r>
              <a:rPr lang="ru-RU" sz="1800" dirty="0">
                <a:latin typeface="Arial"/>
                <a:ea typeface="Times New Roman"/>
              </a:rPr>
              <a:t>Оптимальная модель достижения педагогом профессиональной ИКТ-компетентности обеспечивается сочетанием следующих факторов: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l">
              <a:spcAft>
                <a:spcPts val="0"/>
              </a:spcAft>
              <a:buFont typeface="Symbol"/>
              <a:buChar char=""/>
            </a:pPr>
            <a:r>
              <a:rPr lang="ru-RU" sz="1800" dirty="0">
                <a:latin typeface="Arial"/>
                <a:ea typeface="Times New Roman"/>
              </a:rPr>
              <a:t> </a:t>
            </a:r>
            <a:r>
              <a:rPr lang="ru-RU" sz="1800" dirty="0" smtClean="0">
                <a:latin typeface="Arial"/>
                <a:ea typeface="Times New Roman"/>
              </a:rPr>
              <a:t>    </a:t>
            </a:r>
            <a:r>
              <a:rPr lang="ru-RU" sz="1800" dirty="0">
                <a:latin typeface="Arial"/>
                <a:ea typeface="Times New Roman"/>
              </a:rPr>
              <a:t>Введение Федерального государственного образовательного стандарта (любой ступени образования, например – начального).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l">
              <a:spcAft>
                <a:spcPts val="0"/>
              </a:spcAft>
              <a:buFont typeface="Symbol"/>
              <a:buChar char=""/>
            </a:pPr>
            <a:r>
              <a:rPr lang="ru-RU" sz="1800" dirty="0">
                <a:latin typeface="Arial"/>
                <a:ea typeface="Times New Roman"/>
              </a:rPr>
              <a:t>Наличие достаточной технологической базы (требование ФГОС): широкополосный канал-интернет, постоянный доступ к мобильному компьютеру, инструментарий информационной среды (ИС), установленный в школе.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l">
              <a:spcAft>
                <a:spcPts val="0"/>
              </a:spcAft>
              <a:buFont typeface="Symbol"/>
              <a:buChar char=""/>
            </a:pPr>
            <a:r>
              <a:rPr lang="ru-RU" sz="1800" dirty="0">
                <a:latin typeface="Arial"/>
                <a:ea typeface="Times New Roman"/>
              </a:rPr>
              <a:t>Наличие потребности у учителя, установки администрации образовательного учреждения на действительную реализацию ФГОС, принятие локальных нормативных актов о работе коллектива образовательного учреждения в ИС.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l">
              <a:spcAft>
                <a:spcPts val="0"/>
              </a:spcAft>
              <a:buFont typeface="Symbol"/>
              <a:buChar char=""/>
            </a:pPr>
            <a:r>
              <a:rPr lang="ru-RU" sz="1800" dirty="0">
                <a:latin typeface="Arial"/>
                <a:ea typeface="Times New Roman"/>
              </a:rPr>
              <a:t>Начальное освоение педагогом базовой ИКТ-компетентности в системе повышения квалификации с аттестацией </a:t>
            </a:r>
            <a:r>
              <a:rPr lang="ru-RU" sz="1800" dirty="0" smtClean="0">
                <a:latin typeface="Arial"/>
                <a:ea typeface="Times New Roman"/>
              </a:rPr>
              <a:t>путём </a:t>
            </a:r>
            <a:r>
              <a:rPr lang="ru-RU" sz="1800" dirty="0">
                <a:latin typeface="Arial"/>
                <a:ea typeface="Times New Roman"/>
              </a:rPr>
              <a:t>экспертной оценки его деятельности в ИС образовательного учреждения.</a:t>
            </a:r>
            <a:endParaRPr lang="ru-RU" sz="1800" dirty="0">
              <a:latin typeface="Times New Roman"/>
              <a:ea typeface="Times New Roman"/>
            </a:endParaRPr>
          </a:p>
          <a:p>
            <a:pPr algn="l"/>
            <a:r>
              <a:rPr lang="ru-RU" sz="1800" dirty="0">
                <a:latin typeface="Arial"/>
                <a:ea typeface="Times New Roman"/>
              </a:rPr>
              <a:t>(Указанная модель реализуется в </a:t>
            </a:r>
            <a:r>
              <a:rPr lang="ru-RU" sz="1800" dirty="0" smtClean="0">
                <a:latin typeface="Arial"/>
                <a:ea typeface="Times New Roman"/>
              </a:rPr>
              <a:t>образовании </a:t>
            </a:r>
            <a:r>
              <a:rPr lang="ru-RU" sz="1800" dirty="0">
                <a:latin typeface="Arial"/>
                <a:ea typeface="Times New Roman"/>
              </a:rPr>
              <a:t>при массовом переходе на ФГОС начиная с 2010 года.)</a:t>
            </a:r>
            <a:endParaRPr lang="ru-RU" sz="1800" dirty="0">
              <a:latin typeface="Times New Roman"/>
              <a:ea typeface="Times New Roman"/>
            </a:endParaRPr>
          </a:p>
          <a:p>
            <a:pPr algn="l">
              <a:spcAft>
                <a:spcPts val="0"/>
              </a:spcAft>
            </a:pPr>
            <a:endParaRPr lang="ru-RU" sz="1800" dirty="0">
              <a:latin typeface="Times New Roman"/>
              <a:ea typeface="Times New Roman"/>
            </a:endParaRPr>
          </a:p>
          <a:p>
            <a:pPr algn="l"/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92FE-003D-4204-A565-A7629F1653A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2239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</TotalTime>
  <Words>629</Words>
  <Application>Microsoft Office PowerPoint</Application>
  <PresentationFormat>Экран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МАС</dc:creator>
  <cp:lastModifiedBy>МАС</cp:lastModifiedBy>
  <cp:revision>8</cp:revision>
  <dcterms:created xsi:type="dcterms:W3CDTF">2015-01-30T14:55:26Z</dcterms:created>
  <dcterms:modified xsi:type="dcterms:W3CDTF">2015-02-11T11:18:57Z</dcterms:modified>
</cp:coreProperties>
</file>