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FF00"/>
    <a:srgbClr val="CC66FF"/>
    <a:srgbClr val="9966FF"/>
    <a:srgbClr val="00FFFF"/>
    <a:srgbClr val="FF9900"/>
    <a:srgbClr val="99FFCC"/>
    <a:srgbClr val="0000FF"/>
    <a:srgbClr val="000000"/>
    <a:srgbClr val="D41602"/>
    <a:srgbClr val="2814B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8" autoAdjust="0"/>
  </p:normalViewPr>
  <p:slideViewPr>
    <p:cSldViewPr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23C8D-552C-423B-BD3A-33C0310193E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DF9410-D6C1-4525-B8AC-7EF6EC08A152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i="1" dirty="0" smtClean="0">
              <a:solidFill>
                <a:schemeClr val="bg1"/>
              </a:solidFill>
              <a:latin typeface="+mj-lt"/>
            </a:rPr>
            <a:t>Знакомство с гражданским и трудовым законодательством РФ</a:t>
          </a:r>
          <a:endParaRPr lang="ru-RU" sz="1600" b="1" i="1" dirty="0">
            <a:solidFill>
              <a:schemeClr val="bg1"/>
            </a:solidFill>
            <a:latin typeface="+mj-lt"/>
          </a:endParaRPr>
        </a:p>
      </dgm:t>
    </dgm:pt>
    <dgm:pt modelId="{B36B2070-160C-4D76-ACBC-4B2B1D27CF09}" type="parTrans" cxnId="{7CEA2713-EE73-4CD0-A8E2-E4092931561C}">
      <dgm:prSet/>
      <dgm:spPr/>
      <dgm:t>
        <a:bodyPr/>
        <a:lstStyle/>
        <a:p>
          <a:endParaRPr lang="ru-RU"/>
        </a:p>
      </dgm:t>
    </dgm:pt>
    <dgm:pt modelId="{1DDF5B6A-A262-4910-968C-17C9FD5BBC14}" type="sibTrans" cxnId="{7CEA2713-EE73-4CD0-A8E2-E4092931561C}">
      <dgm:prSet/>
      <dgm:spPr/>
      <dgm:t>
        <a:bodyPr/>
        <a:lstStyle/>
        <a:p>
          <a:endParaRPr lang="ru-RU"/>
        </a:p>
      </dgm:t>
    </dgm:pt>
    <dgm:pt modelId="{1C0FA8EC-0738-45BB-B28C-7319AFC2B7CE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i="1" dirty="0" smtClean="0">
              <a:solidFill>
                <a:schemeClr val="bg1"/>
              </a:solidFill>
              <a:latin typeface="+mj-lt"/>
            </a:rPr>
            <a:t>Научить размышлять, тренировать свой интеллект</a:t>
          </a:r>
          <a:endParaRPr lang="ru-RU" sz="1800" b="1" i="1" dirty="0">
            <a:solidFill>
              <a:schemeClr val="bg1"/>
            </a:solidFill>
            <a:latin typeface="+mj-lt"/>
          </a:endParaRPr>
        </a:p>
      </dgm:t>
    </dgm:pt>
    <dgm:pt modelId="{A7F76448-0003-4948-8D3E-EC464232855C}" type="parTrans" cxnId="{7D3F4CD1-E722-41C0-A1DD-E9A07F7C4982}">
      <dgm:prSet/>
      <dgm:spPr/>
      <dgm:t>
        <a:bodyPr/>
        <a:lstStyle/>
        <a:p>
          <a:endParaRPr lang="ru-RU"/>
        </a:p>
      </dgm:t>
    </dgm:pt>
    <dgm:pt modelId="{59F091CC-6B61-4F58-940E-69E778FAC71A}" type="sibTrans" cxnId="{7D3F4CD1-E722-41C0-A1DD-E9A07F7C4982}">
      <dgm:prSet/>
      <dgm:spPr/>
      <dgm:t>
        <a:bodyPr/>
        <a:lstStyle/>
        <a:p>
          <a:endParaRPr lang="ru-RU"/>
        </a:p>
      </dgm:t>
    </dgm:pt>
    <dgm:pt modelId="{D07E0445-AAFC-42B4-B6B4-C06091B07168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i="1" dirty="0" smtClean="0">
              <a:solidFill>
                <a:schemeClr val="bg1"/>
              </a:solidFill>
              <a:latin typeface="+mj-lt"/>
            </a:rPr>
            <a:t>Показать ученику, какие вопросы экономической жизни урегулированы правом</a:t>
          </a:r>
          <a:endParaRPr lang="ru-RU" sz="1400" b="1" i="1" dirty="0">
            <a:solidFill>
              <a:schemeClr val="bg1"/>
            </a:solidFill>
            <a:latin typeface="+mj-lt"/>
          </a:endParaRPr>
        </a:p>
      </dgm:t>
    </dgm:pt>
    <dgm:pt modelId="{8D385FD9-9DE1-47AF-A62D-0D6EE057588C}" type="parTrans" cxnId="{8312C9FE-CF80-405D-A116-4D05E6FF9D2F}">
      <dgm:prSet/>
      <dgm:spPr/>
      <dgm:t>
        <a:bodyPr/>
        <a:lstStyle/>
        <a:p>
          <a:endParaRPr lang="ru-RU"/>
        </a:p>
      </dgm:t>
    </dgm:pt>
    <dgm:pt modelId="{B05E6F8C-0E8B-4E8C-8522-65371296A8B6}" type="sibTrans" cxnId="{8312C9FE-CF80-405D-A116-4D05E6FF9D2F}">
      <dgm:prSet/>
      <dgm:spPr/>
      <dgm:t>
        <a:bodyPr/>
        <a:lstStyle/>
        <a:p>
          <a:endParaRPr lang="ru-RU"/>
        </a:p>
      </dgm:t>
    </dgm:pt>
    <dgm:pt modelId="{E09FE0D8-CB86-4C9B-9C75-236CCFDCDC2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600" b="1" i="1" dirty="0" smtClean="0">
            <a:solidFill>
              <a:schemeClr val="bg1"/>
            </a:solidFill>
            <a:latin typeface="+mj-lt"/>
          </a:endParaRPr>
        </a:p>
        <a:p>
          <a:endParaRPr lang="ru-RU" sz="1600" b="1" i="1" dirty="0" smtClean="0">
            <a:solidFill>
              <a:schemeClr val="bg1"/>
            </a:solidFill>
            <a:latin typeface="+mj-lt"/>
          </a:endParaRPr>
        </a:p>
        <a:p>
          <a:r>
            <a:rPr lang="ru-RU" sz="1600" b="1" i="1" dirty="0" smtClean="0">
              <a:solidFill>
                <a:schemeClr val="bg1"/>
              </a:solidFill>
              <a:latin typeface="+mj-lt"/>
            </a:rPr>
            <a:t>Воспитание толерантности, уважительного отношения к оппоненту</a:t>
          </a:r>
        </a:p>
        <a:p>
          <a:endParaRPr lang="ru-RU" sz="1600" dirty="0" smtClean="0">
            <a:solidFill>
              <a:schemeClr val="bg1"/>
            </a:solidFill>
            <a:latin typeface="+mj-lt"/>
          </a:endParaRPr>
        </a:p>
        <a:p>
          <a:endParaRPr lang="ru-RU" sz="1600" dirty="0">
            <a:solidFill>
              <a:schemeClr val="bg1"/>
            </a:solidFill>
            <a:latin typeface="+mj-lt"/>
          </a:endParaRPr>
        </a:p>
      </dgm:t>
    </dgm:pt>
    <dgm:pt modelId="{65FAF977-7CEB-478E-BFDB-C91A65FF7FDE}" type="parTrans" cxnId="{416D05BE-6AF2-4B81-94A4-0B3D52964F4A}">
      <dgm:prSet/>
      <dgm:spPr/>
      <dgm:t>
        <a:bodyPr/>
        <a:lstStyle/>
        <a:p>
          <a:endParaRPr lang="ru-RU"/>
        </a:p>
      </dgm:t>
    </dgm:pt>
    <dgm:pt modelId="{61C22EE0-0A05-4245-8297-BA457C7759F9}" type="sibTrans" cxnId="{416D05BE-6AF2-4B81-94A4-0B3D52964F4A}">
      <dgm:prSet/>
      <dgm:spPr/>
      <dgm:t>
        <a:bodyPr/>
        <a:lstStyle/>
        <a:p>
          <a:endParaRPr lang="ru-RU"/>
        </a:p>
      </dgm:t>
    </dgm:pt>
    <dgm:pt modelId="{D7376F39-8DA8-4EA8-BDE9-BD3B3861746E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600" b="1" i="1" dirty="0" smtClean="0">
              <a:solidFill>
                <a:schemeClr val="bg1"/>
              </a:solidFill>
              <a:latin typeface="+mj-lt"/>
            </a:rPr>
            <a:t>П</a:t>
          </a:r>
          <a:r>
            <a:rPr lang="ru-RU" sz="1400" b="1" i="1" dirty="0" smtClean="0">
              <a:solidFill>
                <a:schemeClr val="bg1"/>
              </a:solidFill>
              <a:latin typeface="+mj-lt"/>
            </a:rPr>
            <a:t>рофилактика </a:t>
          </a:r>
          <a:r>
            <a:rPr lang="ru-RU" sz="1400" b="1" i="1" dirty="0" err="1" smtClean="0">
              <a:solidFill>
                <a:schemeClr val="bg1"/>
              </a:solidFill>
              <a:latin typeface="+mj-lt"/>
            </a:rPr>
            <a:t>девиантного</a:t>
          </a:r>
          <a:r>
            <a:rPr lang="ru-RU" sz="1400" b="1" i="1" dirty="0" smtClean="0">
              <a:solidFill>
                <a:schemeClr val="bg1"/>
              </a:solidFill>
              <a:latin typeface="+mj-lt"/>
            </a:rPr>
            <a:t> поведения в сфере гражданских и трудовых отношений</a:t>
          </a:r>
          <a:endParaRPr lang="ru-RU" sz="1400" b="1" i="1" dirty="0">
            <a:solidFill>
              <a:schemeClr val="bg1"/>
            </a:solidFill>
            <a:latin typeface="+mj-lt"/>
          </a:endParaRPr>
        </a:p>
      </dgm:t>
    </dgm:pt>
    <dgm:pt modelId="{F4724E6E-0433-4691-8AFF-29B7069C0AAA}" type="parTrans" cxnId="{5201B456-CD26-4190-BB0D-180988CB921A}">
      <dgm:prSet/>
      <dgm:spPr/>
      <dgm:t>
        <a:bodyPr/>
        <a:lstStyle/>
        <a:p>
          <a:endParaRPr lang="ru-RU"/>
        </a:p>
      </dgm:t>
    </dgm:pt>
    <dgm:pt modelId="{60F7EDFB-9054-4B63-BF80-3328FC35323F}" type="sibTrans" cxnId="{5201B456-CD26-4190-BB0D-180988CB921A}">
      <dgm:prSet/>
      <dgm:spPr/>
      <dgm:t>
        <a:bodyPr/>
        <a:lstStyle/>
        <a:p>
          <a:endParaRPr lang="ru-RU"/>
        </a:p>
      </dgm:t>
    </dgm:pt>
    <dgm:pt modelId="{F7421CD6-54BE-4CEB-8E89-8257EC8E179F}" type="pres">
      <dgm:prSet presAssocID="{15623C8D-552C-423B-BD3A-33C0310193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140936-9890-4EA2-9724-D368C32873D6}" type="pres">
      <dgm:prSet presAssocID="{D8DF9410-D6C1-4525-B8AC-7EF6EC08A15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B77D0-1329-4EE7-9AB6-AF57D06F198C}" type="pres">
      <dgm:prSet presAssocID="{1DDF5B6A-A262-4910-968C-17C9FD5BBC14}" presName="sibTrans" presStyleCnt="0"/>
      <dgm:spPr/>
    </dgm:pt>
    <dgm:pt modelId="{0E4D8FBE-865D-4B3D-A0A7-6CCA7A88CD88}" type="pres">
      <dgm:prSet presAssocID="{1C0FA8EC-0738-45BB-B28C-7319AFC2B7CE}" presName="node" presStyleLbl="node1" presStyleIdx="1" presStyleCnt="5" custLinFactNeighborX="-893" custLinFactNeighborY="-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A3D97-9FAB-4F24-86DE-9E6A1EADB28A}" type="pres">
      <dgm:prSet presAssocID="{59F091CC-6B61-4F58-940E-69E778FAC71A}" presName="sibTrans" presStyleCnt="0"/>
      <dgm:spPr/>
    </dgm:pt>
    <dgm:pt modelId="{302B7F62-8F3A-4242-B1D2-37A01EF7B939}" type="pres">
      <dgm:prSet presAssocID="{D07E0445-AAFC-42B4-B6B4-C06091B0716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4E8C9-26E2-4240-ABA8-4EF3EA8C796B}" type="pres">
      <dgm:prSet presAssocID="{B05E6F8C-0E8B-4E8C-8522-65371296A8B6}" presName="sibTrans" presStyleCnt="0"/>
      <dgm:spPr/>
    </dgm:pt>
    <dgm:pt modelId="{0E34A43A-8568-49B4-835B-6DD95E6E6F64}" type="pres">
      <dgm:prSet presAssocID="{E09FE0D8-CB86-4C9B-9C75-236CCFDCDC21}" presName="node" presStyleLbl="node1" presStyleIdx="3" presStyleCnt="5" custLinFactNeighborX="-893" custLinFactNeighborY="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E36F5-767B-4B95-8510-D39741BA4AAB}" type="pres">
      <dgm:prSet presAssocID="{61C22EE0-0A05-4245-8297-BA457C7759F9}" presName="sibTrans" presStyleCnt="0"/>
      <dgm:spPr/>
    </dgm:pt>
    <dgm:pt modelId="{01D09394-88FA-4A66-8F77-4633EF43B35B}" type="pres">
      <dgm:prSet presAssocID="{D7376F39-8DA8-4EA8-BDE9-BD3B3861746E}" presName="node" presStyleLbl="node1" presStyleIdx="4" presStyleCnt="5" custLinFactNeighborX="1315" custLinFactNeighborY="1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EA2713-EE73-4CD0-A8E2-E4092931561C}" srcId="{15623C8D-552C-423B-BD3A-33C0310193E5}" destId="{D8DF9410-D6C1-4525-B8AC-7EF6EC08A152}" srcOrd="0" destOrd="0" parTransId="{B36B2070-160C-4D76-ACBC-4B2B1D27CF09}" sibTransId="{1DDF5B6A-A262-4910-968C-17C9FD5BBC14}"/>
    <dgm:cxn modelId="{8312C9FE-CF80-405D-A116-4D05E6FF9D2F}" srcId="{15623C8D-552C-423B-BD3A-33C0310193E5}" destId="{D07E0445-AAFC-42B4-B6B4-C06091B07168}" srcOrd="2" destOrd="0" parTransId="{8D385FD9-9DE1-47AF-A62D-0D6EE057588C}" sibTransId="{B05E6F8C-0E8B-4E8C-8522-65371296A8B6}"/>
    <dgm:cxn modelId="{B9E25B10-D64E-4EE0-BAA1-A8498DD61C88}" type="presOf" srcId="{D8DF9410-D6C1-4525-B8AC-7EF6EC08A152}" destId="{5D140936-9890-4EA2-9724-D368C32873D6}" srcOrd="0" destOrd="0" presId="urn:microsoft.com/office/officeart/2005/8/layout/default"/>
    <dgm:cxn modelId="{7D3F4CD1-E722-41C0-A1DD-E9A07F7C4982}" srcId="{15623C8D-552C-423B-BD3A-33C0310193E5}" destId="{1C0FA8EC-0738-45BB-B28C-7319AFC2B7CE}" srcOrd="1" destOrd="0" parTransId="{A7F76448-0003-4948-8D3E-EC464232855C}" sibTransId="{59F091CC-6B61-4F58-940E-69E778FAC71A}"/>
    <dgm:cxn modelId="{43C27DF3-D6C8-4719-87AE-076009B99572}" type="presOf" srcId="{D07E0445-AAFC-42B4-B6B4-C06091B07168}" destId="{302B7F62-8F3A-4242-B1D2-37A01EF7B939}" srcOrd="0" destOrd="0" presId="urn:microsoft.com/office/officeart/2005/8/layout/default"/>
    <dgm:cxn modelId="{6B0D7E69-8C7E-43E4-B48B-A488C3B996B6}" type="presOf" srcId="{E09FE0D8-CB86-4C9B-9C75-236CCFDCDC21}" destId="{0E34A43A-8568-49B4-835B-6DD95E6E6F64}" srcOrd="0" destOrd="0" presId="urn:microsoft.com/office/officeart/2005/8/layout/default"/>
    <dgm:cxn modelId="{6A0D9206-FEB6-4872-8961-30EF519C58C7}" type="presOf" srcId="{1C0FA8EC-0738-45BB-B28C-7319AFC2B7CE}" destId="{0E4D8FBE-865D-4B3D-A0A7-6CCA7A88CD88}" srcOrd="0" destOrd="0" presId="urn:microsoft.com/office/officeart/2005/8/layout/default"/>
    <dgm:cxn modelId="{F368255D-93BD-45FF-B933-5F05A56FF37D}" type="presOf" srcId="{D7376F39-8DA8-4EA8-BDE9-BD3B3861746E}" destId="{01D09394-88FA-4A66-8F77-4633EF43B35B}" srcOrd="0" destOrd="0" presId="urn:microsoft.com/office/officeart/2005/8/layout/default"/>
    <dgm:cxn modelId="{5201B456-CD26-4190-BB0D-180988CB921A}" srcId="{15623C8D-552C-423B-BD3A-33C0310193E5}" destId="{D7376F39-8DA8-4EA8-BDE9-BD3B3861746E}" srcOrd="4" destOrd="0" parTransId="{F4724E6E-0433-4691-8AFF-29B7069C0AAA}" sibTransId="{60F7EDFB-9054-4B63-BF80-3328FC35323F}"/>
    <dgm:cxn modelId="{2E32502B-4D4A-44F2-A485-B84F60B4C39C}" type="presOf" srcId="{15623C8D-552C-423B-BD3A-33C0310193E5}" destId="{F7421CD6-54BE-4CEB-8E89-8257EC8E179F}" srcOrd="0" destOrd="0" presId="urn:microsoft.com/office/officeart/2005/8/layout/default"/>
    <dgm:cxn modelId="{416D05BE-6AF2-4B81-94A4-0B3D52964F4A}" srcId="{15623C8D-552C-423B-BD3A-33C0310193E5}" destId="{E09FE0D8-CB86-4C9B-9C75-236CCFDCDC21}" srcOrd="3" destOrd="0" parTransId="{65FAF977-7CEB-478E-BFDB-C91A65FF7FDE}" sibTransId="{61C22EE0-0A05-4245-8297-BA457C7759F9}"/>
    <dgm:cxn modelId="{B7D02471-119C-4180-A081-4B6FFCF05B77}" type="presParOf" srcId="{F7421CD6-54BE-4CEB-8E89-8257EC8E179F}" destId="{5D140936-9890-4EA2-9724-D368C32873D6}" srcOrd="0" destOrd="0" presId="urn:microsoft.com/office/officeart/2005/8/layout/default"/>
    <dgm:cxn modelId="{2B1EBF1D-7457-4F2D-9906-09D266F3A3FB}" type="presParOf" srcId="{F7421CD6-54BE-4CEB-8E89-8257EC8E179F}" destId="{38CB77D0-1329-4EE7-9AB6-AF57D06F198C}" srcOrd="1" destOrd="0" presId="urn:microsoft.com/office/officeart/2005/8/layout/default"/>
    <dgm:cxn modelId="{ECA7C563-78BF-4691-9B5B-67EA1E4ED17D}" type="presParOf" srcId="{F7421CD6-54BE-4CEB-8E89-8257EC8E179F}" destId="{0E4D8FBE-865D-4B3D-A0A7-6CCA7A88CD88}" srcOrd="2" destOrd="0" presId="urn:microsoft.com/office/officeart/2005/8/layout/default"/>
    <dgm:cxn modelId="{905B071D-E1D8-4476-BD78-B699EBA6A48D}" type="presParOf" srcId="{F7421CD6-54BE-4CEB-8E89-8257EC8E179F}" destId="{F5BA3D97-9FAB-4F24-86DE-9E6A1EADB28A}" srcOrd="3" destOrd="0" presId="urn:microsoft.com/office/officeart/2005/8/layout/default"/>
    <dgm:cxn modelId="{36C8A885-2139-4D94-AC91-8AE6F2206CFF}" type="presParOf" srcId="{F7421CD6-54BE-4CEB-8E89-8257EC8E179F}" destId="{302B7F62-8F3A-4242-B1D2-37A01EF7B939}" srcOrd="4" destOrd="0" presId="urn:microsoft.com/office/officeart/2005/8/layout/default"/>
    <dgm:cxn modelId="{4E2BFC28-AB66-43A2-8965-C09EEFE83C5B}" type="presParOf" srcId="{F7421CD6-54BE-4CEB-8E89-8257EC8E179F}" destId="{CB24E8C9-26E2-4240-ABA8-4EF3EA8C796B}" srcOrd="5" destOrd="0" presId="urn:microsoft.com/office/officeart/2005/8/layout/default"/>
    <dgm:cxn modelId="{0D4669E7-462F-4CA9-B2E9-7527DC1D7C11}" type="presParOf" srcId="{F7421CD6-54BE-4CEB-8E89-8257EC8E179F}" destId="{0E34A43A-8568-49B4-835B-6DD95E6E6F64}" srcOrd="6" destOrd="0" presId="urn:microsoft.com/office/officeart/2005/8/layout/default"/>
    <dgm:cxn modelId="{6CD2738F-6AE3-4CA9-B3C3-AD4C988EAAF8}" type="presParOf" srcId="{F7421CD6-54BE-4CEB-8E89-8257EC8E179F}" destId="{A31E36F5-767B-4B95-8510-D39741BA4AAB}" srcOrd="7" destOrd="0" presId="urn:microsoft.com/office/officeart/2005/8/layout/default"/>
    <dgm:cxn modelId="{73102D0A-0160-461C-A6EA-88D53F418613}" type="presParOf" srcId="{F7421CD6-54BE-4CEB-8E89-8257EC8E179F}" destId="{01D09394-88FA-4A66-8F77-4633EF43B35B}" srcOrd="8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9A62B4-8AAE-4E2D-A84D-663AE8C3BBA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C88A64C-B813-4D1A-BC8C-491977F9E20B}">
      <dgm:prSet phldrT="[Текст]" custT="1"/>
      <dgm:spPr>
        <a:solidFill>
          <a:srgbClr val="FFFF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+mj-lt"/>
            </a:rPr>
            <a:t>Формирование</a:t>
          </a:r>
        </a:p>
        <a:p>
          <a:r>
            <a:rPr lang="ru-RU" sz="1600" b="1" dirty="0" smtClean="0">
              <a:solidFill>
                <a:schemeClr val="bg1"/>
              </a:solidFill>
              <a:latin typeface="+mj-lt"/>
            </a:rPr>
            <a:t>правосознания</a:t>
          </a:r>
          <a:endParaRPr lang="ru-RU" sz="1600" b="1" dirty="0">
            <a:solidFill>
              <a:schemeClr val="bg1"/>
            </a:solidFill>
            <a:latin typeface="+mj-lt"/>
          </a:endParaRPr>
        </a:p>
      </dgm:t>
    </dgm:pt>
    <dgm:pt modelId="{56AF348A-9CFE-4F52-969A-F8FB502D7063}" type="parTrans" cxnId="{74F7CF16-C7F8-429F-B319-B4690DA0C296}">
      <dgm:prSet/>
      <dgm:spPr/>
      <dgm:t>
        <a:bodyPr/>
        <a:lstStyle/>
        <a:p>
          <a:endParaRPr lang="ru-RU"/>
        </a:p>
      </dgm:t>
    </dgm:pt>
    <dgm:pt modelId="{9B60D797-2476-4478-864B-D2F0882B72EF}" type="sibTrans" cxnId="{74F7CF16-C7F8-429F-B319-B4690DA0C296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3D1BB022-9B0C-4472-9309-274EDF9695CE}">
      <dgm:prSet phldrT="[Текст]" custT="1"/>
      <dgm:spPr>
        <a:solidFill>
          <a:srgbClr val="FFFF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+mj-lt"/>
            </a:rPr>
            <a:t>Превращение правосознания в убеждения</a:t>
          </a:r>
          <a:endParaRPr lang="ru-RU" sz="1600" b="1" dirty="0">
            <a:solidFill>
              <a:schemeClr val="bg1"/>
            </a:solidFill>
            <a:latin typeface="+mj-lt"/>
          </a:endParaRPr>
        </a:p>
      </dgm:t>
    </dgm:pt>
    <dgm:pt modelId="{0062EFCA-C668-451A-9AB9-DB13458D7A66}" type="parTrans" cxnId="{252F4305-FA4D-4959-A339-50A13368EE14}">
      <dgm:prSet/>
      <dgm:spPr/>
      <dgm:t>
        <a:bodyPr/>
        <a:lstStyle/>
        <a:p>
          <a:endParaRPr lang="ru-RU"/>
        </a:p>
      </dgm:t>
    </dgm:pt>
    <dgm:pt modelId="{556C9565-0A62-4B4A-B879-3F951A6884C6}" type="sibTrans" cxnId="{252F4305-FA4D-4959-A339-50A13368EE14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C21F5528-BA35-46BF-8F8C-ECF028B0A5DC}">
      <dgm:prSet phldrT="[Текст]" custT="1"/>
      <dgm:spPr>
        <a:solidFill>
          <a:srgbClr val="FFFF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+mj-lt"/>
            </a:rPr>
            <a:t>Реализация правомерного поведения</a:t>
          </a:r>
          <a:endParaRPr lang="ru-RU" sz="1600" b="1" dirty="0">
            <a:solidFill>
              <a:schemeClr val="bg1"/>
            </a:solidFill>
            <a:latin typeface="+mj-lt"/>
          </a:endParaRPr>
        </a:p>
      </dgm:t>
    </dgm:pt>
    <dgm:pt modelId="{8D78EE3A-6AA9-4591-910F-E3A081A8A5D0}" type="parTrans" cxnId="{4A6F43C8-1994-4CF0-A0A5-E07574213981}">
      <dgm:prSet/>
      <dgm:spPr/>
      <dgm:t>
        <a:bodyPr/>
        <a:lstStyle/>
        <a:p>
          <a:endParaRPr lang="ru-RU"/>
        </a:p>
      </dgm:t>
    </dgm:pt>
    <dgm:pt modelId="{EEC82CD1-467B-4B6C-BDB8-19A84289990C}" type="sibTrans" cxnId="{4A6F43C8-1994-4CF0-A0A5-E07574213981}">
      <dgm:prSet/>
      <dgm:spPr/>
      <dgm:t>
        <a:bodyPr/>
        <a:lstStyle/>
        <a:p>
          <a:endParaRPr lang="ru-RU"/>
        </a:p>
      </dgm:t>
    </dgm:pt>
    <dgm:pt modelId="{7A4CD4BF-7C7A-4C7A-B01C-71E84682FF7F}" type="pres">
      <dgm:prSet presAssocID="{179A62B4-8AAE-4E2D-A84D-663AE8C3BBA2}" presName="Name0" presStyleCnt="0">
        <dgm:presLayoutVars>
          <dgm:dir/>
          <dgm:resizeHandles val="exact"/>
        </dgm:presLayoutVars>
      </dgm:prSet>
      <dgm:spPr/>
    </dgm:pt>
    <dgm:pt modelId="{1BBAB5BF-BAC5-4F85-B287-8E7B7DE4427C}" type="pres">
      <dgm:prSet presAssocID="{7C88A64C-B813-4D1A-BC8C-491977F9E20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D65FA-DF06-4EF1-9FFE-554944F8BC13}" type="pres">
      <dgm:prSet presAssocID="{9B60D797-2476-4478-864B-D2F0882B72E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040F698-B9DF-459C-BDC1-FCCAB5DC439A}" type="pres">
      <dgm:prSet presAssocID="{9B60D797-2476-4478-864B-D2F0882B72E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9F828C9-33C1-423B-82AE-EA23D4392BF8}" type="pres">
      <dgm:prSet presAssocID="{3D1BB022-9B0C-4472-9309-274EDF9695C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FA7A-1831-4C17-B213-777ED4277A23}" type="pres">
      <dgm:prSet presAssocID="{556C9565-0A62-4B4A-B879-3F951A6884C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3163D78-009E-4EE9-BDF6-8E8E69B03114}" type="pres">
      <dgm:prSet presAssocID="{556C9565-0A62-4B4A-B879-3F951A6884C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2393F0C-B2C0-4359-A367-F132F6D94707}" type="pres">
      <dgm:prSet presAssocID="{C21F5528-BA35-46BF-8F8C-ECF028B0A5D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02F403-0ADC-4E21-ABBD-1DC02195C5D9}" type="presOf" srcId="{7C88A64C-B813-4D1A-BC8C-491977F9E20B}" destId="{1BBAB5BF-BAC5-4F85-B287-8E7B7DE4427C}" srcOrd="0" destOrd="0" presId="urn:microsoft.com/office/officeart/2005/8/layout/process1"/>
    <dgm:cxn modelId="{CA11996C-B3A7-4D3B-AB8B-F7D5A7976E90}" type="presOf" srcId="{9B60D797-2476-4478-864B-D2F0882B72EF}" destId="{E040F698-B9DF-459C-BDC1-FCCAB5DC439A}" srcOrd="1" destOrd="0" presId="urn:microsoft.com/office/officeart/2005/8/layout/process1"/>
    <dgm:cxn modelId="{B2C5F551-87DC-4026-970C-EAE16D89D6A6}" type="presOf" srcId="{556C9565-0A62-4B4A-B879-3F951A6884C6}" destId="{8F73FA7A-1831-4C17-B213-777ED4277A23}" srcOrd="0" destOrd="0" presId="urn:microsoft.com/office/officeart/2005/8/layout/process1"/>
    <dgm:cxn modelId="{39EF97D8-CF5E-4261-81F8-511F1111AED3}" type="presOf" srcId="{C21F5528-BA35-46BF-8F8C-ECF028B0A5DC}" destId="{62393F0C-B2C0-4359-A367-F132F6D94707}" srcOrd="0" destOrd="0" presId="urn:microsoft.com/office/officeart/2005/8/layout/process1"/>
    <dgm:cxn modelId="{4A6F43C8-1994-4CF0-A0A5-E07574213981}" srcId="{179A62B4-8AAE-4E2D-A84D-663AE8C3BBA2}" destId="{C21F5528-BA35-46BF-8F8C-ECF028B0A5DC}" srcOrd="2" destOrd="0" parTransId="{8D78EE3A-6AA9-4591-910F-E3A081A8A5D0}" sibTransId="{EEC82CD1-467B-4B6C-BDB8-19A84289990C}"/>
    <dgm:cxn modelId="{74F7CF16-C7F8-429F-B319-B4690DA0C296}" srcId="{179A62B4-8AAE-4E2D-A84D-663AE8C3BBA2}" destId="{7C88A64C-B813-4D1A-BC8C-491977F9E20B}" srcOrd="0" destOrd="0" parTransId="{56AF348A-9CFE-4F52-969A-F8FB502D7063}" sibTransId="{9B60D797-2476-4478-864B-D2F0882B72EF}"/>
    <dgm:cxn modelId="{252F4305-FA4D-4959-A339-50A13368EE14}" srcId="{179A62B4-8AAE-4E2D-A84D-663AE8C3BBA2}" destId="{3D1BB022-9B0C-4472-9309-274EDF9695CE}" srcOrd="1" destOrd="0" parTransId="{0062EFCA-C668-451A-9AB9-DB13458D7A66}" sibTransId="{556C9565-0A62-4B4A-B879-3F951A6884C6}"/>
    <dgm:cxn modelId="{4F822ED4-B1ED-42CC-BB42-9F96B810D43C}" type="presOf" srcId="{556C9565-0A62-4B4A-B879-3F951A6884C6}" destId="{D3163D78-009E-4EE9-BDF6-8E8E69B03114}" srcOrd="1" destOrd="0" presId="urn:microsoft.com/office/officeart/2005/8/layout/process1"/>
    <dgm:cxn modelId="{5DA883E4-5312-4983-91E1-8ED0C5C35D04}" type="presOf" srcId="{179A62B4-8AAE-4E2D-A84D-663AE8C3BBA2}" destId="{7A4CD4BF-7C7A-4C7A-B01C-71E84682FF7F}" srcOrd="0" destOrd="0" presId="urn:microsoft.com/office/officeart/2005/8/layout/process1"/>
    <dgm:cxn modelId="{CFC98C01-1487-47FC-A5AE-254F5DF73136}" type="presOf" srcId="{9B60D797-2476-4478-864B-D2F0882B72EF}" destId="{3EDD65FA-DF06-4EF1-9FFE-554944F8BC13}" srcOrd="0" destOrd="0" presId="urn:microsoft.com/office/officeart/2005/8/layout/process1"/>
    <dgm:cxn modelId="{97239244-DDF0-4C55-BC24-305E39CCE98F}" type="presOf" srcId="{3D1BB022-9B0C-4472-9309-274EDF9695CE}" destId="{E9F828C9-33C1-423B-82AE-EA23D4392BF8}" srcOrd="0" destOrd="0" presId="urn:microsoft.com/office/officeart/2005/8/layout/process1"/>
    <dgm:cxn modelId="{5B546D0A-5880-4A29-BB53-9C408DDE2508}" type="presParOf" srcId="{7A4CD4BF-7C7A-4C7A-B01C-71E84682FF7F}" destId="{1BBAB5BF-BAC5-4F85-B287-8E7B7DE4427C}" srcOrd="0" destOrd="0" presId="urn:microsoft.com/office/officeart/2005/8/layout/process1"/>
    <dgm:cxn modelId="{D36B40BD-31DF-40A2-81C7-EF0F051A9612}" type="presParOf" srcId="{7A4CD4BF-7C7A-4C7A-B01C-71E84682FF7F}" destId="{3EDD65FA-DF06-4EF1-9FFE-554944F8BC13}" srcOrd="1" destOrd="0" presId="urn:microsoft.com/office/officeart/2005/8/layout/process1"/>
    <dgm:cxn modelId="{E384D8DE-86A8-4275-88F2-0384E85131D1}" type="presParOf" srcId="{3EDD65FA-DF06-4EF1-9FFE-554944F8BC13}" destId="{E040F698-B9DF-459C-BDC1-FCCAB5DC439A}" srcOrd="0" destOrd="0" presId="urn:microsoft.com/office/officeart/2005/8/layout/process1"/>
    <dgm:cxn modelId="{96523826-A9A5-4358-894D-C763AFB950FB}" type="presParOf" srcId="{7A4CD4BF-7C7A-4C7A-B01C-71E84682FF7F}" destId="{E9F828C9-33C1-423B-82AE-EA23D4392BF8}" srcOrd="2" destOrd="0" presId="urn:microsoft.com/office/officeart/2005/8/layout/process1"/>
    <dgm:cxn modelId="{F97E8CD7-A99A-4002-92B6-68651D4440FE}" type="presParOf" srcId="{7A4CD4BF-7C7A-4C7A-B01C-71E84682FF7F}" destId="{8F73FA7A-1831-4C17-B213-777ED4277A23}" srcOrd="3" destOrd="0" presId="urn:microsoft.com/office/officeart/2005/8/layout/process1"/>
    <dgm:cxn modelId="{13AB3C75-71C7-4E9E-8190-D7DF31C4464F}" type="presParOf" srcId="{8F73FA7A-1831-4C17-B213-777ED4277A23}" destId="{D3163D78-009E-4EE9-BDF6-8E8E69B03114}" srcOrd="0" destOrd="0" presId="urn:microsoft.com/office/officeart/2005/8/layout/process1"/>
    <dgm:cxn modelId="{DBFE1C9A-55E3-49DA-85AC-9A48910E5A82}" type="presParOf" srcId="{7A4CD4BF-7C7A-4C7A-B01C-71E84682FF7F}" destId="{62393F0C-B2C0-4359-A367-F132F6D94707}" srcOrd="4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06229-C4F4-4F1D-87C4-2DA94F3E4404}" type="datetimeFigureOut">
              <a:rPr lang="ru-RU" smtClean="0"/>
              <a:pPr/>
              <a:t>22.03.2007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42BCE-C661-4103-B4D4-8B07195FC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F634-B09A-49B4-A665-1A48EDC8075D}" type="datetimeFigureOut">
              <a:rPr lang="ru-RU" smtClean="0"/>
              <a:pPr/>
              <a:t>22.03.2007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E283-FA37-41D8-A4D6-81F6D0CDB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F634-B09A-49B4-A665-1A48EDC8075D}" type="datetimeFigureOut">
              <a:rPr lang="ru-RU" smtClean="0"/>
              <a:pPr/>
              <a:t>22.03.2007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E283-FA37-41D8-A4D6-81F6D0CDB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F634-B09A-49B4-A665-1A48EDC8075D}" type="datetimeFigureOut">
              <a:rPr lang="ru-RU" smtClean="0"/>
              <a:pPr/>
              <a:t>22.03.2007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E283-FA37-41D8-A4D6-81F6D0CDB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F634-B09A-49B4-A665-1A48EDC8075D}" type="datetimeFigureOut">
              <a:rPr lang="ru-RU" smtClean="0"/>
              <a:pPr/>
              <a:t>22.03.2007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E283-FA37-41D8-A4D6-81F6D0CDB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F634-B09A-49B4-A665-1A48EDC8075D}" type="datetimeFigureOut">
              <a:rPr lang="ru-RU" smtClean="0"/>
              <a:pPr/>
              <a:t>22.03.2007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E283-FA37-41D8-A4D6-81F6D0CDB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F634-B09A-49B4-A665-1A48EDC8075D}" type="datetimeFigureOut">
              <a:rPr lang="ru-RU" smtClean="0"/>
              <a:pPr/>
              <a:t>22.03.2007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E283-FA37-41D8-A4D6-81F6D0CDB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F634-B09A-49B4-A665-1A48EDC8075D}" type="datetimeFigureOut">
              <a:rPr lang="ru-RU" smtClean="0"/>
              <a:pPr/>
              <a:t>22.03.2007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E283-FA37-41D8-A4D6-81F6D0CDB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F634-B09A-49B4-A665-1A48EDC8075D}" type="datetimeFigureOut">
              <a:rPr lang="ru-RU" smtClean="0"/>
              <a:pPr/>
              <a:t>22.03.2007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E283-FA37-41D8-A4D6-81F6D0CDB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F634-B09A-49B4-A665-1A48EDC8075D}" type="datetimeFigureOut">
              <a:rPr lang="ru-RU" smtClean="0"/>
              <a:pPr/>
              <a:t>22.03.2007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E283-FA37-41D8-A4D6-81F6D0CDB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F634-B09A-49B4-A665-1A48EDC8075D}" type="datetimeFigureOut">
              <a:rPr lang="ru-RU" smtClean="0"/>
              <a:pPr/>
              <a:t>22.03.2007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E283-FA37-41D8-A4D6-81F6D0CDB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F634-B09A-49B4-A665-1A48EDC8075D}" type="datetimeFigureOut">
              <a:rPr lang="ru-RU" smtClean="0"/>
              <a:pPr/>
              <a:t>22.03.2007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EFE283-FA37-41D8-A4D6-81F6D0CDBE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81F634-B09A-49B4-A665-1A48EDC8075D}" type="datetimeFigureOut">
              <a:rPr lang="ru-RU" smtClean="0"/>
              <a:pPr/>
              <a:t>22.03.2007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EFE283-FA37-41D8-A4D6-81F6D0CDBEC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1002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i="1" cap="all" dirty="0" smtClean="0">
                <a:ln/>
                <a:solidFill>
                  <a:srgbClr val="D4160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Экономика и право</a:t>
            </a:r>
            <a:endParaRPr lang="ru-RU" sz="7200" i="1" cap="all" dirty="0">
              <a:ln/>
              <a:solidFill>
                <a:srgbClr val="D4160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/>
            <a:endParaRPr lang="ru-RU" sz="3600" b="1" i="1" dirty="0" smtClean="0">
              <a:solidFill>
                <a:srgbClr val="0000FF"/>
              </a:solidFill>
            </a:endParaRPr>
          </a:p>
          <a:p>
            <a:pPr algn="ctr"/>
            <a:r>
              <a:rPr lang="ru-RU" sz="4400" b="1" i="1" dirty="0" smtClean="0">
                <a:solidFill>
                  <a:srgbClr val="0000FF"/>
                </a:solidFill>
              </a:rPr>
              <a:t>Элективный курс</a:t>
            </a:r>
            <a:endParaRPr lang="ru-RU" sz="4400" b="1" i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 РФ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71480"/>
            <a:ext cx="3857652" cy="4280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57158" y="642918"/>
            <a:ext cx="39290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Екатерина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Ι</a:t>
            </a:r>
            <a:r>
              <a:rPr lang="el-GR" sz="1600" b="1" dirty="0" smtClean="0">
                <a:solidFill>
                  <a:srgbClr val="FF0000"/>
                </a:solidFill>
                <a:latin typeface="+mj-lt"/>
              </a:rPr>
              <a:t>Ι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 в своём «Наказе» писала о необходимости распространения сведений о действующем законодательстве, объясняя свою позицию следующим образом: «в противном случае гражданин будет зависеть от некоторого числа людей, взявших к себе в хранение законы и толкующие оные. Преступления не столь часты будут, чем больше людей Уложение читать и разуметь станут. И для того предписать, чтобы во всех школах учили детей грамоте… из тех книг, кои законодательство содержат».</a:t>
            </a:r>
            <a:endParaRPr lang="ru-RU" sz="16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85720" y="4286256"/>
          <a:ext cx="6096000" cy="2714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 advClick="0" advTm="4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357422" y="2786058"/>
            <a:ext cx="4211637" cy="1249363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6600" b="1" kern="10" spc="-6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Sylfaen"/>
              </a:rPr>
              <a:t>Цели курса</a:t>
            </a:r>
            <a:endParaRPr lang="ru-RU" sz="6600" b="1" kern="10" spc="-6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Sylfaen"/>
            </a:endParaRPr>
          </a:p>
        </p:txBody>
      </p:sp>
      <p:sp>
        <p:nvSpPr>
          <p:cNvPr id="5" name="Выноска со стрелкой влево 4"/>
          <p:cNvSpPr/>
          <p:nvPr/>
        </p:nvSpPr>
        <p:spPr>
          <a:xfrm rot="19248703">
            <a:off x="6449325" y="1473045"/>
            <a:ext cx="2632319" cy="1000132"/>
          </a:xfrm>
          <a:prstGeom prst="leftArrowCallout">
            <a:avLst>
              <a:gd name="adj1" fmla="val 25000"/>
              <a:gd name="adj2" fmla="val 25000"/>
              <a:gd name="adj3" fmla="val 58686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+mj-lt"/>
              </a:rPr>
              <a:t>Установление конструктивных отношений с окружающими</a:t>
            </a:r>
            <a:endParaRPr lang="ru-RU" sz="14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3286116" y="4143380"/>
            <a:ext cx="2500330" cy="150019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+mj-lt"/>
              </a:rPr>
              <a:t>Привить навыки ориентации в экономической сфере жизни общества </a:t>
            </a:r>
            <a:endParaRPr lang="ru-RU" sz="16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Выноска со стрелкой влево 7"/>
          <p:cNvSpPr/>
          <p:nvPr/>
        </p:nvSpPr>
        <p:spPr>
          <a:xfrm rot="2034162">
            <a:off x="6418721" y="3881861"/>
            <a:ext cx="2317834" cy="1436683"/>
          </a:xfrm>
          <a:prstGeom prst="leftArrowCallout">
            <a:avLst>
              <a:gd name="adj1" fmla="val 25000"/>
              <a:gd name="adj2" fmla="val 25000"/>
              <a:gd name="adj3" fmla="val 46936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+mj-lt"/>
              </a:rPr>
              <a:t>Осознание необходимости изучения прав как средства адаптации в условиях рыночных отношений </a:t>
            </a:r>
            <a:endParaRPr lang="ru-RU" sz="12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 rot="19466567">
            <a:off x="90099" y="3949632"/>
            <a:ext cx="2380412" cy="1073161"/>
          </a:xfrm>
          <a:prstGeom prst="rightArrowCallout">
            <a:avLst>
              <a:gd name="adj1" fmla="val 21486"/>
              <a:gd name="adj2" fmla="val 25495"/>
              <a:gd name="adj3" fmla="val 53047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+mj-lt"/>
              </a:rPr>
              <a:t>Формирование собственных норм и ценностей</a:t>
            </a:r>
            <a:endParaRPr lang="ru-RU" sz="16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3357554" y="1214422"/>
            <a:ext cx="2428892" cy="150019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+mj-lt"/>
              </a:rPr>
              <a:t>Правовое воспитание школьников, формирование чувства ответственности</a:t>
            </a:r>
          </a:p>
        </p:txBody>
      </p:sp>
      <p:sp>
        <p:nvSpPr>
          <p:cNvPr id="11" name="Выноска со стрелкой вправо 10"/>
          <p:cNvSpPr/>
          <p:nvPr/>
        </p:nvSpPr>
        <p:spPr>
          <a:xfrm rot="2616291">
            <a:off x="266078" y="1157604"/>
            <a:ext cx="2441978" cy="1160255"/>
          </a:xfrm>
          <a:prstGeom prst="rightArrowCallout">
            <a:avLst>
              <a:gd name="adj1" fmla="val 25000"/>
              <a:gd name="adj2" fmla="val 25000"/>
              <a:gd name="adj3" fmla="val 58411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+mj-lt"/>
              </a:rPr>
              <a:t>Развитие умения исследовать актуальные экономические и социальные проблемы</a:t>
            </a:r>
            <a:endParaRPr lang="ru-RU" sz="1200" b="1" i="1" dirty="0"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0"/>
                            </p:stCondLst>
                            <p:childTnLst>
                              <p:par>
                                <p:cTn id="6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</a:rPr>
              <a:t>Элективный курс рассчитан на 34 ч.  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428736"/>
            <a:ext cx="7854696" cy="642942"/>
          </a:xfr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ru-RU" sz="36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       </a:t>
            </a:r>
            <a:r>
              <a:rPr lang="ru-RU" sz="3600" b="1" i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Задачи курса:</a:t>
            </a:r>
            <a:endParaRPr lang="ru-RU" sz="3600" b="1" i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2214554"/>
          <a:ext cx="454819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File00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2066" y="1928802"/>
            <a:ext cx="3738476" cy="342902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4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1857388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Тот, кто презирает гражданское право, низвергает общественную жизнь и общую пользу граждан</a:t>
            </a:r>
            <a:br>
              <a:rPr lang="ru-RU" sz="2400" i="1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Цицерон (106 – 43 гг. до н.э.) – древнеримский политический деятель, философ.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571744"/>
            <a:ext cx="5824550" cy="4000528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В результате изучения данного курса:  </a:t>
            </a:r>
          </a:p>
          <a:p>
            <a:pPr algn="ctr"/>
            <a:r>
              <a:rPr lang="ru-RU" sz="20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- У учащихся формируется представление о предпринимательской деятельности и её роли в рыночной экономике;</a:t>
            </a:r>
          </a:p>
          <a:p>
            <a:pPr algn="ctr"/>
            <a:r>
              <a:rPr lang="ru-RU" sz="20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- Формируется умение анализировать, давать собственную оценку правовым явлениям;</a:t>
            </a:r>
          </a:p>
          <a:p>
            <a:pPr algn="ctr"/>
            <a:r>
              <a:rPr lang="ru-RU" sz="20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- Складываются устойчивые представления о трудовом праве и его основных понятиях;</a:t>
            </a:r>
          </a:p>
          <a:p>
            <a:pPr algn="ctr"/>
            <a:r>
              <a:rPr lang="ru-RU" sz="20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- Появляется гражданская грамотность через изучение  норм общественной жизни, законов, её регулирующих.</a:t>
            </a:r>
          </a:p>
          <a:p>
            <a:pPr algn="ctr">
              <a:buFontTx/>
              <a:buChar char="-"/>
            </a:pPr>
            <a:endParaRPr lang="ru-RU" sz="2000" b="1" i="1" dirty="0">
              <a:ln w="50800"/>
              <a:solidFill>
                <a:schemeClr val="bg1">
                  <a:shade val="50000"/>
                </a:schemeClr>
              </a:solidFill>
              <a:latin typeface="+mj-lt"/>
            </a:endParaRPr>
          </a:p>
        </p:txBody>
      </p:sp>
      <p:pic>
        <p:nvPicPr>
          <p:cNvPr id="1026" name="Picture 2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071810"/>
            <a:ext cx="2358842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42852"/>
            <a:ext cx="7851648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Формы и методы обучения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143116"/>
            <a:ext cx="4824418" cy="450059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      </a:t>
            </a:r>
            <a:r>
              <a:rPr lang="ru-RU" sz="1600" dirty="0" smtClean="0">
                <a:solidFill>
                  <a:schemeClr val="bg1"/>
                </a:solidFill>
              </a:rPr>
              <a:t>-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Лекция </a:t>
            </a:r>
            <a:r>
              <a:rPr lang="ru-RU" sz="1600" b="1" dirty="0" smtClean="0">
                <a:solidFill>
                  <a:schemeClr val="bg1"/>
                </a:solidFill>
              </a:rPr>
              <a:t>позволяет добиться                  систематического, последовательного изложения материала, раскрыть ключевые положения блока взаимосвязанных уроков;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- </a:t>
            </a:r>
            <a:r>
              <a:rPr lang="ru-RU" sz="1600" b="1" dirty="0" smtClean="0">
                <a:solidFill>
                  <a:srgbClr val="FF0000"/>
                </a:solidFill>
              </a:rPr>
              <a:t>Семинар</a:t>
            </a:r>
            <a:r>
              <a:rPr lang="ru-RU" sz="1600" b="1" dirty="0" smtClean="0">
                <a:solidFill>
                  <a:schemeClr val="bg1"/>
                </a:solidFill>
              </a:rPr>
              <a:t> даёт учащимся возможность обсудить важнейшие вопросы темы на базе ранее полученных знаний;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-</a:t>
            </a:r>
            <a:r>
              <a:rPr lang="ru-RU" sz="1600" b="1" dirty="0" smtClean="0">
                <a:solidFill>
                  <a:srgbClr val="FF0000"/>
                </a:solidFill>
              </a:rPr>
              <a:t>Лабораторное занятие </a:t>
            </a:r>
            <a:r>
              <a:rPr lang="ru-RU" sz="1600" b="1" dirty="0" smtClean="0">
                <a:solidFill>
                  <a:schemeClr val="bg1"/>
                </a:solidFill>
              </a:rPr>
              <a:t>предполагает самостоятельную работу учащихся с печатными источниками (хрестоматии, тексты нормативно-правовых актов);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-</a:t>
            </a:r>
            <a:r>
              <a:rPr lang="ru-RU" sz="1600" b="1" dirty="0" smtClean="0">
                <a:solidFill>
                  <a:srgbClr val="FF0000"/>
                </a:solidFill>
              </a:rPr>
              <a:t>Диспут</a:t>
            </a:r>
            <a:r>
              <a:rPr lang="ru-RU" sz="1600" b="1" dirty="0" smtClean="0">
                <a:solidFill>
                  <a:schemeClr val="bg1"/>
                </a:solidFill>
              </a:rPr>
              <a:t> – публичный спор на определённую тему;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-Составление </a:t>
            </a:r>
            <a:r>
              <a:rPr lang="ru-RU" sz="1600" b="1" dirty="0" smtClean="0">
                <a:solidFill>
                  <a:srgbClr val="FF0000"/>
                </a:solidFill>
              </a:rPr>
              <a:t>схем, кластеров;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-Написание </a:t>
            </a:r>
            <a:r>
              <a:rPr lang="ru-RU" sz="1600" b="1" dirty="0" smtClean="0">
                <a:solidFill>
                  <a:srgbClr val="FF0000"/>
                </a:solidFill>
              </a:rPr>
              <a:t>синквейнов</a:t>
            </a:r>
            <a:r>
              <a:rPr lang="ru-RU" sz="1600" b="1" dirty="0" smtClean="0">
                <a:solidFill>
                  <a:schemeClr val="bg1"/>
                </a:solidFill>
              </a:rPr>
              <a:t>, позволяющих выразить личностное отношение к той или иной проблеме.</a:t>
            </a:r>
          </a:p>
          <a:p>
            <a:pPr algn="ctr">
              <a:buFontTx/>
              <a:buChar char="-"/>
            </a:pPr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endParaRPr lang="ru-RU" sz="1600" b="1" dirty="0" smtClean="0">
              <a:solidFill>
                <a:schemeClr val="bg1"/>
              </a:solidFill>
            </a:endParaRPr>
          </a:p>
          <a:p>
            <a:pPr algn="l"/>
            <a:endParaRPr lang="ru-RU" sz="1800" dirty="0"/>
          </a:p>
        </p:txBody>
      </p:sp>
      <p:pic>
        <p:nvPicPr>
          <p:cNvPr id="4" name="Рисунок 3" descr="Изображение 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2071678"/>
            <a:ext cx="2714644" cy="2035983"/>
          </a:xfrm>
          <a:prstGeom prst="rect">
            <a:avLst/>
          </a:prstGeom>
        </p:spPr>
      </p:pic>
      <p:pic>
        <p:nvPicPr>
          <p:cNvPr id="5" name="Рисунок 4" descr="Изображение 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4429132"/>
            <a:ext cx="2786082" cy="2089562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6" y="857232"/>
          <a:ext cx="8501124" cy="5303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2944"/>
                <a:gridCol w="3607618"/>
                <a:gridCol w="892976"/>
                <a:gridCol w="3357586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№ </a:t>
                      </a:r>
                      <a:r>
                        <a:rPr lang="ru-RU" i="1" dirty="0" err="1" smtClean="0">
                          <a:solidFill>
                            <a:srgbClr val="FF0000"/>
                          </a:solidFill>
                        </a:rPr>
                        <a:t>п</a:t>
                      </a:r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ru-RU" i="1" dirty="0" err="1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</a:rPr>
                        <a:t>Тема</a:t>
                      </a:r>
                      <a:endParaRPr lang="ru-RU" sz="24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rgbClr val="FF0000"/>
                          </a:solidFill>
                        </a:rPr>
                        <a:t>Кол-во</a:t>
                      </a:r>
                    </a:p>
                    <a:p>
                      <a:pPr algn="ctr"/>
                      <a:r>
                        <a:rPr lang="ru-RU" sz="1600" i="1" dirty="0" smtClean="0">
                          <a:solidFill>
                            <a:srgbClr val="FF0000"/>
                          </a:solidFill>
                        </a:rPr>
                        <a:t>часов</a:t>
                      </a:r>
                      <a:endParaRPr lang="ru-RU" sz="16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</a:rPr>
                        <a:t>Виды деятельности учащихся</a:t>
                      </a:r>
                      <a:endParaRPr lang="ru-RU" sz="20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1.</a:t>
                      </a:r>
                      <a:endParaRPr lang="ru-RU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Государственно-правовое</a:t>
                      </a:r>
                      <a:r>
                        <a:rPr lang="ru-RU" b="1" i="1" baseline="0" dirty="0" smtClean="0">
                          <a:solidFill>
                            <a:schemeClr val="bg1"/>
                          </a:solidFill>
                        </a:rPr>
                        <a:t> регулирование экономики</a:t>
                      </a:r>
                    </a:p>
                    <a:p>
                      <a:pPr algn="just"/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1. Роль права в жизни общества.</a:t>
                      </a:r>
                    </a:p>
                    <a:p>
                      <a:pPr algn="l"/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2. Рыночная экономика как объект воздействия права.</a:t>
                      </a:r>
                    </a:p>
                    <a:p>
                      <a:pPr algn="l"/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3. Социально-экономические права граждан.</a:t>
                      </a:r>
                    </a:p>
                    <a:p>
                      <a:pPr marL="342900" indent="-342900" algn="l">
                        <a:buNone/>
                      </a:pPr>
                      <a:endParaRPr lang="ru-RU" sz="1400" b="1" i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3 ч.</a:t>
                      </a:r>
                      <a:endParaRPr lang="ru-RU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+mj-lt"/>
                        </a:rPr>
                        <a:t>Работа с нормативно – правовыми документами, Конституцией РФ.</a:t>
                      </a:r>
                      <a:endParaRPr lang="ru-RU" b="1" i="1" dirty="0">
                        <a:latin typeface="+mj-lt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2.</a:t>
                      </a:r>
                      <a:endParaRPr lang="ru-RU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800" b="1" i="1" baseline="0" dirty="0" smtClean="0">
                          <a:solidFill>
                            <a:schemeClr val="bg1"/>
                          </a:solidFill>
                        </a:rPr>
                        <a:t>Юридические формы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800" b="1" i="1" baseline="0" dirty="0" smtClean="0">
                          <a:solidFill>
                            <a:schemeClr val="bg1"/>
                          </a:solidFill>
                        </a:rPr>
                        <a:t>предпринимательства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1. Понятие и формы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предпринимательства.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2. Юридические лица: понятия и виды.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3. Виды коммерческих организаций.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4. Создание, реорганизация, ликвидация коммерческих организаций. Банкротство.</a:t>
                      </a:r>
                    </a:p>
                    <a:p>
                      <a:pPr marL="342900" indent="-342900" algn="ctr">
                        <a:buNone/>
                      </a:pPr>
                      <a:endParaRPr lang="ru-RU" sz="1800" b="1" i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ctr">
                        <a:buNone/>
                      </a:pPr>
                      <a:endParaRPr lang="ru-RU" sz="1800" b="1" i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4 ч.</a:t>
                      </a:r>
                      <a:endParaRPr lang="ru-RU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+mj-lt"/>
                        </a:rPr>
                        <a:t>Практическая</a:t>
                      </a:r>
                      <a:r>
                        <a:rPr lang="ru-RU" b="1" i="1" baseline="0" dirty="0" smtClean="0">
                          <a:latin typeface="+mj-lt"/>
                        </a:rPr>
                        <a:t> работа. Анализ гражданского законодательства. </a:t>
                      </a:r>
                      <a:endParaRPr lang="ru-RU" b="1" i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Изображение 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4429132"/>
            <a:ext cx="2021382" cy="1516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4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6" y="857232"/>
          <a:ext cx="8501124" cy="563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2944"/>
                <a:gridCol w="3607618"/>
                <a:gridCol w="892976"/>
                <a:gridCol w="3357586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№ </a:t>
                      </a:r>
                      <a:r>
                        <a:rPr lang="ru-RU" i="1" dirty="0" err="1" smtClean="0">
                          <a:solidFill>
                            <a:srgbClr val="FF0000"/>
                          </a:solidFill>
                        </a:rPr>
                        <a:t>п</a:t>
                      </a:r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ru-RU" i="1" dirty="0" err="1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</a:rPr>
                        <a:t>Тема</a:t>
                      </a:r>
                      <a:endParaRPr lang="ru-RU" sz="24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rgbClr val="FF0000"/>
                          </a:solidFill>
                        </a:rPr>
                        <a:t>Кол-во</a:t>
                      </a:r>
                    </a:p>
                    <a:p>
                      <a:pPr algn="ctr"/>
                      <a:r>
                        <a:rPr lang="ru-RU" sz="1600" i="1" dirty="0" smtClean="0">
                          <a:solidFill>
                            <a:srgbClr val="FF0000"/>
                          </a:solidFill>
                        </a:rPr>
                        <a:t>часов</a:t>
                      </a:r>
                      <a:endParaRPr lang="ru-RU" sz="16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</a:rPr>
                        <a:t>Виды деятельности учащихся</a:t>
                      </a:r>
                      <a:endParaRPr lang="ru-RU" sz="20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3.</a:t>
                      </a:r>
                      <a:endParaRPr lang="ru-RU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800" b="1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Собственность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1.     Законодательство, регулирующее              право собственности.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2.     Понятие права собственности,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       Субъекты права собственности.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3.    Право частной собственности.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4.    Право государственной и муниципальной собственности.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5.   Способы приобретения и прекращения права собственности.</a:t>
                      </a:r>
                    </a:p>
                    <a:p>
                      <a:pPr marL="342900" indent="-342900" algn="l">
                        <a:buNone/>
                      </a:pPr>
                      <a:endParaRPr lang="ru-RU" sz="1400" b="1" i="1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5 ч.</a:t>
                      </a:r>
                      <a:endParaRPr lang="ru-RU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+mj-lt"/>
                        </a:rPr>
                        <a:t>Урок</a:t>
                      </a:r>
                      <a:r>
                        <a:rPr lang="ru-RU" b="1" i="1" baseline="0" dirty="0" smtClean="0">
                          <a:latin typeface="+mj-lt"/>
                        </a:rPr>
                        <a:t> – практикум: работа с ГК РФ. Творческие работы учащихся.</a:t>
                      </a:r>
                      <a:endParaRPr lang="ru-RU" b="1" i="1" dirty="0">
                        <a:latin typeface="+mj-lt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4.</a:t>
                      </a:r>
                      <a:endParaRPr lang="ru-RU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800" b="1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Договоры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Понятие и виды договоров.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Порядок заключения, способы обеспечения исполнения договоров.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400" b="1" i="1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Гражданско</a:t>
                      </a: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– правовая ответственность за неисполнение договоров.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3 ч.</a:t>
                      </a:r>
                      <a:endParaRPr lang="ru-RU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+mj-lt"/>
                        </a:rPr>
                        <a:t>Семинар. Практическая работа.</a:t>
                      </a:r>
                      <a:endParaRPr lang="ru-RU" b="1" i="1" dirty="0">
                        <a:latin typeface="+mj-lt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5.</a:t>
                      </a:r>
                      <a:endParaRPr lang="ru-RU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800" b="1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Ценные бумаги.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Понятие и виды ценных бумаг. Рынок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ценных бумаг.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 ч.</a:t>
                      </a:r>
                      <a:endParaRPr lang="ru-RU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+mj-lt"/>
                        </a:rPr>
                        <a:t>Анализ правового текста.</a:t>
                      </a:r>
                      <a:endParaRPr lang="ru-RU" b="1" i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214554"/>
            <a:ext cx="1071570" cy="1758338"/>
          </a:xfrm>
          <a:prstGeom prst="rect">
            <a:avLst/>
          </a:prstGeom>
          <a:noFill/>
        </p:spPr>
      </p:pic>
      <p:pic>
        <p:nvPicPr>
          <p:cNvPr id="1028" name="Picture 4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900" y="5786454"/>
            <a:ext cx="642942" cy="64525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6" y="857232"/>
          <a:ext cx="8501124" cy="5791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2944"/>
                <a:gridCol w="3607618"/>
                <a:gridCol w="892976"/>
                <a:gridCol w="3357586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№ </a:t>
                      </a:r>
                      <a:r>
                        <a:rPr lang="ru-RU" i="1" dirty="0" err="1" smtClean="0">
                          <a:solidFill>
                            <a:srgbClr val="FF0000"/>
                          </a:solidFill>
                        </a:rPr>
                        <a:t>п</a:t>
                      </a:r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ru-RU" i="1" dirty="0" err="1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</a:rPr>
                        <a:t>Тема</a:t>
                      </a:r>
                      <a:endParaRPr lang="ru-RU" sz="24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rgbClr val="FF0000"/>
                          </a:solidFill>
                        </a:rPr>
                        <a:t>Кол-во</a:t>
                      </a:r>
                    </a:p>
                    <a:p>
                      <a:pPr algn="ctr"/>
                      <a:r>
                        <a:rPr lang="ru-RU" sz="1600" i="1" dirty="0" smtClean="0">
                          <a:solidFill>
                            <a:srgbClr val="FF0000"/>
                          </a:solidFill>
                        </a:rPr>
                        <a:t>часов</a:t>
                      </a:r>
                      <a:endParaRPr lang="ru-RU" sz="16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</a:rPr>
                        <a:t>Виды деятельности учащихся</a:t>
                      </a:r>
                      <a:endParaRPr lang="ru-RU" sz="20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6.</a:t>
                      </a:r>
                      <a:endParaRPr lang="ru-RU" b="1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8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Труд и социальная защита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Законодательство о труде. Занятость и трудоустройство в РФ.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Трудовой договор. 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Безработица и её виды.</a:t>
                      </a:r>
                    </a:p>
                    <a:p>
                      <a:pPr marL="342900" indent="-342900" algn="ctr">
                        <a:buNone/>
                      </a:pPr>
                      <a:endParaRPr lang="ru-RU" sz="1400" b="1" i="1" baseline="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3 ч.</a:t>
                      </a:r>
                      <a:endParaRPr lang="ru-RU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+mj-lt"/>
                        </a:rPr>
                        <a:t>Практическое занятие: анализ Трудового Кодекса РФ.</a:t>
                      </a:r>
                      <a:endParaRPr lang="ru-RU" b="1" i="1" dirty="0">
                        <a:latin typeface="+mj-lt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7.</a:t>
                      </a:r>
                      <a:endParaRPr lang="ru-RU" b="1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800" b="1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Банковская деятельность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1.  Кредитные организации, банковская система и банковская деятельность.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2.   Договор займа, кредита.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2 ч.</a:t>
                      </a:r>
                      <a:endParaRPr lang="ru-RU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+mj-lt"/>
                        </a:rPr>
                        <a:t>Семинар. Творческие работы учащихся. Составление кластеров.</a:t>
                      </a:r>
                      <a:endParaRPr lang="ru-RU" b="1" i="1" dirty="0">
                        <a:latin typeface="+mj-lt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8. </a:t>
                      </a:r>
                      <a:endParaRPr lang="ru-RU" b="1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800" b="1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Государственный бюджет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1.    Бюджетная и налоговая система РФ.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2.    Конкуренция. Антимонопольное законодательство.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2 ч.</a:t>
                      </a:r>
                      <a:endParaRPr lang="ru-RU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+mj-lt"/>
                        </a:rPr>
                        <a:t>Лекционное занятие. Диспут.</a:t>
                      </a:r>
                      <a:endParaRPr lang="ru-RU" b="1" i="1" dirty="0">
                        <a:latin typeface="+mj-lt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9.</a:t>
                      </a:r>
                      <a:endParaRPr lang="ru-RU" b="1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800" b="1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Правоохранительные органы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Правоохранительная система и её задачи.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Суды общей юрисдикции и арбитражные суды.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Прокуратура и нотариат. Адвокатура.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3 ч.</a:t>
                      </a:r>
                      <a:endParaRPr lang="ru-RU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+mj-lt"/>
                        </a:rPr>
                        <a:t>Ролевая игра «Трудное решение».</a:t>
                      </a:r>
                      <a:endParaRPr lang="ru-RU" b="1" i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Изображение 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5357826"/>
            <a:ext cx="1714512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4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6" y="857232"/>
          <a:ext cx="8501124" cy="582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2944"/>
                <a:gridCol w="3607618"/>
                <a:gridCol w="892976"/>
                <a:gridCol w="3357586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№ </a:t>
                      </a:r>
                      <a:r>
                        <a:rPr lang="ru-RU" i="1" dirty="0" err="1" smtClean="0">
                          <a:solidFill>
                            <a:srgbClr val="FF0000"/>
                          </a:solidFill>
                        </a:rPr>
                        <a:t>п</a:t>
                      </a:r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ru-RU" i="1" dirty="0" err="1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</a:rPr>
                        <a:t>Тема</a:t>
                      </a:r>
                      <a:endParaRPr lang="ru-RU" sz="24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rgbClr val="FF0000"/>
                          </a:solidFill>
                        </a:rPr>
                        <a:t>Кол-во</a:t>
                      </a:r>
                    </a:p>
                    <a:p>
                      <a:pPr algn="ctr"/>
                      <a:r>
                        <a:rPr lang="ru-RU" sz="1600" i="1" dirty="0" smtClean="0">
                          <a:solidFill>
                            <a:srgbClr val="FF0000"/>
                          </a:solidFill>
                        </a:rPr>
                        <a:t>часов</a:t>
                      </a:r>
                      <a:endParaRPr lang="ru-RU" sz="16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</a:rPr>
                        <a:t>Виды деятельности учащихся</a:t>
                      </a:r>
                      <a:endParaRPr lang="ru-RU" sz="20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10.</a:t>
                      </a:r>
                      <a:endParaRPr lang="ru-RU" b="1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800" b="1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Споры и порядок их разрешения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Экономические споры. Гражданские правовые споры.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Досудебный порядок рассмотрения споров. Судебный порядок рассмотрения споров.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Подсудность имущественных споров. Исковая давность.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Урок – практикум.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4 ч.</a:t>
                      </a:r>
                      <a:endParaRPr lang="ru-RU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+mj-lt"/>
                        </a:rPr>
                        <a:t>Работа с правовыми документами. Анализ правовых текстов.</a:t>
                      </a:r>
                    </a:p>
                    <a:p>
                      <a:endParaRPr lang="ru-RU" b="1" i="1" dirty="0">
                        <a:latin typeface="+mj-lt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11.</a:t>
                      </a:r>
                      <a:endParaRPr lang="ru-RU" b="1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800" b="1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Защита гражданских и трудовых прав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Защита права собственности.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Защита чести и деловой репутации.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Защита прав потребителей.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Защита трудовых прав несовершеннолетних.</a:t>
                      </a:r>
                    </a:p>
                    <a:p>
                      <a:pPr marL="342900" indent="-342900" algn="l">
                        <a:buNone/>
                      </a:pPr>
                      <a:endParaRPr lang="ru-RU" sz="1400" b="1" i="1" baseline="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marL="342900" indent="-342900" algn="l">
                        <a:buNone/>
                      </a:pPr>
                      <a:endParaRPr lang="ru-RU" sz="1400" b="1" i="1" baseline="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marL="342900" indent="-342900" algn="l">
                        <a:buNone/>
                      </a:pPr>
                      <a:endParaRPr lang="ru-RU" sz="1400" b="1" i="1" baseline="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marL="342900" indent="-342900" algn="l">
                        <a:buNone/>
                      </a:pPr>
                      <a:endParaRPr lang="ru-RU" sz="1400" b="1" i="1" baseline="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marL="342900" indent="-342900" algn="l">
                        <a:buNone/>
                      </a:pPr>
                      <a:endParaRPr lang="ru-RU" sz="1400" b="1" i="1" baseline="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4 ч.</a:t>
                      </a:r>
                      <a:endParaRPr lang="ru-RU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+mj-lt"/>
                        </a:rPr>
                        <a:t>Семинар. Составление кластеров.</a:t>
                      </a:r>
                      <a:r>
                        <a:rPr lang="ru-RU" b="1" i="1" baseline="0" dirty="0" smtClean="0">
                          <a:latin typeface="+mj-lt"/>
                        </a:rPr>
                        <a:t> Работа с документом «Закон о защите прав потребителей».</a:t>
                      </a:r>
                      <a:endParaRPr lang="ru-RU" b="1" i="1" dirty="0" smtClean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428868"/>
            <a:ext cx="1714512" cy="1444163"/>
          </a:xfrm>
          <a:prstGeom prst="rect">
            <a:avLst/>
          </a:prstGeom>
          <a:noFill/>
        </p:spPr>
      </p:pic>
      <p:pic>
        <p:nvPicPr>
          <p:cNvPr id="4" name="Рисунок 3" descr="Изображение 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5072074"/>
            <a:ext cx="1949944" cy="1462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4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0.5|2.2|2.2|2.3|2.4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805</Words>
  <Application>Microsoft Office PowerPoint</Application>
  <PresentationFormat>Экран (4:3)</PresentationFormat>
  <Paragraphs>143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Экономика и право</vt:lpstr>
      <vt:lpstr>Слайд 2</vt:lpstr>
      <vt:lpstr>Элективный курс рассчитан на 34 ч.  </vt:lpstr>
      <vt:lpstr>Тот, кто презирает гражданское право, низвергает общественную жизнь и общую пользу граждан Цицерон (106 – 43 гг. до н.э.) – древнеримский политический деятель, философ.</vt:lpstr>
      <vt:lpstr>Формы и методы обучения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 и право</dc:title>
  <dc:creator>Андрей</dc:creator>
  <cp:lastModifiedBy>Андрей</cp:lastModifiedBy>
  <cp:revision>65</cp:revision>
  <dcterms:created xsi:type="dcterms:W3CDTF">2007-03-19T12:58:10Z</dcterms:created>
  <dcterms:modified xsi:type="dcterms:W3CDTF">2007-03-22T08:27:42Z</dcterms:modified>
</cp:coreProperties>
</file>