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448271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Системно-</a:t>
            </a:r>
            <a:r>
              <a:rPr lang="ru-RU" b="1" dirty="0" err="1"/>
              <a:t>деятельностный</a:t>
            </a:r>
            <a:r>
              <a:rPr lang="ru-RU" b="1" dirty="0"/>
              <a:t>  подход  как методологическая основа внедрения ФГОС основного общего образования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5105400"/>
            <a:ext cx="6400800" cy="1275928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 smtClean="0"/>
              <a:t>Баландина</a:t>
            </a:r>
            <a:r>
              <a:rPr lang="ru-RU" sz="2000" dirty="0" smtClean="0"/>
              <a:t> М.Б., зам. директора по научно-методической работе  </a:t>
            </a:r>
            <a:r>
              <a:rPr lang="ru-RU" sz="2000" dirty="0" smtClean="0"/>
              <a:t>МОУ «СШИ </a:t>
            </a:r>
            <a:r>
              <a:rPr lang="ru-RU" sz="2000" dirty="0" smtClean="0"/>
              <a:t>№ </a:t>
            </a:r>
            <a:r>
              <a:rPr lang="ru-RU" sz="2000" dirty="0" smtClean="0"/>
              <a:t>2» г. </a:t>
            </a:r>
            <a:r>
              <a:rPr lang="ru-RU" sz="2000" dirty="0" smtClean="0"/>
              <a:t>Магнитогорска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77630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418161" y="1125540"/>
            <a:ext cx="4307681" cy="46037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cs typeface="Arial" charset="0"/>
              </a:rPr>
              <a:t>Учебная ситуация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385887" y="2201865"/>
            <a:ext cx="2862263" cy="46037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cs typeface="Arial" charset="0"/>
              </a:rPr>
              <a:t>Учебная задача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733926" y="2214563"/>
            <a:ext cx="2837260" cy="46355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cs typeface="Arial" charset="0"/>
              </a:rPr>
              <a:t>Учебная задача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321594" y="3767140"/>
            <a:ext cx="1090613" cy="132343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cs typeface="Arial" charset="0"/>
              </a:rPr>
              <a:t>Учебное действие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131219" y="4513265"/>
            <a:ext cx="1090613" cy="132343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cs typeface="Arial" charset="0"/>
              </a:rPr>
              <a:t>Учебное действие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942035" y="5262565"/>
            <a:ext cx="1089422" cy="132343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cs typeface="Arial" charset="0"/>
              </a:rPr>
              <a:t>Учебное действие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5168503" y="5224465"/>
            <a:ext cx="1090613" cy="132343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cs typeface="Arial" charset="0"/>
              </a:rPr>
              <a:t>Учебное действие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5950744" y="4497390"/>
            <a:ext cx="1090613" cy="132343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cs typeface="Arial" charset="0"/>
              </a:rPr>
              <a:t>Учебное действие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6731793" y="3767140"/>
            <a:ext cx="1090613" cy="132343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cs typeface="Arial" charset="0"/>
              </a:rPr>
              <a:t>Учебное действие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4026694" y="4033840"/>
            <a:ext cx="1090613" cy="132343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cs typeface="Arial" charset="0"/>
              </a:rPr>
              <a:t>Учебное действие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817019" y="1585913"/>
            <a:ext cx="1754981" cy="61595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4572000" y="1585913"/>
            <a:ext cx="1579960" cy="62865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1866900" y="2662238"/>
            <a:ext cx="950119" cy="11049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>
            <a:off x="2676525" y="2662239"/>
            <a:ext cx="140494" cy="1851025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2817019" y="2662239"/>
            <a:ext cx="669131" cy="2600325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2817019" y="2662238"/>
            <a:ext cx="1754981" cy="13716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>
            <a:stCxn id="21" idx="2"/>
            <a:endCxn id="38" idx="0"/>
          </p:cNvCxnSpPr>
          <p:nvPr/>
        </p:nvCxnSpPr>
        <p:spPr>
          <a:xfrm flipH="1">
            <a:off x="4572001" y="2678113"/>
            <a:ext cx="1580555" cy="1355727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>
            <a:off x="5713810" y="2678113"/>
            <a:ext cx="438150" cy="254635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6151960" y="2678114"/>
            <a:ext cx="344090" cy="1819275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6151960" y="2678114"/>
            <a:ext cx="1125140" cy="1089025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1357313" y="6165851"/>
            <a:ext cx="6429375" cy="70788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cs typeface="Arial" charset="0"/>
              </a:rPr>
              <a:t>Важно начинать с учебной ситуации, а не с учебного действия!</a:t>
            </a:r>
          </a:p>
        </p:txBody>
      </p:sp>
    </p:spTree>
    <p:extLst>
      <p:ext uri="{BB962C8B-B14F-4D97-AF65-F5344CB8AC3E}">
        <p14:creationId xmlns:p14="http://schemas.microsoft.com/office/powerpoint/2010/main" val="25018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Компетенции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готовность </a:t>
            </a:r>
            <a:r>
              <a:rPr lang="ru-RU" b="1" dirty="0"/>
              <a:t>к разрешению проблем, </a:t>
            </a:r>
          </a:p>
          <a:p>
            <a:r>
              <a:rPr lang="ru-RU" b="1" dirty="0" smtClean="0"/>
              <a:t>технологическая </a:t>
            </a:r>
            <a:r>
              <a:rPr lang="ru-RU" b="1" dirty="0"/>
              <a:t>компетентность, </a:t>
            </a:r>
          </a:p>
          <a:p>
            <a:r>
              <a:rPr lang="ru-RU" b="1" dirty="0" smtClean="0"/>
              <a:t>готовность </a:t>
            </a:r>
            <a:r>
              <a:rPr lang="ru-RU" b="1" dirty="0"/>
              <a:t>к  самообразованию, </a:t>
            </a:r>
          </a:p>
          <a:p>
            <a:r>
              <a:rPr lang="ru-RU" b="1" dirty="0" smtClean="0"/>
              <a:t>готовность </a:t>
            </a:r>
            <a:r>
              <a:rPr lang="ru-RU" b="1" dirty="0"/>
              <a:t>к использованию информационных ресурсов, </a:t>
            </a:r>
          </a:p>
          <a:p>
            <a:r>
              <a:rPr lang="ru-RU" b="1" dirty="0" smtClean="0"/>
              <a:t>готовность </a:t>
            </a:r>
            <a:r>
              <a:rPr lang="ru-RU" b="1" dirty="0"/>
              <a:t>к социальному взаимодействию, </a:t>
            </a:r>
          </a:p>
          <a:p>
            <a:r>
              <a:rPr lang="ru-RU" b="1" dirty="0" smtClean="0"/>
              <a:t>коммуникативная </a:t>
            </a:r>
            <a:r>
              <a:rPr lang="ru-RU" b="1" dirty="0"/>
              <a:t>компетентность.</a:t>
            </a:r>
            <a:r>
              <a:rPr lang="ru-RU" dirty="0"/>
              <a:t> 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614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4618856" cy="48006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Образование есть то, что остается после того, когда забывается все чему нас учили.</a:t>
            </a:r>
          </a:p>
          <a:p>
            <a:r>
              <a:rPr lang="ru-RU" sz="2800" b="1" dirty="0" smtClean="0"/>
              <a:t>	 А. Эйнштейн</a:t>
            </a:r>
            <a:endParaRPr lang="ru-RU" sz="28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650" y="3284984"/>
            <a:ext cx="5340350" cy="3022285"/>
          </a:xfrm>
        </p:spPr>
      </p:pic>
    </p:spTree>
    <p:extLst>
      <p:ext uri="{BB962C8B-B14F-4D97-AF65-F5344CB8AC3E}">
        <p14:creationId xmlns:p14="http://schemas.microsoft.com/office/powerpoint/2010/main" val="155357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8964488" cy="5505475"/>
          </a:xfrm>
        </p:spPr>
        <p:txBody>
          <a:bodyPr/>
          <a:lstStyle/>
          <a:p>
            <a:pPr marL="0" indent="0" algn="just">
              <a:buNone/>
            </a:pPr>
            <a:r>
              <a:rPr lang="ru-RU" altLang="ru-RU" b="1" i="1" dirty="0">
                <a:solidFill>
                  <a:schemeClr val="accent2">
                    <a:lumMod val="75000"/>
                  </a:schemeClr>
                </a:solidFill>
              </a:rPr>
              <a:t>Когда людей станут учить не тому, </a:t>
            </a:r>
            <a:r>
              <a:rPr lang="ru-RU" altLang="ru-RU" b="1" i="1" u="sng" dirty="0" smtClean="0">
                <a:solidFill>
                  <a:schemeClr val="accent2">
                    <a:lumMod val="75000"/>
                  </a:schemeClr>
                </a:solidFill>
              </a:rPr>
              <a:t>что</a:t>
            </a:r>
            <a:r>
              <a:rPr lang="ru-RU" altLang="ru-RU" b="1" i="1" dirty="0" smtClean="0">
                <a:solidFill>
                  <a:schemeClr val="accent2">
                    <a:lumMod val="75000"/>
                  </a:schemeClr>
                </a:solidFill>
              </a:rPr>
              <a:t> они должны </a:t>
            </a:r>
            <a:r>
              <a:rPr lang="ru-RU" altLang="ru-RU" b="1" i="1" dirty="0">
                <a:solidFill>
                  <a:schemeClr val="accent2">
                    <a:lumMod val="75000"/>
                  </a:schemeClr>
                </a:solidFill>
              </a:rPr>
              <a:t>думать</a:t>
            </a:r>
            <a:r>
              <a:rPr lang="ru-RU" altLang="ru-RU" b="1" i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altLang="ru-RU" b="1" i="1" dirty="0">
                <a:solidFill>
                  <a:schemeClr val="accent2">
                    <a:lumMod val="75000"/>
                  </a:schemeClr>
                </a:solidFill>
              </a:rPr>
              <a:t>а тому, </a:t>
            </a:r>
            <a:r>
              <a:rPr lang="ru-RU" altLang="ru-RU" b="1" i="1" u="sng" dirty="0">
                <a:solidFill>
                  <a:schemeClr val="accent2">
                    <a:lumMod val="75000"/>
                  </a:schemeClr>
                </a:solidFill>
              </a:rPr>
              <a:t>как</a:t>
            </a:r>
            <a:r>
              <a:rPr lang="ru-RU" altLang="ru-RU" b="1" i="1" dirty="0">
                <a:solidFill>
                  <a:schemeClr val="accent2">
                    <a:lumMod val="75000"/>
                  </a:schemeClr>
                </a:solidFill>
              </a:rPr>
              <a:t> они должны </a:t>
            </a:r>
            <a:r>
              <a:rPr lang="ru-RU" altLang="ru-RU" b="1" i="1" dirty="0" smtClean="0">
                <a:solidFill>
                  <a:schemeClr val="accent2">
                    <a:lumMod val="75000"/>
                  </a:schemeClr>
                </a:solidFill>
              </a:rPr>
              <a:t>думать, то </a:t>
            </a:r>
            <a:r>
              <a:rPr lang="ru-RU" altLang="ru-RU" b="1" i="1" dirty="0">
                <a:solidFill>
                  <a:schemeClr val="accent2">
                    <a:lumMod val="75000"/>
                  </a:schemeClr>
                </a:solidFill>
              </a:rPr>
              <a:t>тогда исчезнут </a:t>
            </a:r>
            <a:r>
              <a:rPr lang="ru-RU" altLang="ru-RU" b="1" i="1" dirty="0" smtClean="0">
                <a:solidFill>
                  <a:schemeClr val="accent2">
                    <a:lumMod val="75000"/>
                  </a:schemeClr>
                </a:solidFill>
              </a:rPr>
              <a:t>всякие недоразумения</a:t>
            </a:r>
            <a:r>
              <a:rPr lang="ru-RU" altLang="ru-RU" b="1" i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altLang="ru-RU" b="1" i="1" dirty="0" smtClean="0">
                <a:solidFill>
                  <a:schemeClr val="accent2">
                    <a:lumMod val="75000"/>
                  </a:schemeClr>
                </a:solidFill>
              </a:rPr>
              <a:t>							Г. Лихтенберг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0" y="3068960"/>
            <a:ext cx="4824000" cy="36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16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вопроса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5043190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chemeClr val="tx1"/>
                </a:solidFill>
              </a:rPr>
              <a:t>обучение → естественное развитие = зона актуального развития</a:t>
            </a:r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b="1" i="1" dirty="0">
                <a:solidFill>
                  <a:schemeClr val="tx1"/>
                </a:solidFill>
              </a:rPr>
              <a:t>развитие → обучение = зона ближайшего развития. </a:t>
            </a:r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b="1" i="1" dirty="0">
                <a:solidFill>
                  <a:schemeClr val="tx1"/>
                </a:solidFill>
              </a:rPr>
              <a:t>развитие → деятельность → обучение. </a:t>
            </a:r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деятельность </a:t>
            </a:r>
            <a:r>
              <a:rPr lang="ru-RU" sz="2400" b="1" dirty="0">
                <a:solidFill>
                  <a:schemeClr val="tx1"/>
                </a:solidFill>
              </a:rPr>
              <a:t>→ </a:t>
            </a:r>
            <a:r>
              <a:rPr lang="ru-RU" sz="2400" b="1" dirty="0" smtClean="0">
                <a:solidFill>
                  <a:schemeClr val="tx1"/>
                </a:solidFill>
              </a:rPr>
              <a:t>личность</a:t>
            </a:r>
          </a:p>
          <a:p>
            <a:r>
              <a:rPr lang="ru-RU" sz="2400" b="1" dirty="0">
                <a:solidFill>
                  <a:schemeClr val="tx1"/>
                </a:solidFill>
              </a:rPr>
              <a:t>личность → </a:t>
            </a:r>
            <a:r>
              <a:rPr lang="ru-RU" sz="2400" b="1" dirty="0" smtClean="0">
                <a:solidFill>
                  <a:schemeClr val="tx1"/>
                </a:solidFill>
              </a:rPr>
              <a:t>деятельность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b="1" i="1" dirty="0">
                <a:solidFill>
                  <a:schemeClr val="tx1"/>
                </a:solidFill>
              </a:rPr>
              <a:t>системы → системный подход </a:t>
            </a:r>
            <a:r>
              <a:rPr lang="ru-RU" sz="2400" b="1" i="1" dirty="0" smtClean="0">
                <a:solidFill>
                  <a:schemeClr val="tx1"/>
                </a:solidFill>
              </a:rPr>
              <a:t>→ деятельность</a:t>
            </a:r>
            <a:r>
              <a:rPr lang="ru-RU" sz="2400" b="1" i="1" dirty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4283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dirty="0" smtClean="0"/>
              <a:t>Системно-</a:t>
            </a:r>
            <a:r>
              <a:rPr lang="ru-RU" dirty="0" err="1" smtClean="0"/>
              <a:t>деятельностный</a:t>
            </a:r>
            <a:r>
              <a:rPr lang="ru-RU" dirty="0" smtClean="0"/>
              <a:t> подход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6166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040944"/>
            <a:ext cx="7704856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400" dirty="0" smtClean="0"/>
              <a:t>Основной результат – развитие личности ребенка на основе УУД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2323728"/>
            <a:ext cx="7704856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dirty="0" smtClean="0"/>
              <a:t>Основная педагогическая задача – создание и организация условий, инициирующих детское действие</a:t>
            </a:r>
            <a:endParaRPr lang="ru-RU" sz="2000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935596" y="3454892"/>
            <a:ext cx="7344816" cy="48463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Вектор смещения акцентов нового стандарта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6916" y="4267944"/>
            <a:ext cx="2123728" cy="151216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Чему учить?</a:t>
            </a:r>
          </a:p>
          <a:p>
            <a:pPr algn="ctr"/>
            <a:r>
              <a:rPr lang="ru-RU" dirty="0" smtClean="0"/>
              <a:t>Обновление содержания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203848" y="4308394"/>
            <a:ext cx="2102336" cy="150131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Ради чего учить?</a:t>
            </a:r>
          </a:p>
          <a:p>
            <a:pPr algn="ctr"/>
            <a:r>
              <a:rPr lang="ru-RU" dirty="0" smtClean="0"/>
              <a:t>Ценности образования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876256" y="4395642"/>
            <a:ext cx="2088232" cy="121328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Как учить?</a:t>
            </a:r>
          </a:p>
          <a:p>
            <a:pPr algn="ctr"/>
            <a:r>
              <a:rPr lang="ru-RU" dirty="0" smtClean="0"/>
              <a:t>Обновление средств обучения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95204" y="6109632"/>
            <a:ext cx="7740860" cy="914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ФОРМИРОВАНИЯ УУД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65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093296"/>
            <a:ext cx="8610600" cy="19955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Вчера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Сегодня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107504" y="1316037"/>
            <a:ext cx="4464496" cy="47052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>
                <a:solidFill>
                  <a:schemeClr val="tx1"/>
                </a:solidFill>
              </a:rPr>
              <a:t>1) базируется на принципе доступности; </a:t>
            </a: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1"/>
                </a:solidFill>
              </a:rPr>
              <a:t>2) учащийся выступает в роли объекта ПД; </a:t>
            </a: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1"/>
                </a:solidFill>
              </a:rPr>
              <a:t>3) ориентировано на усвоение определенной суммы знаний; </a:t>
            </a: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1"/>
                </a:solidFill>
              </a:rPr>
              <a:t>4) развивает обыденное мышление, </a:t>
            </a:r>
            <a:r>
              <a:rPr lang="ru-RU" b="1" i="1" dirty="0" err="1">
                <a:solidFill>
                  <a:schemeClr val="tx1"/>
                </a:solidFill>
              </a:rPr>
              <a:t>эмпириический</a:t>
            </a:r>
            <a:r>
              <a:rPr lang="ru-RU" b="1" i="1" dirty="0">
                <a:solidFill>
                  <a:schemeClr val="tx1"/>
                </a:solidFill>
              </a:rPr>
              <a:t> способ познания </a:t>
            </a: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1"/>
                </a:solidFill>
              </a:rPr>
              <a:t>5) решая конкретно-практические задачи, учащиеся усваивают частные способы; </a:t>
            </a: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1"/>
                </a:solidFill>
              </a:rPr>
              <a:t>6) в результате формируется индивид – человек, способный к исполнительской деятельности.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387766" cy="47052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i="1" dirty="0">
                <a:solidFill>
                  <a:schemeClr val="tx1"/>
                </a:solidFill>
              </a:rPr>
              <a:t>1) опирается на зону ближайшего развития; </a:t>
            </a: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1"/>
                </a:solidFill>
              </a:rPr>
              <a:t>2) учащийся действует как субъект собственной УД; </a:t>
            </a: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1"/>
                </a:solidFill>
              </a:rPr>
              <a:t>3) нацелено на усвоение способов познания как конечной цели учения; </a:t>
            </a: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1"/>
                </a:solidFill>
              </a:rPr>
              <a:t>4) развивает теоретическое мышление и теоретический способ познания; </a:t>
            </a: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1"/>
                </a:solidFill>
              </a:rPr>
              <a:t>5) на первый план выступают учебные задачи, решая их учащиеся, усваивают общие способы умственной деятельности</a:t>
            </a:r>
            <a:endParaRPr lang="ru-R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b="1" i="1" dirty="0">
                <a:solidFill>
                  <a:schemeClr val="tx1"/>
                </a:solidFill>
              </a:rPr>
              <a:t>6) формируется личность, способная к самостоятельной творческой деятельности.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57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27"/>
            <a:ext cx="4248000" cy="3212550"/>
          </a:xfrm>
        </p:spPr>
      </p:pic>
      <p:sp>
        <p:nvSpPr>
          <p:cNvPr id="5" name="TextBox 4"/>
          <p:cNvSpPr txBox="1"/>
          <p:nvPr/>
        </p:nvSpPr>
        <p:spPr>
          <a:xfrm>
            <a:off x="1907704" y="4293096"/>
            <a:ext cx="676875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Я слышу – я забываю</a:t>
            </a:r>
          </a:p>
          <a:p>
            <a:r>
              <a:rPr lang="ru-RU" sz="3200" b="1" i="1" dirty="0" smtClean="0"/>
              <a:t>Я вижу – я запоминаю</a:t>
            </a:r>
          </a:p>
          <a:p>
            <a:r>
              <a:rPr lang="ru-RU" sz="3200" b="1" i="1" dirty="0" smtClean="0"/>
              <a:t>Я делаю – я усваиваю</a:t>
            </a:r>
          </a:p>
          <a:p>
            <a:r>
              <a:rPr lang="ru-RU" sz="3200" b="1" i="1" dirty="0"/>
              <a:t>	</a:t>
            </a:r>
            <a:r>
              <a:rPr lang="ru-RU" sz="3200" b="1" i="1" dirty="0" smtClean="0"/>
              <a:t>	Китайская мудрость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391746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дидактических принципов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4162"/>
            <a:ext cx="8884096" cy="4525963"/>
          </a:xfrm>
        </p:spPr>
        <p:txBody>
          <a:bodyPr/>
          <a:lstStyle/>
          <a:p>
            <a:r>
              <a:rPr lang="ru-RU" sz="3600" b="1" i="1" dirty="0"/>
              <a:t>Принцип </a:t>
            </a:r>
            <a:r>
              <a:rPr lang="ru-RU" sz="3600" b="1" i="1" dirty="0" smtClean="0"/>
              <a:t>деятельности</a:t>
            </a:r>
          </a:p>
          <a:p>
            <a:r>
              <a:rPr lang="ru-RU" sz="3600" b="1" i="1" dirty="0"/>
              <a:t>Принцип непрерывности </a:t>
            </a:r>
            <a:endParaRPr lang="ru-RU" sz="3600" b="1" i="1" dirty="0" smtClean="0"/>
          </a:p>
          <a:p>
            <a:r>
              <a:rPr lang="ru-RU" sz="3600" b="1" i="1" dirty="0"/>
              <a:t>Принцип минимакса </a:t>
            </a:r>
            <a:endParaRPr lang="ru-RU" sz="3600" b="1" i="1" dirty="0" smtClean="0"/>
          </a:p>
          <a:p>
            <a:r>
              <a:rPr lang="ru-RU" sz="3600" b="1" i="1" dirty="0"/>
              <a:t>Принцип психологической комфортности </a:t>
            </a:r>
            <a:endParaRPr lang="ru-RU" sz="3600" b="1" i="1" dirty="0" smtClean="0"/>
          </a:p>
          <a:p>
            <a:r>
              <a:rPr lang="ru-RU" sz="3600" b="1" i="1" dirty="0"/>
              <a:t>Принцип вариативности </a:t>
            </a:r>
            <a:endParaRPr lang="ru-RU" sz="3600" b="1" i="1" dirty="0" smtClean="0"/>
          </a:p>
          <a:p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47049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093296"/>
            <a:ext cx="8610600" cy="19955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88640"/>
            <a:ext cx="4572000" cy="1117872"/>
          </a:xfrm>
        </p:spPr>
        <p:txBody>
          <a:bodyPr>
            <a:normAutofit/>
          </a:bodyPr>
          <a:lstStyle/>
          <a:p>
            <a:r>
              <a:rPr lang="ru-RU" sz="2000" b="1" dirty="0" err="1"/>
              <a:t>Деятельностный</a:t>
            </a:r>
            <a:r>
              <a:rPr lang="ru-RU" sz="2000" b="1" dirty="0"/>
              <a:t>   подход   </a:t>
            </a:r>
            <a:r>
              <a:rPr lang="ru-RU" sz="2000" dirty="0"/>
              <a:t>на  уроках осуществляется через</a:t>
            </a:r>
            <a:r>
              <a:rPr lang="ru-RU" sz="2000" b="1" dirty="0"/>
              <a:t>:</a:t>
            </a:r>
            <a:endParaRPr lang="ru-RU" sz="20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260648"/>
            <a:ext cx="4292241" cy="792088"/>
          </a:xfrm>
        </p:spPr>
        <p:txBody>
          <a:bodyPr>
            <a:normAutofit/>
          </a:bodyPr>
          <a:lstStyle/>
          <a:p>
            <a:r>
              <a:rPr lang="ru-RU" sz="2400" b="1" dirty="0"/>
              <a:t>Учащиеся:</a:t>
            </a:r>
            <a:endParaRPr lang="ru-RU" sz="24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0" y="1316037"/>
            <a:ext cx="4572000" cy="5281315"/>
          </a:xfrm>
        </p:spPr>
        <p:txBody>
          <a:bodyPr>
            <a:normAutofit lnSpcReduction="10000"/>
          </a:bodyPr>
          <a:lstStyle/>
          <a:p>
            <a:pPr lvl="0"/>
            <a:r>
              <a:rPr lang="ru-RU" b="1" dirty="0"/>
              <a:t>Моделирование и анализ жизненных ситуаций на занятиях;</a:t>
            </a:r>
            <a:r>
              <a:rPr lang="ru-RU" dirty="0"/>
              <a:t> </a:t>
            </a:r>
          </a:p>
          <a:p>
            <a:pPr lvl="0"/>
            <a:r>
              <a:rPr lang="ru-RU" b="1" dirty="0"/>
              <a:t>Использование активных и интерактивных методик;</a:t>
            </a:r>
            <a:r>
              <a:rPr lang="ru-RU" dirty="0"/>
              <a:t> </a:t>
            </a:r>
          </a:p>
          <a:p>
            <a:pPr lvl="0"/>
            <a:r>
              <a:rPr lang="ru-RU" b="1" dirty="0"/>
              <a:t>Участие в проектной деятельности, владение приёмами  исследовательской деятельности.</a:t>
            </a:r>
            <a:r>
              <a:rPr lang="ru-RU" dirty="0"/>
              <a:t> </a:t>
            </a:r>
          </a:p>
          <a:p>
            <a:r>
              <a:rPr lang="ru-RU" b="1" dirty="0"/>
              <a:t>Вовлечение учащихся в игровую, оценочно-дискуссионную, рефлексивную деятельность, а также проектную  деятельность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730" y="908720"/>
            <a:ext cx="4387766" cy="5544616"/>
          </a:xfrm>
        </p:spPr>
        <p:txBody>
          <a:bodyPr>
            <a:normAutofit fontScale="70000" lnSpcReduction="20000"/>
          </a:bodyPr>
          <a:lstStyle/>
          <a:p>
            <a:r>
              <a:rPr lang="ru-RU" sz="2900" b="1" dirty="0"/>
              <a:t>работают с источниками  </a:t>
            </a:r>
            <a:r>
              <a:rPr lang="ru-RU" sz="2900" b="1" dirty="0" smtClean="0"/>
              <a:t>информации</a:t>
            </a:r>
            <a:r>
              <a:rPr lang="ru-RU" sz="2900" b="1" dirty="0"/>
              <a:t>;</a:t>
            </a:r>
            <a:endParaRPr lang="ru-RU" sz="2900" b="1" dirty="0" smtClean="0"/>
          </a:p>
          <a:p>
            <a:r>
              <a:rPr lang="ru-RU" sz="2900" b="1" dirty="0" smtClean="0"/>
              <a:t>критически </a:t>
            </a:r>
            <a:r>
              <a:rPr lang="ru-RU" sz="2900" b="1" dirty="0"/>
              <a:t>осмысляют актуальную социальную </a:t>
            </a:r>
            <a:r>
              <a:rPr lang="ru-RU" sz="2900" b="1" dirty="0" smtClean="0"/>
              <a:t>информацию</a:t>
            </a:r>
            <a:r>
              <a:rPr lang="ru-RU" sz="2900" b="1" dirty="0"/>
              <a:t>;</a:t>
            </a:r>
            <a:endParaRPr lang="ru-RU" sz="2900" b="1" dirty="0" smtClean="0"/>
          </a:p>
          <a:p>
            <a:r>
              <a:rPr lang="ru-RU" sz="2900" b="1" dirty="0" smtClean="0"/>
              <a:t>решают </a:t>
            </a:r>
            <a:r>
              <a:rPr lang="ru-RU" sz="2900" b="1" dirty="0"/>
              <a:t>познавательные и практические </a:t>
            </a:r>
            <a:r>
              <a:rPr lang="ru-RU" sz="2900" b="1" dirty="0" smtClean="0"/>
              <a:t>задачи;</a:t>
            </a:r>
            <a:endParaRPr lang="ru-RU" sz="2900" dirty="0"/>
          </a:p>
          <a:p>
            <a:r>
              <a:rPr lang="ru-RU" sz="2900" b="1" dirty="0" smtClean="0"/>
              <a:t>анализируют </a:t>
            </a:r>
            <a:r>
              <a:rPr lang="ru-RU" sz="2900" b="1" dirty="0"/>
              <a:t>современные общественные явления и события;</a:t>
            </a:r>
            <a:endParaRPr lang="ru-RU" sz="2900" dirty="0"/>
          </a:p>
          <a:p>
            <a:r>
              <a:rPr lang="ru-RU" sz="2900" b="1" dirty="0" smtClean="0"/>
              <a:t>осваивают </a:t>
            </a:r>
            <a:r>
              <a:rPr lang="ru-RU" sz="2900" b="1" dirty="0"/>
              <a:t>типичные социальные роли через участие в обучающих играх и </a:t>
            </a:r>
            <a:r>
              <a:rPr lang="ru-RU" sz="2900" b="1" dirty="0" smtClean="0"/>
              <a:t>тренингах</a:t>
            </a:r>
            <a:r>
              <a:rPr lang="ru-RU" sz="2900" b="1" dirty="0"/>
              <a:t>;</a:t>
            </a:r>
            <a:endParaRPr lang="ru-RU" sz="2900" b="1" dirty="0" smtClean="0"/>
          </a:p>
          <a:p>
            <a:r>
              <a:rPr lang="ru-RU" sz="2900" b="1" dirty="0" smtClean="0"/>
              <a:t>аргументируют </a:t>
            </a:r>
            <a:r>
              <a:rPr lang="ru-RU" sz="2900" b="1" dirty="0"/>
              <a:t>защиту своей позиции, оппонируют иному мнению </a:t>
            </a:r>
            <a:r>
              <a:rPr lang="ru-RU" sz="2900" b="1" dirty="0" smtClean="0"/>
              <a:t>;</a:t>
            </a:r>
          </a:p>
          <a:p>
            <a:r>
              <a:rPr lang="ru-RU" sz="2900" b="1" dirty="0" smtClean="0"/>
              <a:t>выполняют </a:t>
            </a:r>
            <a:r>
              <a:rPr lang="ru-RU" sz="2900" b="1" dirty="0"/>
              <a:t>творческие работы и исследовательские проекты.</a:t>
            </a:r>
            <a:endParaRPr lang="ru-RU" sz="29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482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7313" y="115890"/>
            <a:ext cx="6429375" cy="70802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cs typeface="Arial" charset="0"/>
              </a:rPr>
              <a:t>В основе всех технологий развития УУД лежит системно-деятельностный подход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57313" y="908052"/>
            <a:ext cx="6429375" cy="83099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cs typeface="Arial" charset="0"/>
              </a:rPr>
              <a:t>Основные черты системно-деятельностного подхода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196579" y="1557338"/>
            <a:ext cx="6723459" cy="40005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cs typeface="Arial" charset="0"/>
              </a:rPr>
              <a:t>Работа в «зоне ближайшего развития ребенка»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96579" y="2071688"/>
            <a:ext cx="6723459" cy="70788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cs typeface="Arial" charset="0"/>
              </a:rPr>
              <a:t>Ученик – субъект и продукт собственной учебной деятельности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196579" y="2586038"/>
            <a:ext cx="6723459" cy="707886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cs typeface="Arial" charset="0"/>
              </a:rPr>
              <a:t>Усвоение не столько знаний, сколько способов познания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196579" y="3100389"/>
            <a:ext cx="6723459" cy="64633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cs typeface="Arial" charset="0"/>
              </a:rPr>
              <a:t>Обращение учителя к ученикам не с информацией, а с вопросом (проблемой)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303735" y="3860800"/>
            <a:ext cx="2946797" cy="64633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cs typeface="Arial" charset="0"/>
              </a:rPr>
              <a:t>Постановка проблемы (вопроса)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303735" y="4278313"/>
            <a:ext cx="2946797" cy="3683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cs typeface="Arial" charset="0"/>
              </a:rPr>
              <a:t>Анализ проблемы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303735" y="4692650"/>
            <a:ext cx="2946797" cy="36988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cs typeface="Arial" charset="0"/>
              </a:rPr>
              <a:t>Поиск информации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303735" y="5110163"/>
            <a:ext cx="2946797" cy="3683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cs typeface="Arial" charset="0"/>
              </a:rPr>
              <a:t>Анализ информации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303735" y="5526090"/>
            <a:ext cx="2946797" cy="64633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cs typeface="Arial" charset="0"/>
              </a:rPr>
              <a:t>Выработка решения проблемы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303735" y="5942013"/>
            <a:ext cx="2946797" cy="646331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cs typeface="Arial" charset="0"/>
              </a:rPr>
              <a:t>Презентация решения проблемы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303735" y="6357940"/>
            <a:ext cx="2946797" cy="36988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cs typeface="Arial" charset="0"/>
              </a:rPr>
              <a:t>Рефлексия процесса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072187" y="4889501"/>
            <a:ext cx="1768079" cy="132343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cs typeface="Arial" charset="0"/>
              </a:rPr>
              <a:t>Этапы учебной деятельности</a:t>
            </a:r>
          </a:p>
        </p:txBody>
      </p:sp>
      <p:sp>
        <p:nvSpPr>
          <p:cNvPr id="29" name="Левая круглая скобка 28"/>
          <p:cNvSpPr/>
          <p:nvPr/>
        </p:nvSpPr>
        <p:spPr>
          <a:xfrm flipH="1">
            <a:off x="4357688" y="3860801"/>
            <a:ext cx="107156" cy="2854325"/>
          </a:xfrm>
          <a:prstGeom prst="leftBracket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AutoShape 10"/>
          <p:cNvSpPr>
            <a:spLocks noChangeArrowheads="1"/>
          </p:cNvSpPr>
          <p:nvPr/>
        </p:nvSpPr>
        <p:spPr bwMode="auto">
          <a:xfrm rot="16200000" flipV="1">
            <a:off x="5197079" y="4608912"/>
            <a:ext cx="142875" cy="1393031"/>
          </a:xfrm>
          <a:prstGeom prst="downArrow">
            <a:avLst>
              <a:gd name="adj1" fmla="val 50000"/>
              <a:gd name="adj2" fmla="val 57236"/>
            </a:avLst>
          </a:prstGeom>
          <a:solidFill>
            <a:schemeClr val="tx2">
              <a:lumMod val="50000"/>
            </a:schemeClr>
          </a:solidFill>
          <a:ln>
            <a:solidFill>
              <a:schemeClr val="bg1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707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51</TotalTime>
  <Words>441</Words>
  <Application>Microsoft Office PowerPoint</Application>
  <PresentationFormat>Экран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Системно-деятельностный  подход  как методологическая основа внедрения ФГОС основного общего образования </vt:lpstr>
      <vt:lpstr>Презентация PowerPoint</vt:lpstr>
      <vt:lpstr>История вопроса</vt:lpstr>
      <vt:lpstr>Системно-деятельностный подход</vt:lpstr>
      <vt:lpstr>Презентация PowerPoint</vt:lpstr>
      <vt:lpstr>Презентация PowerPoint</vt:lpstr>
      <vt:lpstr>Система дидактических принципов</vt:lpstr>
      <vt:lpstr>Презентация PowerPoint</vt:lpstr>
      <vt:lpstr>Презентация PowerPoint</vt:lpstr>
      <vt:lpstr>Презентация PowerPoint</vt:lpstr>
      <vt:lpstr>Компетенции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Системно-деятельностный  подход  как методологическая основа внедрения ФГОС основного общего образования </dc:title>
  <cp:lastModifiedBy>Учитель 1</cp:lastModifiedBy>
  <cp:revision>7</cp:revision>
  <dcterms:modified xsi:type="dcterms:W3CDTF">2015-01-27T07:27:34Z</dcterms:modified>
</cp:coreProperties>
</file>