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470025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Экономические школы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13823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Подготовила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Маса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Н.Ю.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Экономические школы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ru-RU" b="1" dirty="0" smtClean="0"/>
              <a:t>Системы взглядов и теоретических изысканий представителей различных направлений экономической мысли, которые имеют своих основоположников и последователей, обосновывают собственную концепцию, пытаются объяснить законы экономического развития общества и предложить основные направления дальнейшего развития.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14290"/>
          <a:ext cx="9001156" cy="5997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46"/>
                <a:gridCol w="1444475"/>
                <a:gridCol w="951345"/>
                <a:gridCol w="4390790"/>
              </a:tblGrid>
              <a:tr h="1142984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экономические школы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Представители экономических школ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возникновения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Сущность экономических школ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53591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Меркантилизм</a:t>
                      </a:r>
                    </a:p>
                    <a:p>
                      <a:r>
                        <a:rPr lang="ru-RU" b="1" dirty="0" smtClean="0"/>
                        <a:t>(от ит. </a:t>
                      </a:r>
                      <a:r>
                        <a:rPr lang="en-US" b="1" dirty="0" err="1" smtClean="0"/>
                        <a:t>Mercante</a:t>
                      </a:r>
                      <a:r>
                        <a:rPr lang="ru-RU" b="1" dirty="0" smtClean="0"/>
                        <a:t> – </a:t>
                      </a:r>
                      <a:r>
                        <a:rPr lang="ru-RU" b="1" dirty="0" err="1" smtClean="0"/>
                        <a:t>тороговец</a:t>
                      </a:r>
                      <a:r>
                        <a:rPr lang="ru-RU" b="1" dirty="0" smtClean="0"/>
                        <a:t>)</a:t>
                      </a:r>
                      <a:endParaRPr lang="ru-RU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А. </a:t>
                      </a:r>
                      <a:r>
                        <a:rPr lang="ru-RU" dirty="0" err="1" smtClean="0"/>
                        <a:t>Мокретьен</a:t>
                      </a:r>
                      <a:r>
                        <a:rPr lang="ru-RU" dirty="0" smtClean="0"/>
                        <a:t>. У. Стаффорд</a:t>
                      </a:r>
                    </a:p>
                    <a:p>
                      <a:r>
                        <a:rPr lang="ru-RU" dirty="0" smtClean="0"/>
                        <a:t>Ж.Б. </a:t>
                      </a:r>
                      <a:r>
                        <a:rPr lang="ru-RU" dirty="0" err="1" smtClean="0"/>
                        <a:t>Кольбер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А.Л. </a:t>
                      </a:r>
                      <a:r>
                        <a:rPr lang="ru-RU" dirty="0" err="1" smtClean="0"/>
                        <a:t>Ордин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Нащокин</a:t>
                      </a:r>
                      <a:r>
                        <a:rPr lang="ru-RU" dirty="0" smtClean="0"/>
                        <a:t>, </a:t>
                      </a:r>
                    </a:p>
                    <a:p>
                      <a:r>
                        <a:rPr lang="ru-RU" dirty="0" smtClean="0"/>
                        <a:t>И.Т. Посошков. Петр </a:t>
                      </a:r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XVI-</a:t>
                      </a:r>
                    </a:p>
                    <a:p>
                      <a:r>
                        <a:rPr lang="en-US" dirty="0" smtClean="0"/>
                        <a:t>XVIII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вв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Богатство – это прежде всего </a:t>
                      </a:r>
                      <a:r>
                        <a:rPr lang="ru-RU" b="1" dirty="0" smtClean="0"/>
                        <a:t>золото</a:t>
                      </a:r>
                      <a:r>
                        <a:rPr lang="ru-RU" dirty="0" smtClean="0"/>
                        <a:t>, на которое можно все купить. Его приносит торговля, главным образом внешняя. Значит,</a:t>
                      </a:r>
                      <a:r>
                        <a:rPr lang="ru-RU" baseline="0" dirty="0" smtClean="0"/>
                        <a:t> с</a:t>
                      </a:r>
                      <a:r>
                        <a:rPr lang="ru-RU" dirty="0" smtClean="0"/>
                        <a:t>ледует его ввозить, не допуская вывоза, а потому исследовать надо только </a:t>
                      </a:r>
                      <a:r>
                        <a:rPr lang="ru-RU" b="1" i="1" dirty="0" smtClean="0"/>
                        <a:t>сферу обращения</a:t>
                      </a:r>
                      <a:endParaRPr lang="ru-RU" b="1" i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15729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Ранний меркантилизм-</a:t>
                      </a:r>
                    </a:p>
                    <a:p>
                      <a:r>
                        <a:rPr lang="ru-RU" b="1" u="sng" dirty="0" smtClean="0"/>
                        <a:t>монетаризм</a:t>
                      </a:r>
                      <a:endParaRPr lang="ru-RU" b="1" u="sng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XVI-</a:t>
                      </a:r>
                    </a:p>
                    <a:p>
                      <a:r>
                        <a:rPr lang="en-US" dirty="0" smtClean="0"/>
                        <a:t>XVII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вв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Идеализация серебра и золота как единственной формы богатства и запрещение вывоза денег из страны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8624"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Поздний меркантилизм – </a:t>
                      </a:r>
                      <a:r>
                        <a:rPr lang="ru-RU" b="1" u="sng" dirty="0" smtClean="0"/>
                        <a:t>протекционизм</a:t>
                      </a:r>
                    </a:p>
                    <a:p>
                      <a:r>
                        <a:rPr lang="ru-RU" b="1" dirty="0" smtClean="0"/>
                        <a:t>(от лат. </a:t>
                      </a:r>
                      <a:r>
                        <a:rPr lang="en-US" b="1" dirty="0" err="1" smtClean="0"/>
                        <a:t>Protectio</a:t>
                      </a:r>
                      <a:r>
                        <a:rPr lang="ru-RU" b="1" dirty="0" smtClean="0"/>
                        <a:t> – покровительство, защита)</a:t>
                      </a:r>
                      <a:endParaRPr lang="ru-RU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5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XVII</a:t>
                      </a:r>
                      <a:r>
                        <a:rPr lang="ru-RU" dirty="0" smtClean="0"/>
                        <a:t> -</a:t>
                      </a:r>
                      <a:r>
                        <a:rPr lang="en-US" dirty="0" smtClean="0"/>
                        <a:t>XVIII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вв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Увеличение экспорта промышленных товаров, обложение иностранных товаров высокими пошлинами. Покровительство национальной экономике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357166"/>
          <a:ext cx="9001156" cy="5835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1658757"/>
                <a:gridCol w="951345"/>
                <a:gridCol w="4390790"/>
              </a:tblGrid>
              <a:tr h="1142984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экономические школы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Представители экономических школ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возникновения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Сущность экономических школ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81167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Физиократы (от гр. </a:t>
                      </a:r>
                      <a:r>
                        <a:rPr lang="en-US" b="1" dirty="0" err="1" smtClean="0"/>
                        <a:t>Physis</a:t>
                      </a:r>
                      <a:r>
                        <a:rPr lang="ru-RU" b="1" dirty="0" smtClean="0"/>
                        <a:t> – природа, </a:t>
                      </a:r>
                      <a:r>
                        <a:rPr lang="en-US" b="1" dirty="0" err="1" smtClean="0"/>
                        <a:t>kratos</a:t>
                      </a:r>
                      <a:r>
                        <a:rPr lang="en-US" b="1" dirty="0" smtClean="0"/>
                        <a:t> </a:t>
                      </a:r>
                      <a:r>
                        <a:rPr lang="ru-RU" b="1" dirty="0" smtClean="0"/>
                        <a:t>– власть)</a:t>
                      </a:r>
                      <a:endParaRPr lang="ru-RU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 </a:t>
                      </a:r>
                      <a:r>
                        <a:rPr lang="ru-RU" dirty="0" err="1" smtClean="0"/>
                        <a:t>Кенэ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Вторая половина </a:t>
                      </a:r>
                      <a:r>
                        <a:rPr lang="en-US" dirty="0" smtClean="0"/>
                        <a:t>XVIII</a:t>
                      </a:r>
                      <a:r>
                        <a:rPr lang="ru-RU" dirty="0" smtClean="0"/>
                        <a:t> в.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Основной источник богатства страны – сельское хозяйство,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="1" i="1" baseline="0" dirty="0" smtClean="0"/>
                        <a:t>с</a:t>
                      </a:r>
                      <a:r>
                        <a:rPr lang="ru-RU" b="1" i="1" dirty="0" smtClean="0"/>
                        <a:t>ельскохозяйственное производство</a:t>
                      </a:r>
                      <a:endParaRPr lang="ru-RU" b="1" i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53591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Классическая политэкономия</a:t>
                      </a:r>
                      <a:endParaRPr lang="ru-RU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А. Смит</a:t>
                      </a:r>
                    </a:p>
                    <a:p>
                      <a:r>
                        <a:rPr lang="ru-RU" dirty="0" smtClean="0"/>
                        <a:t>Д. </a:t>
                      </a:r>
                      <a:r>
                        <a:rPr lang="ru-RU" dirty="0" err="1" smtClean="0"/>
                        <a:t>Рикардо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Конец  </a:t>
                      </a:r>
                      <a:r>
                        <a:rPr lang="en-US" dirty="0" smtClean="0"/>
                        <a:t>XVIII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в. – начало </a:t>
                      </a:r>
                      <a:r>
                        <a:rPr lang="en-US" dirty="0" smtClean="0"/>
                        <a:t>XIX</a:t>
                      </a:r>
                      <a:r>
                        <a:rPr lang="ru-RU" dirty="0" smtClean="0"/>
                        <a:t> в.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Впервые обосновали </a:t>
                      </a:r>
                      <a:r>
                        <a:rPr lang="ru-RU" b="1" dirty="0" smtClean="0"/>
                        <a:t>идею главенствующей роли </a:t>
                      </a:r>
                      <a:r>
                        <a:rPr lang="ru-RU" b="1" i="1" u="sng" dirty="0" smtClean="0"/>
                        <a:t>сферы производства</a:t>
                      </a:r>
                      <a:r>
                        <a:rPr lang="ru-RU" b="1" dirty="0" smtClean="0"/>
                        <a:t> в создании общественного богатства</a:t>
                      </a:r>
                      <a:r>
                        <a:rPr lang="ru-RU" dirty="0" smtClean="0"/>
                        <a:t>. Раскрыли значение труда как основы и меры ценности</a:t>
                      </a:r>
                      <a:r>
                        <a:rPr lang="ru-RU" baseline="0" dirty="0" smtClean="0"/>
                        <a:t> всех товаров. Доказали, что экономика должна регулироваться рынком и имеет свои законы, которые объективны. Выявили источники доходов всех слоев общества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4398" y="1785926"/>
            <a:ext cx="1195518" cy="15716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071942"/>
            <a:ext cx="1392806" cy="23812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4429132"/>
            <a:ext cx="1379039" cy="17525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14289"/>
          <a:ext cx="9144000" cy="6429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7"/>
                <a:gridCol w="1685081"/>
                <a:gridCol w="966442"/>
                <a:gridCol w="4460470"/>
              </a:tblGrid>
              <a:tr h="1258777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экономические школы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Представители экономических школ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возникновения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Сущность экономических школ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217024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Марксизм</a:t>
                      </a:r>
                      <a:endParaRPr lang="ru-RU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К. Маркс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Вторая половина </a:t>
                      </a:r>
                      <a:r>
                        <a:rPr lang="en-US" dirty="0" smtClean="0"/>
                        <a:t>XIX</a:t>
                      </a:r>
                      <a:r>
                        <a:rPr lang="ru-RU" dirty="0" smtClean="0"/>
                        <a:t> в.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Развил трудовую теорию стоимости и впервые создал </a:t>
                      </a:r>
                      <a:r>
                        <a:rPr lang="ru-RU" b="1" i="1" dirty="0" smtClean="0"/>
                        <a:t>учение о прибавочной стоимости.</a:t>
                      </a:r>
                      <a:r>
                        <a:rPr lang="ru-RU" dirty="0" smtClean="0"/>
                        <a:t> В котором утверждалось, что ее производство достигается путем эксплуатации пролетариата. А ее присвоение</a:t>
                      </a:r>
                      <a:r>
                        <a:rPr lang="ru-RU" baseline="0" dirty="0" smtClean="0"/>
                        <a:t> капиталистами является источником увеличения их богатств.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00039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Маржинализм (от фр. </a:t>
                      </a:r>
                      <a:r>
                        <a:rPr lang="en-US" b="1" dirty="0" smtClean="0"/>
                        <a:t>Marginal –</a:t>
                      </a:r>
                      <a:r>
                        <a:rPr lang="ru-RU" b="1" dirty="0" smtClean="0"/>
                        <a:t> предельный)</a:t>
                      </a:r>
                      <a:endParaRPr lang="ru-RU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К.Менгер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У. </a:t>
                      </a:r>
                      <a:r>
                        <a:rPr lang="ru-RU" dirty="0" err="1" smtClean="0"/>
                        <a:t>Джевонс</a:t>
                      </a:r>
                      <a:r>
                        <a:rPr lang="ru-RU" dirty="0" smtClean="0"/>
                        <a:t>,</a:t>
                      </a:r>
                    </a:p>
                    <a:p>
                      <a:r>
                        <a:rPr lang="ru-RU" dirty="0" smtClean="0"/>
                        <a:t>Л.</a:t>
                      </a:r>
                      <a:r>
                        <a:rPr lang="ru-RU" baseline="0" dirty="0" smtClean="0"/>
                        <a:t> Вальрас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70-е</a:t>
                      </a:r>
                      <a:r>
                        <a:rPr lang="ru-RU" baseline="0" dirty="0" smtClean="0"/>
                        <a:t> гг. </a:t>
                      </a:r>
                      <a:r>
                        <a:rPr lang="en-US" dirty="0" smtClean="0"/>
                        <a:t>XIX</a:t>
                      </a:r>
                      <a:r>
                        <a:rPr lang="ru-RU" dirty="0" smtClean="0"/>
                        <a:t> в.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Видели задачу политической экономии в поиске </a:t>
                      </a:r>
                      <a:r>
                        <a:rPr lang="ru-RU" b="1" i="1" dirty="0" smtClean="0"/>
                        <a:t>наиболее эффективных способов распределения ограниченных ресурсов и рационального хозяйствования.</a:t>
                      </a:r>
                    </a:p>
                    <a:p>
                      <a:r>
                        <a:rPr lang="ru-RU" dirty="0" smtClean="0"/>
                        <a:t>Понятие ценности товара и проблема формирования его цены связывали прежде всего с его полезностью и редкостью.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1857375"/>
            <a:ext cx="1185862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4714875"/>
            <a:ext cx="8572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75" y="5000625"/>
            <a:ext cx="1173163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63" y="5000625"/>
            <a:ext cx="16478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0"/>
          <a:ext cx="914399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902"/>
                <a:gridCol w="1561186"/>
                <a:gridCol w="966442"/>
                <a:gridCol w="4460469"/>
              </a:tblGrid>
              <a:tr h="1934187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экономические школы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Представители экономических школ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возникновения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Сущность экономических школ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2096922">
                <a:tc>
                  <a:txBody>
                    <a:bodyPr/>
                    <a:lstStyle/>
                    <a:p>
                      <a:r>
                        <a:rPr lang="ru-RU" dirty="0" smtClean="0"/>
                        <a:t>Кейнсианство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Дж. </a:t>
                      </a:r>
                      <a:r>
                        <a:rPr lang="ru-RU" dirty="0" err="1" smtClean="0"/>
                        <a:t>Кейнс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XX</a:t>
                      </a:r>
                      <a:r>
                        <a:rPr lang="ru-RU" dirty="0" smtClean="0"/>
                        <a:t> в.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Рассматривал вопросы </a:t>
                      </a:r>
                      <a:r>
                        <a:rPr lang="ru-RU" b="1" i="1" dirty="0" smtClean="0"/>
                        <a:t>государственного</a:t>
                      </a:r>
                      <a:r>
                        <a:rPr lang="ru-RU" b="1" i="1" baseline="0" dirty="0" smtClean="0"/>
                        <a:t> регулирования экономики на базе анализа макроэкономических величин. </a:t>
                      </a:r>
                      <a:r>
                        <a:rPr lang="ru-RU" baseline="0" dirty="0" smtClean="0"/>
                        <a:t>Предмет анализа – народное хозяйство в целом.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282689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Институциализм</a:t>
                      </a:r>
                      <a:r>
                        <a:rPr lang="ru-RU" dirty="0" smtClean="0"/>
                        <a:t>  (от</a:t>
                      </a:r>
                      <a:r>
                        <a:rPr lang="ru-RU" baseline="0" dirty="0" smtClean="0"/>
                        <a:t> лат. </a:t>
                      </a:r>
                      <a:r>
                        <a:rPr lang="en-US" baseline="0" dirty="0" err="1" smtClean="0"/>
                        <a:t>Institutum</a:t>
                      </a:r>
                      <a:r>
                        <a:rPr lang="ru-RU" baseline="0" dirty="0" smtClean="0"/>
                        <a:t> – установление,</a:t>
                      </a:r>
                    </a:p>
                    <a:p>
                      <a:r>
                        <a:rPr lang="en-US" baseline="0" dirty="0" err="1" smtClean="0"/>
                        <a:t>Istitututio</a:t>
                      </a:r>
                      <a:r>
                        <a:rPr lang="ru-RU" baseline="0" dirty="0" smtClean="0"/>
                        <a:t> – обычай)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Веблен</a:t>
                      </a:r>
                      <a:r>
                        <a:rPr lang="ru-RU" baseline="0" dirty="0" smtClean="0"/>
                        <a:t>,</a:t>
                      </a:r>
                    </a:p>
                    <a:p>
                      <a:r>
                        <a:rPr lang="ru-RU" baseline="0" dirty="0" smtClean="0"/>
                        <a:t>У. </a:t>
                      </a:r>
                      <a:r>
                        <a:rPr lang="ru-RU" baseline="0" dirty="0" err="1" smtClean="0"/>
                        <a:t>Митчел</a:t>
                      </a:r>
                      <a:r>
                        <a:rPr lang="ru-RU" baseline="0" dirty="0" smtClean="0"/>
                        <a:t>,</a:t>
                      </a:r>
                    </a:p>
                    <a:p>
                      <a:r>
                        <a:rPr lang="ru-RU" baseline="0" dirty="0" smtClean="0"/>
                        <a:t>М. Вебер,</a:t>
                      </a:r>
                    </a:p>
                    <a:p>
                      <a:r>
                        <a:rPr lang="ru-RU" baseline="0" dirty="0" smtClean="0"/>
                        <a:t>Д. </a:t>
                      </a:r>
                      <a:r>
                        <a:rPr lang="ru-RU" baseline="0" dirty="0" err="1" smtClean="0"/>
                        <a:t>Гелбрейт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И др.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r>
                        <a:rPr lang="ru-RU" baseline="0" dirty="0" smtClean="0"/>
                        <a:t> конца </a:t>
                      </a:r>
                      <a:r>
                        <a:rPr lang="en-US" dirty="0" smtClean="0"/>
                        <a:t>XIX</a:t>
                      </a:r>
                      <a:r>
                        <a:rPr lang="ru-RU" dirty="0" smtClean="0"/>
                        <a:t> в.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 экономического развития определяет не</a:t>
                      </a:r>
                      <a:r>
                        <a:rPr lang="ru-RU" baseline="0" dirty="0" smtClean="0"/>
                        <a:t> рынок сам по себе, а вся </a:t>
                      </a:r>
                      <a:r>
                        <a:rPr lang="ru-RU" b="1" i="1" u="sng" baseline="0" dirty="0" smtClean="0"/>
                        <a:t>система экономических институтов: </a:t>
                      </a:r>
                      <a:r>
                        <a:rPr lang="ru-RU" baseline="0" dirty="0" smtClean="0"/>
                        <a:t>фирмы, профсоюзы, государство, законы, указы, постановления, обычаи, навыки, традиции и т. д.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428875"/>
            <a:ext cx="1201738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5300663"/>
            <a:ext cx="102235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63" y="5686425"/>
            <a:ext cx="8858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5"/>
          <p:cNvPicPr>
            <a:picLocks noChangeAspect="1" noChangeArrowheads="1"/>
          </p:cNvPicPr>
          <p:nvPr/>
        </p:nvPicPr>
        <p:blipFill>
          <a:blip r:embed="rId5"/>
          <a:srcRect r="3448" b="9596"/>
          <a:stretch>
            <a:fillRect/>
          </a:stretch>
        </p:blipFill>
        <p:spPr bwMode="auto">
          <a:xfrm>
            <a:off x="3357563" y="5395913"/>
            <a:ext cx="1143000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75" y="274638"/>
            <a:ext cx="7972425" cy="4397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глоссарий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28625" y="642938"/>
            <a:ext cx="8258175" cy="5376862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Производство</a:t>
            </a:r>
            <a:r>
              <a:rPr lang="ru-RU" b="1" dirty="0" smtClean="0"/>
              <a:t> – процесс создания экономических благ и услуг, которые выступают исходным пунктом экономической деятельности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В целом </a:t>
            </a:r>
            <a:r>
              <a:rPr lang="ru-RU" b="1" dirty="0" smtClean="0">
                <a:solidFill>
                  <a:srgbClr val="FF0000"/>
                </a:solidFill>
              </a:rPr>
              <a:t>производство</a:t>
            </a:r>
            <a:r>
              <a:rPr lang="ru-RU" b="1" dirty="0" smtClean="0"/>
              <a:t> – это деятельность общества, направленная на удовлетворение своих потребностей.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Распределение</a:t>
            </a:r>
            <a:r>
              <a:rPr lang="ru-RU" b="1" dirty="0" smtClean="0"/>
              <a:t> – разделение произведенного продукта, дохода между участвующими в его производстве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Обмен</a:t>
            </a:r>
            <a:r>
              <a:rPr lang="ru-RU" b="1" dirty="0" smtClean="0"/>
              <a:t> – процесс, в котором взамен произведенного продукта люди получают деньги или другой продукт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Потребление </a:t>
            </a:r>
            <a:r>
              <a:rPr lang="ru-RU" b="1" dirty="0" smtClean="0"/>
              <a:t>– заключительная стадия производства, в процессе которой произведенный продукт используется (потребление предметов длительного пользования) или уничтожаются (потребление продовольствия)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Arial" charset="0"/>
              </a:rPr>
              <a:t>Закрепляем изученный материал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В4.Найдите в приведенном списке примеры, относящиеся к земле как фактору производства, и запишите цифры, под которыми они указаны.</a:t>
            </a:r>
          </a:p>
          <a:p>
            <a:pPr eaLnBrk="1" hangingPunct="1"/>
            <a:r>
              <a:rPr lang="ru-RU" smtClean="0"/>
              <a:t>1) денежные средства</a:t>
            </a:r>
          </a:p>
          <a:p>
            <a:pPr eaLnBrk="1" hangingPunct="1"/>
            <a:r>
              <a:rPr lang="ru-RU" smtClean="0"/>
              <a:t>2) участок пашни</a:t>
            </a:r>
          </a:p>
          <a:p>
            <a:pPr eaLnBrk="1" hangingPunct="1"/>
            <a:r>
              <a:rPr lang="ru-RU" smtClean="0"/>
              <a:t>3) залежи нефти</a:t>
            </a:r>
          </a:p>
          <a:p>
            <a:pPr eaLnBrk="1" hangingPunct="1"/>
            <a:r>
              <a:rPr lang="ru-RU" smtClean="0"/>
              <a:t>4) станки и оборудование</a:t>
            </a:r>
          </a:p>
          <a:p>
            <a:pPr eaLnBrk="1" hangingPunct="1"/>
            <a:r>
              <a:rPr lang="ru-RU" smtClean="0"/>
              <a:t>5) лесной массив</a:t>
            </a:r>
          </a:p>
          <a:p>
            <a:pPr eaLnBrk="1" hangingPunct="1"/>
            <a:r>
              <a:rPr lang="ru-RU" smtClean="0"/>
              <a:t>6) здания, сооружения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Arial" charset="0"/>
              </a:rPr>
              <a:t>Используемая литература и ресурсы: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П.А. Баранов, А.В. Воронцов, С.В. Шевченко. Обществознание. Полный справочник. М.,АСТ,Астрель.2010</a:t>
            </a:r>
          </a:p>
          <a:p>
            <a:pPr eaLnBrk="1" hangingPunct="1"/>
            <a:r>
              <a:rPr lang="ru-RU" smtClean="0">
                <a:latin typeface="Arial" charset="0"/>
                <a:hlinkClick r:id="rId2"/>
              </a:rPr>
              <a:t>http://images.yandex.ru/</a:t>
            </a:r>
            <a:endParaRPr lang="ru-RU" smtClean="0">
              <a:latin typeface="Arial" charset="0"/>
            </a:endParaRP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662</Words>
  <PresentationFormat>Экран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Экономические школы</vt:lpstr>
      <vt:lpstr>Экономические школы</vt:lpstr>
      <vt:lpstr>Слайд 3</vt:lpstr>
      <vt:lpstr>Слайд 4</vt:lpstr>
      <vt:lpstr>Слайд 5</vt:lpstr>
      <vt:lpstr>Слайд 6</vt:lpstr>
      <vt:lpstr>глоссарий</vt:lpstr>
      <vt:lpstr>Закрепляем изученный материал</vt:lpstr>
      <vt:lpstr>Используемая литература и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4</cp:revision>
  <dcterms:created xsi:type="dcterms:W3CDTF">2011-10-03T18:23:31Z</dcterms:created>
  <dcterms:modified xsi:type="dcterms:W3CDTF">2011-10-03T18:38:00Z</dcterms:modified>
</cp:coreProperties>
</file>