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7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5CA7A7-59C2-4742-804D-BD7A93F70122}" type="doc">
      <dgm:prSet loTypeId="urn:microsoft.com/office/officeart/2005/8/layout/default" loCatId="list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BEA06D97-C14C-4AA3-949B-9FEFF0B55DCB}">
      <dgm:prSet phldrT="[Текст]"/>
      <dgm:spPr/>
      <dgm:t>
        <a:bodyPr/>
        <a:lstStyle/>
        <a:p>
          <a:r>
            <a:rPr lang="ru-RU" dirty="0" smtClean="0">
              <a:latin typeface="Book Antiqua" pitchFamily="18" charset="0"/>
            </a:rPr>
            <a:t>Единая территория</a:t>
          </a:r>
          <a:endParaRPr lang="ru-RU" dirty="0">
            <a:latin typeface="Book Antiqua" pitchFamily="18" charset="0"/>
          </a:endParaRPr>
        </a:p>
      </dgm:t>
    </dgm:pt>
    <dgm:pt modelId="{6F62E7CB-86B5-4231-9FB7-7FEF82C9068C}" type="parTrans" cxnId="{B738343E-3ABA-4DBB-A5FE-5B672D6B992B}">
      <dgm:prSet/>
      <dgm:spPr/>
      <dgm:t>
        <a:bodyPr/>
        <a:lstStyle/>
        <a:p>
          <a:endParaRPr lang="ru-RU"/>
        </a:p>
      </dgm:t>
    </dgm:pt>
    <dgm:pt modelId="{624ECB89-274F-41DF-941D-B945071333E4}" type="sibTrans" cxnId="{B738343E-3ABA-4DBB-A5FE-5B672D6B992B}">
      <dgm:prSet/>
      <dgm:spPr/>
      <dgm:t>
        <a:bodyPr/>
        <a:lstStyle/>
        <a:p>
          <a:endParaRPr lang="ru-RU"/>
        </a:p>
      </dgm:t>
    </dgm:pt>
    <dgm:pt modelId="{FE4B6C1E-718C-421F-86ED-1A25D82A3365}">
      <dgm:prSet phldrT="[Текст]"/>
      <dgm:spPr/>
      <dgm:t>
        <a:bodyPr/>
        <a:lstStyle/>
        <a:p>
          <a:r>
            <a:rPr lang="ru-RU" dirty="0" smtClean="0">
              <a:latin typeface="Book Antiqua" pitchFamily="18" charset="0"/>
            </a:rPr>
            <a:t>Суверенитет </a:t>
          </a:r>
          <a:endParaRPr lang="ru-RU" dirty="0">
            <a:latin typeface="Book Antiqua" pitchFamily="18" charset="0"/>
          </a:endParaRPr>
        </a:p>
      </dgm:t>
    </dgm:pt>
    <dgm:pt modelId="{9830CF1C-B518-4463-8D25-52DC7648A2A2}" type="parTrans" cxnId="{2CB7FA87-C410-4575-BF58-01CC4F9780F1}">
      <dgm:prSet/>
      <dgm:spPr/>
      <dgm:t>
        <a:bodyPr/>
        <a:lstStyle/>
        <a:p>
          <a:endParaRPr lang="ru-RU"/>
        </a:p>
      </dgm:t>
    </dgm:pt>
    <dgm:pt modelId="{536DB9A8-CC85-4E6D-8492-4195444D634D}" type="sibTrans" cxnId="{2CB7FA87-C410-4575-BF58-01CC4F9780F1}">
      <dgm:prSet/>
      <dgm:spPr/>
      <dgm:t>
        <a:bodyPr/>
        <a:lstStyle/>
        <a:p>
          <a:endParaRPr lang="ru-RU"/>
        </a:p>
      </dgm:t>
    </dgm:pt>
    <dgm:pt modelId="{C97CA36D-9EE9-4607-A2D6-DBE2646530C5}">
      <dgm:prSet phldrT="[Текст]"/>
      <dgm:spPr/>
      <dgm:t>
        <a:bodyPr/>
        <a:lstStyle/>
        <a:p>
          <a:r>
            <a:rPr lang="ru-RU" dirty="0" smtClean="0">
              <a:latin typeface="Book Antiqua" pitchFamily="18" charset="0"/>
            </a:rPr>
            <a:t>Аппарат управления</a:t>
          </a:r>
          <a:endParaRPr lang="ru-RU" dirty="0">
            <a:latin typeface="Book Antiqua" pitchFamily="18" charset="0"/>
          </a:endParaRPr>
        </a:p>
      </dgm:t>
    </dgm:pt>
    <dgm:pt modelId="{6D4A3D02-CAA1-4231-8096-A9698C563A63}" type="parTrans" cxnId="{B5C23A88-D974-44D9-84DD-350662226CE9}">
      <dgm:prSet/>
      <dgm:spPr/>
      <dgm:t>
        <a:bodyPr/>
        <a:lstStyle/>
        <a:p>
          <a:endParaRPr lang="ru-RU"/>
        </a:p>
      </dgm:t>
    </dgm:pt>
    <dgm:pt modelId="{BEC68115-F171-4B4B-9596-1DBD9BA82610}" type="sibTrans" cxnId="{B5C23A88-D974-44D9-84DD-350662226CE9}">
      <dgm:prSet/>
      <dgm:spPr/>
      <dgm:t>
        <a:bodyPr/>
        <a:lstStyle/>
        <a:p>
          <a:endParaRPr lang="ru-RU"/>
        </a:p>
      </dgm:t>
    </dgm:pt>
    <dgm:pt modelId="{C1D875D9-0548-44BC-80DD-2905AEED217C}">
      <dgm:prSet phldrT="[Текст]"/>
      <dgm:spPr/>
      <dgm:t>
        <a:bodyPr/>
        <a:lstStyle/>
        <a:p>
          <a:r>
            <a:rPr lang="ru-RU" dirty="0" smtClean="0">
              <a:latin typeface="Book Antiqua" pitchFamily="18" charset="0"/>
            </a:rPr>
            <a:t>Налоги </a:t>
          </a:r>
          <a:endParaRPr lang="ru-RU" dirty="0">
            <a:latin typeface="Book Antiqua" pitchFamily="18" charset="0"/>
          </a:endParaRPr>
        </a:p>
      </dgm:t>
    </dgm:pt>
    <dgm:pt modelId="{C0BB78BF-FFE6-415C-8ED7-37CE96298B7D}" type="parTrans" cxnId="{B17BE308-9AAE-4C1F-8466-1015D7A6AC93}">
      <dgm:prSet/>
      <dgm:spPr/>
      <dgm:t>
        <a:bodyPr/>
        <a:lstStyle/>
        <a:p>
          <a:endParaRPr lang="ru-RU"/>
        </a:p>
      </dgm:t>
    </dgm:pt>
    <dgm:pt modelId="{A65A3CD8-53E4-4BB1-932A-ED6D2EB57648}" type="sibTrans" cxnId="{B17BE308-9AAE-4C1F-8466-1015D7A6AC93}">
      <dgm:prSet/>
      <dgm:spPr/>
      <dgm:t>
        <a:bodyPr/>
        <a:lstStyle/>
        <a:p>
          <a:endParaRPr lang="ru-RU"/>
        </a:p>
      </dgm:t>
    </dgm:pt>
    <dgm:pt modelId="{4F9FFE40-CB3E-446E-B251-185DBA921CD9}">
      <dgm:prSet phldrT="[Текст]"/>
      <dgm:spPr/>
      <dgm:t>
        <a:bodyPr/>
        <a:lstStyle/>
        <a:p>
          <a:r>
            <a:rPr lang="ru-RU" dirty="0" smtClean="0">
              <a:latin typeface="Book Antiqua" pitchFamily="18" charset="0"/>
            </a:rPr>
            <a:t>Наличие своих законов</a:t>
          </a:r>
          <a:endParaRPr lang="ru-RU" dirty="0">
            <a:latin typeface="Book Antiqua" pitchFamily="18" charset="0"/>
          </a:endParaRPr>
        </a:p>
      </dgm:t>
    </dgm:pt>
    <dgm:pt modelId="{5717AE18-CDD8-43FD-8B99-9CDF05B06751}" type="parTrans" cxnId="{1BD4F621-DACB-4AD0-9C45-7D3CA1F622AA}">
      <dgm:prSet/>
      <dgm:spPr/>
      <dgm:t>
        <a:bodyPr/>
        <a:lstStyle/>
        <a:p>
          <a:endParaRPr lang="ru-RU"/>
        </a:p>
      </dgm:t>
    </dgm:pt>
    <dgm:pt modelId="{19E337EE-D33A-48B5-9473-CECE8095EA10}" type="sibTrans" cxnId="{1BD4F621-DACB-4AD0-9C45-7D3CA1F622AA}">
      <dgm:prSet/>
      <dgm:spPr/>
      <dgm:t>
        <a:bodyPr/>
        <a:lstStyle/>
        <a:p>
          <a:endParaRPr lang="ru-RU"/>
        </a:p>
      </dgm:t>
    </dgm:pt>
    <dgm:pt modelId="{43E65198-72F2-4B5F-9D3F-4C9ADC9C75F3}" type="pres">
      <dgm:prSet presAssocID="{675CA7A7-59C2-4742-804D-BD7A93F70122}" presName="diagram" presStyleCnt="0">
        <dgm:presLayoutVars>
          <dgm:dir/>
          <dgm:resizeHandles val="exact"/>
        </dgm:presLayoutVars>
      </dgm:prSet>
      <dgm:spPr/>
    </dgm:pt>
    <dgm:pt modelId="{2EDA38E9-56D9-4E1B-8F1F-EF02D11115AF}" type="pres">
      <dgm:prSet presAssocID="{BEA06D97-C14C-4AA3-949B-9FEFF0B55DCB}" presName="node" presStyleLbl="node1" presStyleIdx="0" presStyleCnt="5">
        <dgm:presLayoutVars>
          <dgm:bulletEnabled val="1"/>
        </dgm:presLayoutVars>
      </dgm:prSet>
      <dgm:spPr/>
    </dgm:pt>
    <dgm:pt modelId="{844D5A3A-DFCA-4EF4-9112-C56CA4F6CFC0}" type="pres">
      <dgm:prSet presAssocID="{624ECB89-274F-41DF-941D-B945071333E4}" presName="sibTrans" presStyleCnt="0"/>
      <dgm:spPr/>
    </dgm:pt>
    <dgm:pt modelId="{DE62E5A4-8DA7-46C8-8F0E-3A1DE0500282}" type="pres">
      <dgm:prSet presAssocID="{FE4B6C1E-718C-421F-86ED-1A25D82A3365}" presName="node" presStyleLbl="node1" presStyleIdx="1" presStyleCnt="5">
        <dgm:presLayoutVars>
          <dgm:bulletEnabled val="1"/>
        </dgm:presLayoutVars>
      </dgm:prSet>
      <dgm:spPr/>
    </dgm:pt>
    <dgm:pt modelId="{DCD9FB65-2A9E-49B3-B627-3AA876487398}" type="pres">
      <dgm:prSet presAssocID="{536DB9A8-CC85-4E6D-8492-4195444D634D}" presName="sibTrans" presStyleCnt="0"/>
      <dgm:spPr/>
    </dgm:pt>
    <dgm:pt modelId="{249C29F8-D594-49F0-B9C4-0787F3DC7622}" type="pres">
      <dgm:prSet presAssocID="{C97CA36D-9EE9-4607-A2D6-DBE2646530C5}" presName="node" presStyleLbl="node1" presStyleIdx="2" presStyleCnt="5">
        <dgm:presLayoutVars>
          <dgm:bulletEnabled val="1"/>
        </dgm:presLayoutVars>
      </dgm:prSet>
      <dgm:spPr/>
    </dgm:pt>
    <dgm:pt modelId="{624F46C2-0610-4AFF-A900-885323165AF3}" type="pres">
      <dgm:prSet presAssocID="{BEC68115-F171-4B4B-9596-1DBD9BA82610}" presName="sibTrans" presStyleCnt="0"/>
      <dgm:spPr/>
    </dgm:pt>
    <dgm:pt modelId="{D1E0E8D6-B88C-4B21-835C-372D7023A2E6}" type="pres">
      <dgm:prSet presAssocID="{C1D875D9-0548-44BC-80DD-2905AEED217C}" presName="node" presStyleLbl="node1" presStyleIdx="3" presStyleCnt="5">
        <dgm:presLayoutVars>
          <dgm:bulletEnabled val="1"/>
        </dgm:presLayoutVars>
      </dgm:prSet>
      <dgm:spPr/>
    </dgm:pt>
    <dgm:pt modelId="{17BDB01A-C5D3-4A32-A836-459061F6BBB6}" type="pres">
      <dgm:prSet presAssocID="{A65A3CD8-53E4-4BB1-932A-ED6D2EB57648}" presName="sibTrans" presStyleCnt="0"/>
      <dgm:spPr/>
    </dgm:pt>
    <dgm:pt modelId="{48786EE2-B1EA-4D6A-B651-99B469228858}" type="pres">
      <dgm:prSet presAssocID="{4F9FFE40-CB3E-446E-B251-185DBA921CD9}" presName="node" presStyleLbl="node1" presStyleIdx="4" presStyleCnt="5">
        <dgm:presLayoutVars>
          <dgm:bulletEnabled val="1"/>
        </dgm:presLayoutVars>
      </dgm:prSet>
      <dgm:spPr/>
    </dgm:pt>
  </dgm:ptLst>
  <dgm:cxnLst>
    <dgm:cxn modelId="{C98A5642-378D-4AB1-897D-A0D48BF41901}" type="presOf" srcId="{4F9FFE40-CB3E-446E-B251-185DBA921CD9}" destId="{48786EE2-B1EA-4D6A-B651-99B469228858}" srcOrd="0" destOrd="0" presId="urn:microsoft.com/office/officeart/2005/8/layout/default"/>
    <dgm:cxn modelId="{0B045357-7CBD-44D3-A25D-A56E97D9EB00}" type="presOf" srcId="{FE4B6C1E-718C-421F-86ED-1A25D82A3365}" destId="{DE62E5A4-8DA7-46C8-8F0E-3A1DE0500282}" srcOrd="0" destOrd="0" presId="urn:microsoft.com/office/officeart/2005/8/layout/default"/>
    <dgm:cxn modelId="{53EE0B76-5A2B-485A-B7D2-8A622FF0A08F}" type="presOf" srcId="{C97CA36D-9EE9-4607-A2D6-DBE2646530C5}" destId="{249C29F8-D594-49F0-B9C4-0787F3DC7622}" srcOrd="0" destOrd="0" presId="urn:microsoft.com/office/officeart/2005/8/layout/default"/>
    <dgm:cxn modelId="{1BD4F621-DACB-4AD0-9C45-7D3CA1F622AA}" srcId="{675CA7A7-59C2-4742-804D-BD7A93F70122}" destId="{4F9FFE40-CB3E-446E-B251-185DBA921CD9}" srcOrd="4" destOrd="0" parTransId="{5717AE18-CDD8-43FD-8B99-9CDF05B06751}" sibTransId="{19E337EE-D33A-48B5-9473-CECE8095EA10}"/>
    <dgm:cxn modelId="{B738343E-3ABA-4DBB-A5FE-5B672D6B992B}" srcId="{675CA7A7-59C2-4742-804D-BD7A93F70122}" destId="{BEA06D97-C14C-4AA3-949B-9FEFF0B55DCB}" srcOrd="0" destOrd="0" parTransId="{6F62E7CB-86B5-4231-9FB7-7FEF82C9068C}" sibTransId="{624ECB89-274F-41DF-941D-B945071333E4}"/>
    <dgm:cxn modelId="{0CB99986-02FE-416C-AD7F-5CFF06B220BF}" type="presOf" srcId="{BEA06D97-C14C-4AA3-949B-9FEFF0B55DCB}" destId="{2EDA38E9-56D9-4E1B-8F1F-EF02D11115AF}" srcOrd="0" destOrd="0" presId="urn:microsoft.com/office/officeart/2005/8/layout/default"/>
    <dgm:cxn modelId="{885FBC36-9DC3-4C60-BBD3-468811574AE9}" type="presOf" srcId="{675CA7A7-59C2-4742-804D-BD7A93F70122}" destId="{43E65198-72F2-4B5F-9D3F-4C9ADC9C75F3}" srcOrd="0" destOrd="0" presId="urn:microsoft.com/office/officeart/2005/8/layout/default"/>
    <dgm:cxn modelId="{2CB7FA87-C410-4575-BF58-01CC4F9780F1}" srcId="{675CA7A7-59C2-4742-804D-BD7A93F70122}" destId="{FE4B6C1E-718C-421F-86ED-1A25D82A3365}" srcOrd="1" destOrd="0" parTransId="{9830CF1C-B518-4463-8D25-52DC7648A2A2}" sibTransId="{536DB9A8-CC85-4E6D-8492-4195444D634D}"/>
    <dgm:cxn modelId="{96836CA8-85C9-4164-B4C3-C28B67320363}" type="presOf" srcId="{C1D875D9-0548-44BC-80DD-2905AEED217C}" destId="{D1E0E8D6-B88C-4B21-835C-372D7023A2E6}" srcOrd="0" destOrd="0" presId="urn:microsoft.com/office/officeart/2005/8/layout/default"/>
    <dgm:cxn modelId="{B17BE308-9AAE-4C1F-8466-1015D7A6AC93}" srcId="{675CA7A7-59C2-4742-804D-BD7A93F70122}" destId="{C1D875D9-0548-44BC-80DD-2905AEED217C}" srcOrd="3" destOrd="0" parTransId="{C0BB78BF-FFE6-415C-8ED7-37CE96298B7D}" sibTransId="{A65A3CD8-53E4-4BB1-932A-ED6D2EB57648}"/>
    <dgm:cxn modelId="{B5C23A88-D974-44D9-84DD-350662226CE9}" srcId="{675CA7A7-59C2-4742-804D-BD7A93F70122}" destId="{C97CA36D-9EE9-4607-A2D6-DBE2646530C5}" srcOrd="2" destOrd="0" parTransId="{6D4A3D02-CAA1-4231-8096-A9698C563A63}" sibTransId="{BEC68115-F171-4B4B-9596-1DBD9BA82610}"/>
    <dgm:cxn modelId="{9A7F233D-2936-40D0-B60B-A6310173D2D5}" type="presParOf" srcId="{43E65198-72F2-4B5F-9D3F-4C9ADC9C75F3}" destId="{2EDA38E9-56D9-4E1B-8F1F-EF02D11115AF}" srcOrd="0" destOrd="0" presId="urn:microsoft.com/office/officeart/2005/8/layout/default"/>
    <dgm:cxn modelId="{66643920-D550-4252-B1CD-299E7B94077A}" type="presParOf" srcId="{43E65198-72F2-4B5F-9D3F-4C9ADC9C75F3}" destId="{844D5A3A-DFCA-4EF4-9112-C56CA4F6CFC0}" srcOrd="1" destOrd="0" presId="urn:microsoft.com/office/officeart/2005/8/layout/default"/>
    <dgm:cxn modelId="{58035112-C161-43D4-BEA3-C7099FBA98E5}" type="presParOf" srcId="{43E65198-72F2-4B5F-9D3F-4C9ADC9C75F3}" destId="{DE62E5A4-8DA7-46C8-8F0E-3A1DE0500282}" srcOrd="2" destOrd="0" presId="urn:microsoft.com/office/officeart/2005/8/layout/default"/>
    <dgm:cxn modelId="{E87D9AE5-50C0-429B-A94B-575787268D61}" type="presParOf" srcId="{43E65198-72F2-4B5F-9D3F-4C9ADC9C75F3}" destId="{DCD9FB65-2A9E-49B3-B627-3AA876487398}" srcOrd="3" destOrd="0" presId="urn:microsoft.com/office/officeart/2005/8/layout/default"/>
    <dgm:cxn modelId="{B81BFCFB-DFCA-4475-A3C6-A79CCF9822D1}" type="presParOf" srcId="{43E65198-72F2-4B5F-9D3F-4C9ADC9C75F3}" destId="{249C29F8-D594-49F0-B9C4-0787F3DC7622}" srcOrd="4" destOrd="0" presId="urn:microsoft.com/office/officeart/2005/8/layout/default"/>
    <dgm:cxn modelId="{D68EB602-D000-40C9-91D4-D25EE38AE2A4}" type="presParOf" srcId="{43E65198-72F2-4B5F-9D3F-4C9ADC9C75F3}" destId="{624F46C2-0610-4AFF-A900-885323165AF3}" srcOrd="5" destOrd="0" presId="urn:microsoft.com/office/officeart/2005/8/layout/default"/>
    <dgm:cxn modelId="{29B099C4-6CFE-4FF2-AF97-4128B5ACBF14}" type="presParOf" srcId="{43E65198-72F2-4B5F-9D3F-4C9ADC9C75F3}" destId="{D1E0E8D6-B88C-4B21-835C-372D7023A2E6}" srcOrd="6" destOrd="0" presId="urn:microsoft.com/office/officeart/2005/8/layout/default"/>
    <dgm:cxn modelId="{C31FD666-AF20-4713-86FA-7BCD94F76EA4}" type="presParOf" srcId="{43E65198-72F2-4B5F-9D3F-4C9ADC9C75F3}" destId="{17BDB01A-C5D3-4A32-A836-459061F6BBB6}" srcOrd="7" destOrd="0" presId="urn:microsoft.com/office/officeart/2005/8/layout/default"/>
    <dgm:cxn modelId="{7F81E94D-239D-4B23-B0A1-402E912667E4}" type="presParOf" srcId="{43E65198-72F2-4B5F-9D3F-4C9ADC9C75F3}" destId="{48786EE2-B1EA-4D6A-B651-99B469228858}" srcOrd="8" destOrd="0" presId="urn:microsoft.com/office/officeart/2005/8/layout/default"/>
  </dgm:cxnLst>
  <dgm:bg>
    <a:solidFill>
      <a:schemeClr val="accent4">
        <a:lumMod val="20000"/>
        <a:lumOff val="80000"/>
      </a:schemeClr>
    </a:solidFill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825ABB-3B01-4B85-A586-941D1603E317}" type="datetimeFigureOut">
              <a:rPr lang="ru-RU" smtClean="0"/>
              <a:t>03.02.2009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850A1-A530-4149-9231-02DA9FA6702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4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ED28DC8-2BBA-49DD-8AD9-CAB38A96CB5A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3BE1-4A0E-4C56-950C-EBE3E80390FF}" type="datetimeFigureOut">
              <a:rPr lang="ru-RU" smtClean="0"/>
              <a:t>03.02.2009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5D07F-C44C-4BBA-8B87-48CE49DFC1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3BE1-4A0E-4C56-950C-EBE3E80390FF}" type="datetimeFigureOut">
              <a:rPr lang="ru-RU" smtClean="0"/>
              <a:t>03.02.2009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5D07F-C44C-4BBA-8B87-48CE49DFC1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3BE1-4A0E-4C56-950C-EBE3E80390FF}" type="datetimeFigureOut">
              <a:rPr lang="ru-RU" smtClean="0"/>
              <a:t>03.02.2009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5D07F-C44C-4BBA-8B87-48CE49DFC1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3BE1-4A0E-4C56-950C-EBE3E80390FF}" type="datetimeFigureOut">
              <a:rPr lang="ru-RU" smtClean="0"/>
              <a:t>03.02.2009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5D07F-C44C-4BBA-8B87-48CE49DFC1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3BE1-4A0E-4C56-950C-EBE3E80390FF}" type="datetimeFigureOut">
              <a:rPr lang="ru-RU" smtClean="0"/>
              <a:t>03.02.2009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5D07F-C44C-4BBA-8B87-48CE49DFC1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3BE1-4A0E-4C56-950C-EBE3E80390FF}" type="datetimeFigureOut">
              <a:rPr lang="ru-RU" smtClean="0"/>
              <a:t>03.02.2009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5D07F-C44C-4BBA-8B87-48CE49DFC1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3BE1-4A0E-4C56-950C-EBE3E80390FF}" type="datetimeFigureOut">
              <a:rPr lang="ru-RU" smtClean="0"/>
              <a:t>03.02.2009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5D07F-C44C-4BBA-8B87-48CE49DFC1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3BE1-4A0E-4C56-950C-EBE3E80390FF}" type="datetimeFigureOut">
              <a:rPr lang="ru-RU" smtClean="0"/>
              <a:t>03.02.2009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5D07F-C44C-4BBA-8B87-48CE49DFC1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3BE1-4A0E-4C56-950C-EBE3E80390FF}" type="datetimeFigureOut">
              <a:rPr lang="ru-RU" smtClean="0"/>
              <a:t>03.02.2009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5D07F-C44C-4BBA-8B87-48CE49DFC1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3BE1-4A0E-4C56-950C-EBE3E80390FF}" type="datetimeFigureOut">
              <a:rPr lang="ru-RU" smtClean="0"/>
              <a:t>03.02.2009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5D07F-C44C-4BBA-8B87-48CE49DFC1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53BE1-4A0E-4C56-950C-EBE3E80390FF}" type="datetimeFigureOut">
              <a:rPr lang="ru-RU" smtClean="0"/>
              <a:t>03.02.2009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E5D07F-C44C-4BBA-8B87-48CE49DFC1E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A53BE1-4A0E-4C56-950C-EBE3E80390FF}" type="datetimeFigureOut">
              <a:rPr lang="ru-RU" smtClean="0"/>
              <a:t>03.02.2009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E5D07F-C44C-4BBA-8B87-48CE49DFC1E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&#1045;&#1083;&#1077;&#1085;&#1072;%20&#1042;&#1072;&#1089;&#1080;&#1083;&#1100;&#1077;&#1074;&#1085;&#1072;\&#1084;&#1091;&#1079;&#1099;&#1082;&#1072;\&#1043;&#1048;&#1052;&#1053;%20&#1056;&#1054;&#1057;.MP3" TargetMode="External"/><Relationship Id="rId6" Type="http://schemas.openxmlformats.org/officeDocument/2006/relationships/image" Target="../media/image14.png"/><Relationship Id="rId5" Type="http://schemas.openxmlformats.org/officeDocument/2006/relationships/image" Target="../media/image13.gif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57554" y="642918"/>
            <a:ext cx="5500694" cy="2714644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600" dirty="0" smtClean="0">
                <a:latin typeface="Book Antiqua" pitchFamily="18" charset="0"/>
              </a:rPr>
              <a:t>Государство и граждане</a:t>
            </a:r>
            <a:endParaRPr lang="ru-RU" sz="6600" dirty="0">
              <a:latin typeface="Book Antiqua" pitchFamily="18" charset="0"/>
            </a:endParaRPr>
          </a:p>
        </p:txBody>
      </p:sp>
      <p:pic>
        <p:nvPicPr>
          <p:cNvPr id="4" name="Рисунок 3" descr="E:\Avanta\Pics\sc-6.rle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214422"/>
            <a:ext cx="3164889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E:\Avanta\Pics\sc-8.rle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500438"/>
            <a:ext cx="442915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5" descr="1 слайд"/>
          <p:cNvPicPr>
            <a:picLocks noChangeAspect="1" noChangeArrowheads="1"/>
          </p:cNvPicPr>
          <p:nvPr/>
        </p:nvPicPr>
        <p:blipFill>
          <a:blip r:embed="rId2">
            <a:lum bright="-6000" contrast="18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596" y="214290"/>
            <a:ext cx="4643437" cy="2071678"/>
          </a:xfrm>
          <a:prstGeom prst="rect">
            <a:avLst/>
          </a:prstGeom>
          <a:gradFill>
            <a:gsLst>
              <a:gs pos="0">
                <a:schemeClr val="bg2"/>
              </a:gs>
              <a:gs pos="50000">
                <a:srgbClr val="0070C0"/>
              </a:gs>
              <a:gs pos="100000">
                <a:srgbClr val="FF0000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0" y="357166"/>
            <a:ext cx="507206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>
                  <a:solidFill>
                    <a:srgbClr val="002060"/>
                  </a:solidFill>
                </a:ln>
                <a:solidFill>
                  <a:schemeClr val="bg1"/>
                </a:solidFill>
                <a:latin typeface="Book Antiqua" pitchFamily="18" charset="0"/>
              </a:rPr>
              <a:t>Символы России</a:t>
            </a:r>
            <a:endParaRPr lang="ru-RU" sz="5400" b="1" dirty="0">
              <a:ln>
                <a:solidFill>
                  <a:srgbClr val="002060"/>
                </a:solidFill>
              </a:ln>
              <a:solidFill>
                <a:schemeClr val="bg1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688" descr="фон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8" descr="Russia-01-june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-236212">
            <a:off x="4643438" y="1931988"/>
            <a:ext cx="982662" cy="671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0" name="WordArt 9"/>
          <p:cNvSpPr>
            <a:spLocks noChangeArrowheads="1" noChangeShapeType="1" noTextEdit="1"/>
          </p:cNvSpPr>
          <p:nvPr/>
        </p:nvSpPr>
        <p:spPr bwMode="auto">
          <a:xfrm>
            <a:off x="428625" y="4357688"/>
            <a:ext cx="5924550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Гимн Российской Федерации</a:t>
            </a:r>
          </a:p>
        </p:txBody>
      </p:sp>
      <p:sp>
        <p:nvSpPr>
          <p:cNvPr id="9221" name="WordArt 10"/>
          <p:cNvSpPr>
            <a:spLocks noChangeArrowheads="1" noChangeShapeType="1" noTextEdit="1"/>
          </p:cNvSpPr>
          <p:nvPr/>
        </p:nvSpPr>
        <p:spPr bwMode="auto">
          <a:xfrm>
            <a:off x="214313" y="5286375"/>
            <a:ext cx="5410200" cy="11811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4000" b="1" kern="10" spc="80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муз. А. Александрова</a:t>
            </a:r>
          </a:p>
          <a:p>
            <a:pPr algn="ctr"/>
            <a:r>
              <a:rPr lang="ru-RU" sz="4000" b="1" kern="10" spc="800">
                <a:ln w="9525">
                  <a:noFill/>
                  <a:round/>
                  <a:headEnd/>
                  <a:tailEnd/>
                </a:ln>
                <a:solidFill>
                  <a:srgbClr val="0000FF"/>
                </a:solidFill>
                <a:effectLst>
                  <a:outerShdw dist="45791" dir="3378596" algn="ctr" rotWithShape="0">
                    <a:srgbClr val="4D4D4D">
                      <a:alpha val="79999"/>
                    </a:srgbClr>
                  </a:outerShdw>
                </a:effectLst>
                <a:latin typeface="Arial"/>
                <a:cs typeface="Arial"/>
              </a:rPr>
              <a:t>сл. С. Михалкова</a:t>
            </a:r>
          </a:p>
        </p:txBody>
      </p:sp>
      <p:pic>
        <p:nvPicPr>
          <p:cNvPr id="819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71604" y="357187"/>
            <a:ext cx="6980259" cy="3960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7" name="ГИМН РОС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8358214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16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357166"/>
            <a:ext cx="7715304" cy="70788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Book Antiqua" pitchFamily="18" charset="0"/>
              </a:rPr>
              <a:t>Что такое государство?</a:t>
            </a:r>
            <a:endParaRPr lang="ru-RU" sz="4000" b="1" dirty="0">
              <a:latin typeface="Book Antiqua" pitchFamily="18" charset="0"/>
            </a:endParaRPr>
          </a:p>
        </p:txBody>
      </p:sp>
      <p:pic>
        <p:nvPicPr>
          <p:cNvPr id="3" name="Рисунок 2" descr="L15_p1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06124">
            <a:off x="2983136" y="2984613"/>
            <a:ext cx="5988076" cy="328613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00034" y="1285860"/>
            <a:ext cx="8286808" cy="10772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i="1" dirty="0" smtClean="0">
                <a:latin typeface="Book Antiqua" pitchFamily="18" charset="0"/>
              </a:rPr>
              <a:t>Государство </a:t>
            </a:r>
            <a:r>
              <a:rPr lang="ru-RU" sz="3200" i="1" dirty="0">
                <a:latin typeface="Book Antiqua" pitchFamily="18" charset="0"/>
              </a:rPr>
              <a:t>— </a:t>
            </a:r>
            <a:r>
              <a:rPr lang="ru-RU" sz="3200" dirty="0">
                <a:latin typeface="Book Antiqua" pitchFamily="18" charset="0"/>
              </a:rPr>
              <a:t>это организация верховной власти, </a:t>
            </a:r>
            <a:r>
              <a:rPr lang="ru-RU" sz="3200" dirty="0" smtClean="0">
                <a:latin typeface="Book Antiqua" pitchFamily="18" charset="0"/>
              </a:rPr>
              <a:t>стоящей </a:t>
            </a:r>
            <a:r>
              <a:rPr lang="ru-RU" sz="3200" dirty="0">
                <a:latin typeface="Book Antiqua" pitchFamily="18" charset="0"/>
              </a:rPr>
              <a:t>над обществом.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4282" y="2571744"/>
            <a:ext cx="2428892" cy="3693319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 smtClean="0">
                <a:latin typeface="Book Antiqua" pitchFamily="18" charset="0"/>
              </a:rPr>
              <a:t>Государство -  организация, система </a:t>
            </a:r>
            <a:r>
              <a:rPr lang="ru-RU" sz="2400" dirty="0">
                <a:latin typeface="Book Antiqua" pitchFamily="18" charset="0"/>
              </a:rPr>
              <a:t>учреждений, обладающих верховной властью на </a:t>
            </a:r>
            <a:r>
              <a:rPr lang="ru-RU" sz="2400" dirty="0" smtClean="0">
                <a:latin typeface="Book Antiqua" pitchFamily="18" charset="0"/>
              </a:rPr>
              <a:t>определенной </a:t>
            </a:r>
            <a:r>
              <a:rPr lang="ru-RU" sz="2400" dirty="0">
                <a:latin typeface="Book Antiqua" pitchFamily="18" charset="0"/>
              </a:rPr>
              <a:t>территории.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643998" cy="1077218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Book Antiqua" pitchFamily="18" charset="0"/>
              </a:rPr>
              <a:t>Выписать </a:t>
            </a:r>
            <a:r>
              <a:rPr lang="ru-RU" sz="3200" dirty="0">
                <a:latin typeface="Book Antiqua" pitchFamily="18" charset="0"/>
              </a:rPr>
              <a:t>пять главных признаков государства</a:t>
            </a:r>
            <a:r>
              <a:rPr lang="ru-RU" dirty="0" smtClean="0"/>
              <a:t>.</a:t>
            </a:r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0" y="1357298"/>
          <a:ext cx="9144000" cy="55007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14290"/>
            <a:ext cx="8715436" cy="1077218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Book Antiqua" pitchFamily="18" charset="0"/>
              </a:rPr>
              <a:t>Как называть </a:t>
            </a:r>
            <a:r>
              <a:rPr lang="ru-RU" sz="3200" dirty="0">
                <a:latin typeface="Book Antiqua" pitchFamily="18" charset="0"/>
              </a:rPr>
              <a:t>отдельного человека или всех людей, составляющих </a:t>
            </a:r>
            <a:r>
              <a:rPr lang="ru-RU" sz="3200" dirty="0" smtClean="0">
                <a:latin typeface="Book Antiqua" pitchFamily="18" charset="0"/>
              </a:rPr>
              <a:t>население </a:t>
            </a:r>
            <a:r>
              <a:rPr lang="ru-RU" sz="3200" dirty="0">
                <a:latin typeface="Book Antiqua" pitchFamily="18" charset="0"/>
              </a:rPr>
              <a:t>страны</a:t>
            </a:r>
            <a:r>
              <a:rPr lang="ru-RU" sz="3200" dirty="0" smtClean="0">
                <a:latin typeface="Book Antiqua" pitchFamily="18" charset="0"/>
              </a:rPr>
              <a:t>?</a:t>
            </a:r>
            <a:endParaRPr lang="ru-RU" sz="3200" dirty="0">
              <a:latin typeface="Book Antiqu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1428736"/>
            <a:ext cx="8215370" cy="181588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i="1" dirty="0">
                <a:latin typeface="Book Antiqua" pitchFamily="18" charset="0"/>
              </a:rPr>
              <a:t>Гражданин - это лицо, наделенное политическими, </a:t>
            </a:r>
            <a:r>
              <a:rPr lang="ru-RU" sz="2800" i="1" dirty="0" smtClean="0">
                <a:latin typeface="Book Antiqua" pitchFamily="18" charset="0"/>
              </a:rPr>
              <a:t>гражданскими</a:t>
            </a:r>
            <a:r>
              <a:rPr lang="ru-RU" sz="2800" i="1" dirty="0">
                <a:latin typeface="Book Antiqua" pitchFamily="18" charset="0"/>
              </a:rPr>
              <a:t>, иными правами и обязанностями и поступающее в </a:t>
            </a:r>
            <a:r>
              <a:rPr lang="ru-RU" sz="2800" i="1" dirty="0" smtClean="0">
                <a:latin typeface="Book Antiqua" pitchFamily="18" charset="0"/>
              </a:rPr>
              <a:t>соответствии </a:t>
            </a:r>
            <a:r>
              <a:rPr lang="ru-RU" sz="2800" i="1" dirty="0">
                <a:latin typeface="Book Antiqua" pitchFamily="18" charset="0"/>
              </a:rPr>
              <a:t>с этими правами и обязанностями</a:t>
            </a:r>
            <a:r>
              <a:rPr lang="ru-RU" sz="2800" i="1" dirty="0" smtClean="0">
                <a:latin typeface="Book Antiqua" pitchFamily="18" charset="0"/>
              </a:rPr>
              <a:t>.</a:t>
            </a:r>
            <a:endParaRPr lang="ru-RU" sz="2800" dirty="0">
              <a:latin typeface="Book Antiqu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071802" y="3571876"/>
            <a:ext cx="5429288" cy="310854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 smtClean="0">
                <a:latin typeface="Book Antiqua" pitchFamily="18" charset="0"/>
              </a:rPr>
              <a:t>Гражданин </a:t>
            </a:r>
            <a:r>
              <a:rPr lang="ru-RU" sz="2800" dirty="0">
                <a:latin typeface="Book Antiqua" pitchFamily="18" charset="0"/>
              </a:rPr>
              <a:t>— член общины или народа, состоящего под одним общим управлением; каждое лицо или человек, из составляющих народ, землю, го­сударство</a:t>
            </a:r>
            <a:r>
              <a:rPr lang="ru-RU" sz="2800" dirty="0" smtClean="0">
                <a:latin typeface="Book Antiqua" pitchFamily="18" charset="0"/>
              </a:rPr>
              <a:t>. </a:t>
            </a:r>
            <a:endParaRPr lang="ru-RU" sz="2800" dirty="0">
              <a:latin typeface="Book Antiqua" pitchFamily="18" charset="0"/>
            </a:endParaRPr>
          </a:p>
          <a:p>
            <a:pPr algn="r"/>
            <a:r>
              <a:rPr lang="ru-RU" sz="2800" i="1" dirty="0" smtClean="0">
                <a:latin typeface="Book Antiqua" pitchFamily="18" charset="0"/>
              </a:rPr>
              <a:t>В.И. Даль</a:t>
            </a:r>
            <a:endParaRPr lang="ru-RU" sz="2800" i="1" dirty="0">
              <a:latin typeface="Book Antiqua" pitchFamily="18" charset="0"/>
            </a:endParaRPr>
          </a:p>
        </p:txBody>
      </p:sp>
      <p:pic>
        <p:nvPicPr>
          <p:cNvPr id="5" name="Рисунок 4" descr="L15_p2_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3502500"/>
            <a:ext cx="2357454" cy="33555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642918"/>
            <a:ext cx="8501122" cy="2677656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>
                <a:latin typeface="Book Antiqua" pitchFamily="18" charset="0"/>
              </a:rPr>
              <a:t>Слово «гражданин» происходит от русского слова «</a:t>
            </a:r>
            <a:r>
              <a:rPr lang="ru-RU" sz="2800" dirty="0" smtClean="0">
                <a:latin typeface="Book Antiqua" pitchFamily="18" charset="0"/>
              </a:rPr>
              <a:t>горожанин</a:t>
            </a:r>
            <a:r>
              <a:rPr lang="ru-RU" sz="2800" dirty="0">
                <a:latin typeface="Book Antiqua" pitchFamily="18" charset="0"/>
              </a:rPr>
              <a:t>», «городской житель</a:t>
            </a:r>
            <a:r>
              <a:rPr lang="ru-RU" sz="2800" dirty="0" smtClean="0">
                <a:latin typeface="Book Antiqua" pitchFamily="18" charset="0"/>
              </a:rPr>
              <a:t>».</a:t>
            </a:r>
          </a:p>
          <a:p>
            <a:r>
              <a:rPr lang="ru-RU" sz="2800" dirty="0" smtClean="0">
                <a:latin typeface="Book Antiqua" pitchFamily="18" charset="0"/>
              </a:rPr>
              <a:t> </a:t>
            </a:r>
            <a:r>
              <a:rPr lang="ru-RU" sz="2800" dirty="0">
                <a:latin typeface="Book Antiqua" pitchFamily="18" charset="0"/>
              </a:rPr>
              <a:t>В </a:t>
            </a:r>
            <a:r>
              <a:rPr lang="en-US" sz="2800" dirty="0">
                <a:latin typeface="Book Antiqua" pitchFamily="18" charset="0"/>
              </a:rPr>
              <a:t>XIX </a:t>
            </a:r>
            <a:r>
              <a:rPr lang="ru-RU" sz="2800" dirty="0">
                <a:latin typeface="Book Antiqua" pitchFamily="18" charset="0"/>
              </a:rPr>
              <a:t>веке звание «почетный гражданин» за особые заслуги присваивалось купцам, военными   гражданским   чиновникам. Такое звание сохранилось и в наше время.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57158" y="5072074"/>
            <a:ext cx="4214842" cy="156966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latin typeface="Book Antiqua" pitchFamily="18" charset="0"/>
              </a:rPr>
              <a:t>Например, </a:t>
            </a:r>
            <a:r>
              <a:rPr lang="ru-RU" sz="2400" dirty="0" smtClean="0">
                <a:latin typeface="Book Antiqua" pitchFamily="18" charset="0"/>
              </a:rPr>
              <a:t>почетный гражданин города</a:t>
            </a:r>
          </a:p>
          <a:p>
            <a:r>
              <a:rPr lang="ru-RU" sz="2400" dirty="0" smtClean="0">
                <a:latin typeface="Book Antiqua" pitchFamily="18" charset="0"/>
              </a:rPr>
              <a:t>Кого из почетных граждан нашего города вы знаете? </a:t>
            </a:r>
            <a:endParaRPr lang="ru-RU" sz="2400" dirty="0">
              <a:latin typeface="Book Antiqu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71670" y="0"/>
            <a:ext cx="4000528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Book Antiqua" pitchFamily="18" charset="0"/>
              </a:rPr>
              <a:t>Гражданин</a:t>
            </a:r>
            <a:endParaRPr lang="ru-RU" sz="3600" dirty="0">
              <a:latin typeface="Book Antiqua" pitchFamily="18" charset="0"/>
            </a:endParaRPr>
          </a:p>
        </p:txBody>
      </p:sp>
      <p:pic>
        <p:nvPicPr>
          <p:cNvPr id="1026" name="Picture 2" descr="D:\Елена Васильевна\Фотографии\город\Почетные граждан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6314" y="3714752"/>
            <a:ext cx="3786214" cy="2839661"/>
          </a:xfrm>
          <a:prstGeom prst="rect">
            <a:avLst/>
          </a:prstGeom>
          <a:noFill/>
        </p:spPr>
      </p:pic>
      <p:pic>
        <p:nvPicPr>
          <p:cNvPr id="1027" name="Picture 3" descr="D:\Елена Васильевна\Фотографии\город\Цивилев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3429000"/>
            <a:ext cx="2214578" cy="1660934"/>
          </a:xfrm>
          <a:prstGeom prst="rect">
            <a:avLst/>
          </a:prstGeom>
          <a:noFill/>
        </p:spPr>
      </p:pic>
      <p:pic>
        <p:nvPicPr>
          <p:cNvPr id="1028" name="Picture 4" descr="D:\Елена Васильевна\Фотографии\город\Пендрие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3286124"/>
            <a:ext cx="1393042" cy="1857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4678" y="1071546"/>
            <a:ext cx="5715040" cy="310854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>
                <a:latin typeface="Book Antiqua" pitchFamily="18" charset="0"/>
              </a:rPr>
              <a:t>В наше время гражданин — это </a:t>
            </a:r>
            <a:r>
              <a:rPr lang="ru-RU" sz="2800" dirty="0" smtClean="0">
                <a:latin typeface="Book Antiqua" pitchFamily="18" charset="0"/>
              </a:rPr>
              <a:t>человек</a:t>
            </a:r>
            <a:r>
              <a:rPr lang="ru-RU" sz="2800" dirty="0">
                <a:latin typeface="Book Antiqua" pitchFamily="18" charset="0"/>
              </a:rPr>
              <a:t>,  который принадлежит к постоянному населению данного </a:t>
            </a:r>
            <a:r>
              <a:rPr lang="ru-RU" sz="2800" dirty="0" smtClean="0">
                <a:latin typeface="Book Antiqua" pitchFamily="18" charset="0"/>
              </a:rPr>
              <a:t>государства</a:t>
            </a:r>
            <a:r>
              <a:rPr lang="ru-RU" sz="2800" dirty="0">
                <a:latin typeface="Book Antiqua" pitchFamily="18" charset="0"/>
              </a:rPr>
              <a:t>, подчиняется его законам и </a:t>
            </a:r>
            <a:r>
              <a:rPr lang="ru-RU" sz="2800" dirty="0" smtClean="0">
                <a:latin typeface="Book Antiqua" pitchFamily="18" charset="0"/>
              </a:rPr>
              <a:t>имеет </a:t>
            </a:r>
            <a:r>
              <a:rPr lang="ru-RU" sz="2800" dirty="0">
                <a:latin typeface="Book Antiqua" pitchFamily="18" charset="0"/>
              </a:rPr>
              <a:t>определенные права и </a:t>
            </a:r>
            <a:r>
              <a:rPr lang="ru-RU" sz="2800" dirty="0" smtClean="0">
                <a:latin typeface="Book Antiqua" pitchFamily="18" charset="0"/>
              </a:rPr>
              <a:t>обязанности.</a:t>
            </a:r>
            <a:endParaRPr lang="ru-RU" sz="2800" dirty="0">
              <a:latin typeface="Book Antiqu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4357694"/>
            <a:ext cx="4286280" cy="1815882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800" dirty="0">
                <a:latin typeface="Book Antiqua" pitchFamily="18" charset="0"/>
              </a:rPr>
              <a:t>Вспомним, что означало слово «гражданин» в Древней Греции и </a:t>
            </a:r>
            <a:r>
              <a:rPr lang="ru-RU" sz="2800" dirty="0" smtClean="0">
                <a:latin typeface="Book Antiqua" pitchFamily="18" charset="0"/>
              </a:rPr>
              <a:t>Древнем </a:t>
            </a:r>
            <a:r>
              <a:rPr lang="ru-RU" sz="2800" dirty="0">
                <a:latin typeface="Book Antiqua" pitchFamily="18" charset="0"/>
              </a:rPr>
              <a:t>Риме</a:t>
            </a:r>
            <a:r>
              <a:rPr lang="ru-RU" sz="2800" dirty="0" smtClean="0">
                <a:latin typeface="Book Antiqua" pitchFamily="18" charset="0"/>
              </a:rPr>
              <a:t>. </a:t>
            </a:r>
            <a:endParaRPr lang="ru-RU" sz="2800" dirty="0">
              <a:latin typeface="Book Antiqu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43306" y="0"/>
            <a:ext cx="4000528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dirty="0" smtClean="0">
                <a:latin typeface="Book Antiqua" pitchFamily="18" charset="0"/>
              </a:rPr>
              <a:t>Гражданин</a:t>
            </a:r>
            <a:endParaRPr lang="ru-RU" sz="3600" dirty="0">
              <a:latin typeface="Book Antiqua" pitchFamily="18" charset="0"/>
            </a:endParaRPr>
          </a:p>
        </p:txBody>
      </p:sp>
      <p:pic>
        <p:nvPicPr>
          <p:cNvPr id="2050" name="Picture 2" descr="C:\Users\Maxal\Pictures\2008-09-30 обществознание\Gymnasium\Society\viewers\Photo\L5_p3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714356"/>
            <a:ext cx="2689624" cy="3071834"/>
          </a:xfrm>
          <a:prstGeom prst="rect">
            <a:avLst/>
          </a:prstGeom>
          <a:noFill/>
        </p:spPr>
      </p:pic>
      <p:pic>
        <p:nvPicPr>
          <p:cNvPr id="2051" name="Picture 3" descr="C:\Users\Maxal\Pictures\2008-09-30 обществознание\Gymnasium\Society\viewers\Photo\L36_p2_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4143380"/>
            <a:ext cx="3786182" cy="23893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14290"/>
            <a:ext cx="8072494" cy="120032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600" b="1" dirty="0">
                <a:latin typeface="Book Antiqua" pitchFamily="18" charset="0"/>
              </a:rPr>
              <a:t>Права и обязанности граждан </a:t>
            </a:r>
            <a:r>
              <a:rPr lang="ru-RU" sz="3600" b="1" dirty="0" smtClean="0">
                <a:latin typeface="Book Antiqua" pitchFamily="18" charset="0"/>
              </a:rPr>
              <a:t>России</a:t>
            </a:r>
            <a:endParaRPr lang="ru-RU" sz="3600" dirty="0">
              <a:latin typeface="Book Antiqu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282" y="1500174"/>
            <a:ext cx="8715436" cy="529375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>
                <a:latin typeface="Book Antiqua" pitchFamily="18" charset="0"/>
              </a:rPr>
              <a:t>Граждане Российской Федерации имеют право участвовать в управлении делами государства. Россия — огромная страна, не сравнимая с небольшим Афинским государством, существовавшим в Древней Греции.</a:t>
            </a:r>
          </a:p>
          <a:p>
            <a:r>
              <a:rPr lang="ru-RU" sz="2000" dirty="0">
                <a:latin typeface="Book Antiqua" pitchFamily="18" charset="0"/>
              </a:rPr>
              <a:t>•   Российские граждане избирают своих представителей (депутатов) в </a:t>
            </a:r>
            <a:r>
              <a:rPr lang="ru-RU" sz="2000" dirty="0" smtClean="0">
                <a:latin typeface="Book Antiqua" pitchFamily="18" charset="0"/>
              </a:rPr>
              <a:t>Государственную </a:t>
            </a:r>
            <a:r>
              <a:rPr lang="ru-RU" sz="2000" dirty="0">
                <a:latin typeface="Book Antiqua" pitchFamily="18" charset="0"/>
              </a:rPr>
              <a:t>думу и доверяют им решение главных дел. Они избирают также Президента Российской Федерации.</a:t>
            </a:r>
          </a:p>
          <a:p>
            <a:r>
              <a:rPr lang="ru-RU" sz="2000" dirty="0">
                <a:latin typeface="Book Antiqua" pitchFamily="18" charset="0"/>
              </a:rPr>
              <a:t>•   Каждый гражданин имеет право не только избирать, но и быть </a:t>
            </a:r>
            <a:r>
              <a:rPr lang="ru-RU" sz="2000" dirty="0" smtClean="0">
                <a:latin typeface="Book Antiqua" pitchFamily="18" charset="0"/>
              </a:rPr>
              <a:t>избранным</a:t>
            </a:r>
            <a:r>
              <a:rPr lang="ru-RU" sz="2000" dirty="0">
                <a:latin typeface="Book Antiqua" pitchFamily="18" charset="0"/>
              </a:rPr>
              <a:t>.</a:t>
            </a:r>
          </a:p>
          <a:p>
            <a:r>
              <a:rPr lang="ru-RU" sz="2000" dirty="0">
                <a:latin typeface="Book Antiqua" pitchFamily="18" charset="0"/>
              </a:rPr>
              <a:t>•   Граждане России имеют равный доступ к государственным должностям. Они имеют право участвовать в работе судов.</a:t>
            </a:r>
          </a:p>
          <a:p>
            <a:r>
              <a:rPr lang="ru-RU" sz="2000" dirty="0">
                <a:latin typeface="Book Antiqua" pitchFamily="18" charset="0"/>
              </a:rPr>
              <a:t>•   Любой гражданин может обращаться с заявлениями, предложениями и жалобами в государственные органы.</a:t>
            </a:r>
          </a:p>
          <a:p>
            <a:r>
              <a:rPr lang="ru-RU" sz="2000" dirty="0">
                <a:latin typeface="Book Antiqua" pitchFamily="18" charset="0"/>
              </a:rPr>
              <a:t>• Граждане нашей страны имеют много иных прав, о которых ты узнаешь в дальнейшем. Одним из этих прав ты пользуешься как ученик. Это </a:t>
            </a:r>
            <a:r>
              <a:rPr lang="ru-RU" sz="2000" dirty="0" smtClean="0">
                <a:latin typeface="Book Antiqua" pitchFamily="18" charset="0"/>
              </a:rPr>
              <a:t>право </a:t>
            </a:r>
            <a:r>
              <a:rPr lang="ru-RU" sz="2000" dirty="0">
                <a:latin typeface="Book Antiqua" pitchFamily="18" charset="0"/>
              </a:rPr>
              <a:t>на образование.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7" y="1214422"/>
            <a:ext cx="8572561" cy="521497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sp>
        <p:nvSpPr>
          <p:cNvPr id="3" name="TextBox 2"/>
          <p:cNvSpPr txBox="1"/>
          <p:nvPr/>
        </p:nvSpPr>
        <p:spPr>
          <a:xfrm>
            <a:off x="285720" y="285728"/>
            <a:ext cx="86439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Book Antiqua" pitchFamily="18" charset="0"/>
              </a:rPr>
              <a:t>Гражданин имеет права, закрепленные за ним Конституцией Российской Федерации. 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00034" y="285728"/>
            <a:ext cx="7929618" cy="58477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3200" dirty="0">
                <a:latin typeface="Book Antiqua" pitchFamily="18" charset="0"/>
              </a:rPr>
              <a:t>Учимся быть достойными </a:t>
            </a:r>
            <a:r>
              <a:rPr lang="ru-RU" sz="3200" dirty="0" smtClean="0">
                <a:latin typeface="Book Antiqua" pitchFamily="18" charset="0"/>
              </a:rPr>
              <a:t>гражданами</a:t>
            </a:r>
            <a:endParaRPr lang="ru-RU" sz="3200" dirty="0">
              <a:latin typeface="Book Antiqua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1142984"/>
            <a:ext cx="8572560" cy="5539978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400" dirty="0">
                <a:latin typeface="Book Antiqua" pitchFamily="18" charset="0"/>
              </a:rPr>
              <a:t>Старайся знать о главных событиях в жизни своей страны.</a:t>
            </a:r>
          </a:p>
          <a:p>
            <a:r>
              <a:rPr lang="ru-RU" sz="2400" dirty="0">
                <a:latin typeface="Book Antiqua" pitchFamily="18" charset="0"/>
              </a:rPr>
              <a:t>Учись воспринимать успехи России как свои, а ее беды как свои беды.</a:t>
            </a:r>
          </a:p>
          <a:p>
            <a:r>
              <a:rPr lang="ru-RU" sz="2400" dirty="0">
                <a:latin typeface="Book Antiqua" pitchFamily="18" charset="0"/>
              </a:rPr>
              <a:t>Учись строго выполнять правила жизни в обществе, которые установ­лены для детей.</a:t>
            </a:r>
          </a:p>
          <a:p>
            <a:r>
              <a:rPr lang="ru-RU" sz="2400" dirty="0">
                <a:latin typeface="Book Antiqua" pitchFamily="18" charset="0"/>
              </a:rPr>
              <a:t>Используй любую возможность, чтобы сделать что-либо полезное для окружающих тебя людей, для страны.</a:t>
            </a:r>
          </a:p>
          <a:p>
            <a:r>
              <a:rPr lang="ru-RU" sz="2400" dirty="0">
                <a:latin typeface="Book Antiqua" pitchFamily="18" charset="0"/>
              </a:rPr>
              <a:t>Государство должно защищать гражданина, а гражданин дол­жен быть законопослушным! Все мы - граждане России и защище­ны всей мощью нашего государства и его законов, прежде всего Конституцией Российской Федерации. В Конституции РФ сказано, что гражданин России не может быть лишен своего гражданства или права изменить его.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482</Words>
  <Application>Microsoft Office PowerPoint</Application>
  <PresentationFormat>Экран (4:3)</PresentationFormat>
  <Paragraphs>41</Paragraphs>
  <Slides>11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Государство и граждане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Государство и граждане</dc:title>
  <dc:creator>Maxal</dc:creator>
  <cp:lastModifiedBy>Maxal</cp:lastModifiedBy>
  <cp:revision>7</cp:revision>
  <dcterms:created xsi:type="dcterms:W3CDTF">2009-02-03T08:47:03Z</dcterms:created>
  <dcterms:modified xsi:type="dcterms:W3CDTF">2009-02-03T09:53:18Z</dcterms:modified>
</cp:coreProperties>
</file>