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7" r:id="rId3"/>
    <p:sldId id="259" r:id="rId4"/>
    <p:sldId id="258" r:id="rId5"/>
    <p:sldId id="257" r:id="rId6"/>
    <p:sldId id="260" r:id="rId7"/>
    <p:sldId id="294" r:id="rId8"/>
    <p:sldId id="262" r:id="rId9"/>
    <p:sldId id="291" r:id="rId10"/>
    <p:sldId id="286" r:id="rId11"/>
    <p:sldId id="287" r:id="rId12"/>
    <p:sldId id="285" r:id="rId13"/>
    <p:sldId id="265" r:id="rId14"/>
    <p:sldId id="267" r:id="rId15"/>
    <p:sldId id="269" r:id="rId16"/>
    <p:sldId id="268" r:id="rId17"/>
    <p:sldId id="271" r:id="rId18"/>
    <p:sldId id="272" r:id="rId19"/>
    <p:sldId id="289" r:id="rId20"/>
    <p:sldId id="292" r:id="rId21"/>
    <p:sldId id="274" r:id="rId22"/>
    <p:sldId id="273" r:id="rId23"/>
    <p:sldId id="275" r:id="rId24"/>
    <p:sldId id="276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F8DD1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86420" autoAdjust="0"/>
  </p:normalViewPr>
  <p:slideViewPr>
    <p:cSldViewPr>
      <p:cViewPr varScale="1">
        <p:scale>
          <a:sx n="94" d="100"/>
          <a:sy n="94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3D4EF-ACAA-452D-B6A8-16494C22E159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C4512-F999-4670-9224-6EED5CC98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512-F999-4670-9224-6EED5CC98F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4512-F999-4670-9224-6EED5CC98F5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72.16.2.50\&#1087;&#1086;&#1088;&#1090;&#1072;&#1083;%20&#1083;&#1080;&#1094;&#1077;&#1103;%20&#8470;%2012\&#1059;&#1083;&#1091;&#1082;&#1096;&#1086;&#1085;&#1086;&#1074;&#1072;%20&#1054;.&#1053;\&#1044;&#1051;&#1071;%20&#1054;&#1050;&#1057;&#1040;&#1053;&#1067;\&#1048;&#1079;&#1084;&#1077;&#1085;&#1077;&#1085;&#1085;&#1086;&#1077;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6910536" cy="1152128"/>
          </a:xfrm>
        </p:spPr>
        <p:txBody>
          <a:bodyPr>
            <a:normAutofit/>
          </a:bodyPr>
          <a:lstStyle/>
          <a:p>
            <a:pPr algn="ctr"/>
            <a:endParaRPr lang="ru-RU" sz="4000" i="1" dirty="0">
              <a:solidFill>
                <a:srgbClr val="F8D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280920" cy="4464496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Повар у плиты творит,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Как на крыльях он парит.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Все бурлит вокруг него,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Кухня – кузница его.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Каждое его творенье -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Просто сказка, объеденье,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Мысли, творчества полет. </a:t>
            </a:r>
            <a:b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8DD16"/>
                </a:solidFill>
                <a:latin typeface="Times New Roman" pitchFamily="18" charset="0"/>
                <a:cs typeface="Times New Roman" pitchFamily="18" charset="0"/>
              </a:rPr>
              <a:t>Тот, кто пробовал, поймет.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2-tub-ru.yandex.net/i?id=82371957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816424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приготовления полуфабриката - бифштекс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Выбивают массу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Порционируют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порцию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Взвешивают по 143гр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Формуют – форма приплюснуто-округлая, толщина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 панировки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003232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приготовления полуфабриката –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котлеты полтавские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Выбивают массу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Порционируют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Взвешивают по 143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Формуют -форма овально – приплюснутая, с одним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заостреным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концом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Толщина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1,5 - 2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см, длина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см, ширина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см,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порцию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656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приготовления полуфабриката - шницель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Выбивание  массы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Порционирование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Взвешивание массы по 143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Формование - форма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овальная-приплюснутая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толщина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порцию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Смачивают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льезоне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Панируют в сухарях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6447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электрооборудованием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83768" y="3140968"/>
            <a:ext cx="6192688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Помните!</a:t>
            </a:r>
          </a:p>
          <a:p>
            <a:r>
              <a:rPr lang="ru-RU" dirty="0" smtClean="0"/>
              <a:t> работают лица, которые должны знать устройство и правила эксплуатации </a:t>
            </a:r>
            <a:endParaRPr lang="ru-RU" dirty="0"/>
          </a:p>
        </p:txBody>
      </p:sp>
      <p:pic>
        <p:nvPicPr>
          <p:cNvPr id="7" name="Picture 2" descr="C:\Documents and Settings\user1\Рабочий стол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9771" y="3502757"/>
            <a:ext cx="2555875" cy="140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63284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электрооборудованием</a:t>
            </a:r>
            <a:endParaRPr lang="ru-RU" sz="3600" dirty="0"/>
          </a:p>
        </p:txBody>
      </p:sp>
      <p:pic>
        <p:nvPicPr>
          <p:cNvPr id="3" name="Picture 2" descr="C:\Documents and Settings\user1\Рабочий стол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9771" y="3502757"/>
            <a:ext cx="2555875" cy="1400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3284985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</a:p>
          <a:p>
            <a:r>
              <a:rPr lang="ru-RU" sz="2800" dirty="0" smtClean="0"/>
              <a:t>– электроплита должна быть заземлена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20880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электрооборудованием</a:t>
            </a:r>
            <a:endParaRPr lang="ru-RU" sz="3600" dirty="0"/>
          </a:p>
        </p:txBody>
      </p:sp>
      <p:pic>
        <p:nvPicPr>
          <p:cNvPr id="2050" name="Picture 2" descr="C:\Documents and Settings\user1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07" y="3361383"/>
            <a:ext cx="2886075" cy="1581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3052117"/>
            <a:ext cx="5616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</a:p>
          <a:p>
            <a:r>
              <a:rPr lang="ru-RU" sz="2800" dirty="0" smtClean="0"/>
              <a:t>– около электроплиты должны лежать резиновые коврики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71184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электрооборудованием</a:t>
            </a:r>
            <a:endParaRPr lang="ru-RU" sz="3600" dirty="0"/>
          </a:p>
        </p:txBody>
      </p:sp>
      <p:pic>
        <p:nvPicPr>
          <p:cNvPr id="4" name="Picture 2" descr="C:\Documents and Settings\user1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07" y="3361383"/>
            <a:ext cx="2886075" cy="1581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64296" y="31058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</a:p>
          <a:p>
            <a:r>
              <a:rPr lang="ru-RU" sz="2800" dirty="0" smtClean="0"/>
              <a:t>– запрещается работать с электроплитой, если работник ощущает  ток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15841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электрооборудованием</a:t>
            </a:r>
            <a:endParaRPr lang="ru-RU" sz="3600" dirty="0"/>
          </a:p>
        </p:txBody>
      </p:sp>
      <p:pic>
        <p:nvPicPr>
          <p:cNvPr id="4" name="Picture 2" descr="C:\Documents and Settings\user1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07" y="3289375"/>
            <a:ext cx="2886075" cy="1581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84376" y="31058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</a:p>
          <a:p>
            <a:r>
              <a:rPr lang="ru-RU" sz="2800" dirty="0" smtClean="0"/>
              <a:t>- жарочная поверхность должна быть ровной без трещин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ножом</a:t>
            </a:r>
            <a:endParaRPr lang="ru-RU" sz="3600" dirty="0"/>
          </a:p>
        </p:txBody>
      </p:sp>
      <p:pic>
        <p:nvPicPr>
          <p:cNvPr id="4" name="Picture 2" descr="C:\Documents and Settings\user1\Рабочий стол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107" y="3289375"/>
            <a:ext cx="2886075" cy="1581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552705"/>
            <a:ext cx="57606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</a:p>
          <a:p>
            <a:pPr>
              <a:buFontTx/>
              <a:buChar char="-"/>
            </a:pPr>
            <a:r>
              <a:rPr lang="ru-RU" sz="2800" dirty="0" smtClean="0"/>
              <a:t>Использовать нож с плотно закрепленными полотнами, </a:t>
            </a:r>
          </a:p>
          <a:p>
            <a:pPr>
              <a:buFontTx/>
              <a:buChar char="-"/>
            </a:pPr>
            <a:r>
              <a:rPr lang="ru-RU" sz="2800" dirty="0" smtClean="0"/>
              <a:t>Иметь деревянную рукоятку, чтобы рука не скользила,</a:t>
            </a:r>
          </a:p>
          <a:p>
            <a:pPr>
              <a:buFontTx/>
              <a:buChar char="-"/>
            </a:pPr>
            <a:r>
              <a:rPr lang="ru-RU" sz="2800" dirty="0" smtClean="0"/>
              <a:t> фаланги пальцев не должны касаться  лезвия ножа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68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Техника безопасности при работе с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наплитной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посудой (сковородой)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564904"/>
            <a:ext cx="5554960" cy="3759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Помните!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Пользуемся прихватками,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ru-RU" dirty="0" smtClean="0"/>
              <a:t>Укладывать полуфабрикаты на разогретые сковороды и противни движением «от себя»</a:t>
            </a:r>
            <a:endParaRPr lang="ru-RU" dirty="0"/>
          </a:p>
        </p:txBody>
      </p:sp>
      <p:pic>
        <p:nvPicPr>
          <p:cNvPr id="4" name="Picture 2" descr="C:\Documents and Settings\user1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107" y="3571651"/>
            <a:ext cx="2886075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_1\Мои документы\Downloads\проф стандарты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8138"/>
            <a:ext cx="4894048" cy="687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Санитарно- гигиенические нормы и правила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389120"/>
          </a:xfrm>
        </p:spPr>
        <p:txBody>
          <a:bodyPr/>
          <a:lstStyle/>
          <a:p>
            <a:r>
              <a:rPr lang="ru-RU" dirty="0" smtClean="0"/>
              <a:t>Повар должен соблюдать правила личной гигиены</a:t>
            </a:r>
          </a:p>
          <a:p>
            <a:r>
              <a:rPr lang="ru-RU" dirty="0" smtClean="0"/>
              <a:t> Санитарная одежда должна содержаться в чистоте;</a:t>
            </a:r>
          </a:p>
          <a:p>
            <a:r>
              <a:rPr lang="ru-RU" dirty="0" smtClean="0"/>
              <a:t>Руки должны быть чистыми, без порезов и заболеваний: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2400" i="1" dirty="0" smtClean="0"/>
              <a:t>ногти  коротко стриженые, без лака</a:t>
            </a:r>
          </a:p>
          <a:p>
            <a:pPr>
              <a:buNone/>
            </a:pPr>
            <a:r>
              <a:rPr lang="en-US" sz="2400" i="1" dirty="0" smtClean="0"/>
              <a:t>-</a:t>
            </a:r>
            <a:r>
              <a:rPr lang="ru-RU" sz="2400" i="1" dirty="0" smtClean="0"/>
              <a:t>запрещается носить украшения и часы</a:t>
            </a:r>
            <a:r>
              <a:rPr lang="ru-RU" sz="2400" dirty="0" smtClean="0"/>
              <a:t>.</a:t>
            </a:r>
          </a:p>
          <a:p>
            <a:r>
              <a:rPr lang="ru-RU" dirty="0" smtClean="0"/>
              <a:t>Волосы убраны под колпак.</a:t>
            </a:r>
          </a:p>
          <a:p>
            <a:r>
              <a:rPr lang="ru-RU" dirty="0" smtClean="0"/>
              <a:t>Рабочее место содержаться в чистоте.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Бифштекс с луком,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гарнир – картофель отварной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Бригада № 1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Батова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Яна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счетчик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Дашиева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Евгенья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Филатова Алена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представитель рекламного бюро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Бифштекс с яйцом,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гарнир – картофель жареный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Бригада № 2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Бурханова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Анастасия –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счетчик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Кожемякин Алексей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представитель рекламного бюро </a:t>
            </a:r>
            <a:endParaRPr lang="ru-RU" sz="2800" i="1" dirty="0" smtClean="0"/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Симинова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Аня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Шницель,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гарнир картофельное пюре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Бригада № 3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Базаров Сергей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представитель рекламного бюро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Назаретян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Андрей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счетчик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Симинова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Аня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Котлеты полтавские,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гарнир рис отварной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Бригада № 4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Аюшеев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Булат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представитель рекламного бюро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Галсанов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Очир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счетчик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Цыбенов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Дмитрий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технолог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экспертной комиссии аукциона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 – дает оценку качества изделий, их внешнего вида, оформления, дает полезные советы;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рекламного бюро – дает оценку качества рекламы, учитывает юмор, выделяет наиболее оригинальные решения;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Счетчик – считает баллы, учитывает дополнения, подводит итог активности участников аукциона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500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Технологический процесс приготовления и отпуска блюд из натуральной рубленой массы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1916832"/>
            <a:ext cx="4186808" cy="39604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0000FF"/>
                </a:solidFill>
              </a:rPr>
              <a:t>Цель урока:</a:t>
            </a:r>
          </a:p>
          <a:p>
            <a:pPr algn="ctr">
              <a:buNone/>
            </a:pPr>
            <a:endParaRPr lang="ru-RU" sz="2800" b="1" u="sng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Производить подготовку полуфабрикатов из мяса.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Производить обработку и приготовление полуфабрикатов из мяса.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Готовить и оформлять блюда из мяса </a:t>
            </a:r>
          </a:p>
          <a:p>
            <a:endParaRPr lang="ru-RU" dirty="0"/>
          </a:p>
        </p:txBody>
      </p:sp>
      <p:pic>
        <p:nvPicPr>
          <p:cNvPr id="7" name="Picture 2" descr="Z:\Наталья Васильевна Ли-ю-кун\повар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0" y="1772817"/>
            <a:ext cx="3538322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Блюда из рубленой массы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ww.burgermeister.ru/images/docs/Image/beef_rissole-x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ir-povara.ru/uploads/posts/2012-05/1337666782_shnic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930" y="3861049"/>
            <a:ext cx="3452069" cy="2304256"/>
          </a:xfrm>
          <a:prstGeom prst="rect">
            <a:avLst/>
          </a:prstGeom>
          <a:noFill/>
        </p:spPr>
      </p:pic>
      <p:pic>
        <p:nvPicPr>
          <p:cNvPr id="1028" name="Picture 4" descr="http://im6-tub-ru.yandex.net/i?id=246926111-1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3131868" cy="2160240"/>
          </a:xfrm>
          <a:prstGeom prst="rect">
            <a:avLst/>
          </a:prstGeom>
          <a:noFill/>
        </p:spPr>
      </p:pic>
      <p:pic>
        <p:nvPicPr>
          <p:cNvPr id="1030" name="Picture 6" descr="http://www.gs.by/get_img?ImageId=7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065583"/>
            <a:ext cx="3168352" cy="250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Технологический процесс приготовления рубленой массы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мененно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30187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Схема разделки говяжьей туши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азделка говяжьей туш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752528" cy="23762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5616" y="3356992"/>
            <a:ext cx="6696744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— лопатка: а - плечевая часть, б -заплечная часть;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— шея; 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— толстый край (спинная часть);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— покромка; 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— грудинка;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— вырезка;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— задняя нога: а -внутренняя часть,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б-боковая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- наружная часть,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- верхняя часть;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8 - тонкий край (поясничная часть),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9 -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пашина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9127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хема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приготовления натуральной рубленой массы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764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/>
          </a:p>
          <a:p>
            <a:pPr algn="ctr">
              <a:buNone/>
            </a:pPr>
            <a:r>
              <a:rPr lang="ru-RU" sz="5600" dirty="0" smtClean="0"/>
              <a:t> </a:t>
            </a:r>
          </a:p>
          <a:p>
            <a:pPr algn="ctr">
              <a:buNone/>
            </a:pPr>
            <a:r>
              <a:rPr lang="ru-RU" sz="5600" dirty="0" smtClean="0"/>
              <a:t>  </a:t>
            </a:r>
          </a:p>
          <a:p>
            <a:pPr algn="ctr"/>
            <a:endParaRPr lang="ru-RU" sz="5600" dirty="0" smtClean="0"/>
          </a:p>
          <a:p>
            <a:pPr lvl="8" algn="ctr">
              <a:buNone/>
            </a:pPr>
            <a:r>
              <a:rPr lang="ru-RU" sz="4400" dirty="0" smtClean="0"/>
              <a:t>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590465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Котлетное мясо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708920"/>
            <a:ext cx="590465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Пропускают через мясорубку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941168"/>
            <a:ext cx="590465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Перемешивают и выбивают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6237312"/>
            <a:ext cx="590465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Формуют полуфабрикаты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661248"/>
            <a:ext cx="590465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Порционируют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221088"/>
            <a:ext cx="590465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Вводят молоко или воду, соль, перец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501008"/>
            <a:ext cx="5904656" cy="43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Соединяют с мелко нарезанным шпиком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427984" y="60212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53732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27984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27984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427984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352928" cy="14401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Таблица характеристики порционных полуфабрикатов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натуральной рубленой  массы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251520" y="1916831"/>
          <a:ext cx="8064896" cy="455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1512168"/>
                <a:gridCol w="2448272"/>
                <a:gridCol w="2160240"/>
                <a:gridCol w="1512168"/>
              </a:tblGrid>
              <a:tr h="144017">
                <a:tc gridSpan="5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755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Блюдо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Форма, размеры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Панировка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spc="-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1" i="1" spc="-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штук  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spc="-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1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порцию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114912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Бифштекс рубленый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Округло-приплюснутая форма, толщиной 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2см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ru-RU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панировки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1шт</a:t>
                      </a:r>
                      <a:endParaRPr lang="ru-RU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  <a:tr h="113302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Котлеты полтавские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Овально-приплюснутая форма с одним заостренным концом.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Сухари 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2шт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12759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spc="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Шницель </a:t>
                      </a:r>
                      <a:r>
                        <a:rPr lang="ru-RU" sz="1800" b="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натуральный рубленый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Овальная 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форма, толщиной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1см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Льезон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, сухари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1шт</a:t>
                      </a:r>
                      <a:endParaRPr lang="ru-RU" sz="1800" b="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04056"/>
          </a:xfrm>
        </p:spPr>
        <p:txBody>
          <a:bodyPr>
            <a:normAutofit fontScale="90000"/>
          </a:bodyPr>
          <a:lstStyle/>
          <a:p>
            <a:pPr lvl="0"/>
            <a: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оценивания выполненных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оценок: Задание №1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 правильных ответов –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балла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2 правильных ответов – 2 балла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1 правильных ответов – 1 балл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оценок: Задание №2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Последовательность составлена верно -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 балл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Допущена 1 ошибка             -                                3 балла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2 и более ошибок      -                                             0 баллов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оценок: Задание №3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 каждый правильный ответ       -            1 балл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оценка выполненных заданий определяется по сумме баллов 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14-13 балла  - 5 (отлично)</a:t>
            </a: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12-10 балла - 4(хорошо)</a:t>
            </a: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9 -8 балла -     3 (отлично)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1720</TotalTime>
  <Words>632</Words>
  <Application>Microsoft Office PowerPoint</Application>
  <PresentationFormat>Экран (4:3)</PresentationFormat>
  <Paragraphs>208</Paragraphs>
  <Slides>25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                                                   Тема урока:  Технологический процесс приготовления и отпуска блюд из натуральной рубленой массы </vt:lpstr>
      <vt:lpstr>Блюда из рубленой массы</vt:lpstr>
      <vt:lpstr>Технологический процесс приготовления рубленой массы</vt:lpstr>
      <vt:lpstr>Схема разделки говяжьей туши </vt:lpstr>
      <vt:lpstr>                                                                        Cхема приготовления натуральной рубленой массы  </vt:lpstr>
      <vt:lpstr> Таблица характеристики порционных полуфабрикатов  из натуральной рубленой  массы </vt:lpstr>
      <vt:lpstr>      Критерии оценивания выполненных заданий</vt:lpstr>
      <vt:lpstr>Алгоритм приготовления полуфабриката - бифштекс</vt:lpstr>
      <vt:lpstr>Алгоритм приготовления полуфабриката –  котлеты полтавские</vt:lpstr>
      <vt:lpstr>Алгоритм приготовления полуфабриката - шницель</vt:lpstr>
      <vt:lpstr>Техника безопасности при работе с электрооборудованием</vt:lpstr>
      <vt:lpstr>Техника безопасности при работе с электрооборудованием</vt:lpstr>
      <vt:lpstr>Техника безопасности при работе с электрооборудованием</vt:lpstr>
      <vt:lpstr>Техника безопасности при работе с электрооборудованием</vt:lpstr>
      <vt:lpstr>Техника безопасности при работе с электрооборудованием</vt:lpstr>
      <vt:lpstr>Техника безопасности при работе с ножом</vt:lpstr>
      <vt:lpstr>Техника безопасности при работе с наплитной посудой (сковородой)</vt:lpstr>
      <vt:lpstr>Санитарно- гигиенические нормы и правила</vt:lpstr>
      <vt:lpstr>Бифштекс с луком,  гарнир – картофель отварной</vt:lpstr>
      <vt:lpstr>Бифштекс с яйцом,  гарнир – картофель жареный</vt:lpstr>
      <vt:lpstr>Шницель,  гарнир картофельное пюре </vt:lpstr>
      <vt:lpstr>Котлеты полтавские,  гарнир рис отварной</vt:lpstr>
      <vt:lpstr>Состав экспертной комиссии аукциона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user_1</cp:lastModifiedBy>
  <cp:revision>160</cp:revision>
  <dcterms:modified xsi:type="dcterms:W3CDTF">2013-02-19T01:55:48Z</dcterms:modified>
</cp:coreProperties>
</file>