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97" r:id="rId5"/>
    <p:sldId id="290" r:id="rId6"/>
    <p:sldId id="261" r:id="rId7"/>
    <p:sldId id="316" r:id="rId8"/>
    <p:sldId id="309" r:id="rId9"/>
    <p:sldId id="304" r:id="rId10"/>
    <p:sldId id="314" r:id="rId11"/>
    <p:sldId id="307" r:id="rId12"/>
    <p:sldId id="311" r:id="rId13"/>
    <p:sldId id="263" r:id="rId14"/>
    <p:sldId id="265" r:id="rId15"/>
    <p:sldId id="264" r:id="rId16"/>
    <p:sldId id="266" r:id="rId17"/>
    <p:sldId id="269" r:id="rId18"/>
    <p:sldId id="270" r:id="rId19"/>
    <p:sldId id="271" r:id="rId20"/>
    <p:sldId id="298" r:id="rId21"/>
    <p:sldId id="275" r:id="rId22"/>
    <p:sldId id="273" r:id="rId23"/>
    <p:sldId id="321" r:id="rId24"/>
    <p:sldId id="277" r:id="rId25"/>
    <p:sldId id="292" r:id="rId26"/>
    <p:sldId id="278" r:id="rId27"/>
    <p:sldId id="291" r:id="rId28"/>
    <p:sldId id="280" r:id="rId29"/>
    <p:sldId id="285" r:id="rId30"/>
    <p:sldId id="315" r:id="rId31"/>
    <p:sldId id="323" r:id="rId32"/>
    <p:sldId id="282" r:id="rId33"/>
    <p:sldId id="327" r:id="rId34"/>
    <p:sldId id="328" r:id="rId35"/>
    <p:sldId id="329" r:id="rId36"/>
    <p:sldId id="330" r:id="rId37"/>
    <p:sldId id="331" r:id="rId38"/>
    <p:sldId id="332" r:id="rId39"/>
    <p:sldId id="294" r:id="rId40"/>
    <p:sldId id="299" r:id="rId41"/>
    <p:sldId id="320" r:id="rId42"/>
    <p:sldId id="32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81129" autoAdjust="0"/>
  </p:normalViewPr>
  <p:slideViewPr>
    <p:cSldViewPr>
      <p:cViewPr varScale="1">
        <p:scale>
          <a:sx n="42" d="100"/>
          <a:sy n="42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Что это: Парфенон, пирамиды Хеопса…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это: Парфенон, пирамиды Хеопса…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памятники архитектуры</c:v>
                </c:pt>
                <c:pt idx="1">
                  <c:v>семь чудес света</c:v>
                </c:pt>
                <c:pt idx="2">
                  <c:v>свой вариант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85</c:v>
                </c:pt>
                <c:pt idx="2">
                  <c:v>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Где находятся пирамиды Хеопса?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в Греции</c:v>
                </c:pt>
                <c:pt idx="1">
                  <c:v>в Египте</c:v>
                </c:pt>
                <c:pt idx="2">
                  <c:v>в России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</c:v>
                </c:pt>
                <c:pt idx="1">
                  <c:v>88</c:v>
                </c:pt>
                <c:pt idx="2">
                  <c:v>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вы можете сказать о высоте пирамиды Хеопса?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100 м</c:v>
                </c:pt>
                <c:pt idx="1">
                  <c:v>150 м</c:v>
                </c:pt>
                <c:pt idx="2">
                  <c:v>200 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43</c:v>
                </c:pt>
                <c:pt idx="2">
                  <c:v>40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7274606418619718"/>
          <c:y val="0.28643231735201552"/>
          <c:w val="0.1650321490896535"/>
          <c:h val="0.4678569091392886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вы знаете о влиянии формы пирамиды на живые организмы?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влияют</c:v>
                </c:pt>
                <c:pt idx="1">
                  <c:v>не влияют</c:v>
                </c:pt>
                <c:pt idx="2">
                  <c:v>свой вариант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37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каких источников вы получили информацию о пирамидах?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учебников</c:v>
                </c:pt>
                <c:pt idx="1">
                  <c:v>телевизора</c:v>
                </c:pt>
                <c:pt idx="2">
                  <c:v>книги</c:v>
                </c:pt>
                <c:pt idx="3">
                  <c:v>компьютера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</c:v>
                </c:pt>
                <c:pt idx="1">
                  <c:v>20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</c:ser>
        <c:shape val="cylinder"/>
        <c:axId val="93724032"/>
        <c:axId val="93734016"/>
        <c:axId val="0"/>
      </c:bar3DChart>
      <c:catAx>
        <c:axId val="93724032"/>
        <c:scaling>
          <c:orientation val="minMax"/>
        </c:scaling>
        <c:axPos val="b"/>
        <c:tickLblPos val="nextTo"/>
        <c:crossAx val="93734016"/>
        <c:crosses val="autoZero"/>
        <c:auto val="1"/>
        <c:lblAlgn val="ctr"/>
        <c:lblOffset val="100"/>
      </c:catAx>
      <c:valAx>
        <c:axId val="93734016"/>
        <c:scaling>
          <c:orientation val="minMax"/>
        </c:scaling>
        <c:axPos val="l"/>
        <c:majorGridlines/>
        <c:numFmt formatCode="General" sourceLinked="1"/>
        <c:tickLblPos val="nextTo"/>
        <c:crossAx val="937240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C701A-8707-4312-BE6C-92D886C5F68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22472-F61E-4FA8-A7FF-25236593C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22472-F61E-4FA8-A7FF-25236593C59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752-C2FB-4CD5-A74C-C45555137E3D}" type="datetimeFigureOut">
              <a:rPr lang="ru-RU" smtClean="0"/>
              <a:pPr/>
              <a:t>23.12.2012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B53-543B-4B82-8538-CE1ADF8566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752-C2FB-4CD5-A74C-C45555137E3D}" type="datetimeFigureOut">
              <a:rPr lang="ru-RU" smtClean="0"/>
              <a:pPr/>
              <a:t>23.12.2012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B53-543B-4B82-8538-CE1ADF8566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752-C2FB-4CD5-A74C-C45555137E3D}" type="datetimeFigureOut">
              <a:rPr lang="ru-RU" smtClean="0"/>
              <a:pPr/>
              <a:t>23.12.2012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B53-543B-4B82-8538-CE1ADF8566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752-C2FB-4CD5-A74C-C45555137E3D}" type="datetimeFigureOut">
              <a:rPr lang="ru-RU" smtClean="0"/>
              <a:pPr/>
              <a:t>23.12.2012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B53-543B-4B82-8538-CE1ADF8566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752-C2FB-4CD5-A74C-C45555137E3D}" type="datetimeFigureOut">
              <a:rPr lang="ru-RU" smtClean="0"/>
              <a:pPr/>
              <a:t>23.12.2012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B53-543B-4B82-8538-CE1ADF8566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752-C2FB-4CD5-A74C-C45555137E3D}" type="datetimeFigureOut">
              <a:rPr lang="ru-RU" smtClean="0"/>
              <a:pPr/>
              <a:t>23.12.2012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B53-543B-4B82-8538-CE1ADF8566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752-C2FB-4CD5-A74C-C45555137E3D}" type="datetimeFigureOut">
              <a:rPr lang="ru-RU" smtClean="0"/>
              <a:pPr/>
              <a:t>23.12.2012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B53-543B-4B82-8538-CE1ADF8566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752-C2FB-4CD5-A74C-C45555137E3D}" type="datetimeFigureOut">
              <a:rPr lang="ru-RU" smtClean="0"/>
              <a:pPr/>
              <a:t>23.12.2012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B53-543B-4B82-8538-CE1ADF8566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752-C2FB-4CD5-A74C-C45555137E3D}" type="datetimeFigureOut">
              <a:rPr lang="ru-RU" smtClean="0"/>
              <a:pPr/>
              <a:t>23.12.2012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B53-543B-4B82-8538-CE1ADF8566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752-C2FB-4CD5-A74C-C45555137E3D}" type="datetimeFigureOut">
              <a:rPr lang="ru-RU" smtClean="0"/>
              <a:pPr/>
              <a:t>23.12.2012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B53-543B-4B82-8538-CE1ADF8566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5752-C2FB-4CD5-A74C-C45555137E3D}" type="datetimeFigureOut">
              <a:rPr lang="ru-RU" smtClean="0"/>
              <a:pPr/>
              <a:t>23.12.2012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9B53-543B-4B82-8538-CE1ADF8566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25752-C2FB-4CD5-A74C-C45555137E3D}" type="datetimeFigureOut">
              <a:rPr lang="ru-RU" smtClean="0"/>
              <a:pPr/>
              <a:t>23.12.2012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E9B53-543B-4B82-8538-CE1ADF8566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_bce0_5e5444dd_X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785850" y="0"/>
            <a:ext cx="10235820" cy="6858000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2297106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bg1"/>
                </a:solidFill>
              </a:rPr>
              <a:t>Исследовательская работа «Пирамиды Хеопса и золотое сечение»</a:t>
            </a:r>
            <a:endParaRPr lang="ru-RU" sz="5400" i="1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571604" y="4071942"/>
            <a:ext cx="5214974" cy="20002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 ученица 11 класса </a:t>
            </a:r>
          </a:p>
          <a:p>
            <a:pPr algn="just"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Верх-Красноярской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средней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общеобразовательной школы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Бакун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Альвина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Учитель – </a:t>
            </a:r>
            <a:r>
              <a:rPr lang="ru-RU" sz="2000" dirty="0" err="1" smtClean="0">
                <a:solidFill>
                  <a:schemeClr val="bg1"/>
                </a:solidFill>
              </a:rPr>
              <a:t>Маляревич</a:t>
            </a:r>
            <a:r>
              <a:rPr lang="ru-RU" sz="2000" dirty="0" smtClean="0">
                <a:solidFill>
                  <a:schemeClr val="bg1"/>
                </a:solidFill>
              </a:rPr>
              <a:t> Г.Е.    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2011 </a:t>
            </a:r>
            <a:r>
              <a:rPr lang="ru-RU" sz="2000" dirty="0" smtClean="0">
                <a:solidFill>
                  <a:schemeClr val="bg1"/>
                </a:solidFill>
              </a:rPr>
              <a:t>г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Пирамиды Хеопса и золотое сечение</a:t>
            </a:r>
            <a:endParaRPr lang="ru-RU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397000"/>
          <a:ext cx="8572560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Пирамиды Хеопса и Золотое сечение</a:t>
            </a:r>
            <a:endParaRPr lang="ru-RU" i="1" dirty="0">
              <a:solidFill>
                <a:srgbClr val="FFFF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1397000"/>
          <a:ext cx="8429684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Из каких источников вы получили  информацию о пирамидах?</a:t>
            </a:r>
            <a:endParaRPr lang="ru-RU" i="1" dirty="0">
              <a:solidFill>
                <a:srgbClr val="FFFF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0" y="1428736"/>
          <a:ext cx="857256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wnloads\Матем. измерения пирамид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«Кто?», «когда?», «как?» и «зачем?» построил пирамиды?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71473" y="3286123"/>
            <a:ext cx="8115328" cy="250033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Пирамиды Египта, возведенные почти за 3000 лет до н.э., и сегодня остаются загадочными и по технологии своего возведения, и по тем знаниям, которыми владели строители пирамид 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yandsearch.htmпирамидоман ия_files\w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643998" cy="63579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«Кто?», «когда?», «как?» и «зачем?» построил пирамиды?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876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ru-RU" sz="3200" dirty="0" smtClean="0">
                <a:solidFill>
                  <a:schemeClr val="bg1"/>
                </a:solidFill>
              </a:rPr>
              <a:t>Пирамиды были построены из известняковых 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ru-RU" sz="3200" dirty="0" smtClean="0">
                <a:solidFill>
                  <a:schemeClr val="bg1"/>
                </a:solidFill>
              </a:rPr>
              <a:t>и гранитных блоков, вырубленных в каменоломнях, доставленных к месту строительства на деревянных санях и поднимаемых далее по наклонной насыпи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wnloads\История строительства пирамиды 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8786874" cy="635798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85786" y="3929066"/>
            <a:ext cx="8043890" cy="2571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 </a:t>
            </a:r>
            <a:r>
              <a:rPr lang="ru-RU" sz="3200" dirty="0" smtClean="0">
                <a:solidFill>
                  <a:schemeClr val="bg1"/>
                </a:solidFill>
              </a:rPr>
              <a:t>И </a:t>
            </a:r>
            <a:r>
              <a:rPr lang="ru-RU" sz="3200" dirty="0">
                <a:solidFill>
                  <a:schemeClr val="bg1"/>
                </a:solidFill>
              </a:rPr>
              <a:t>при этом на возведение Пирамиды Хеопса потребовалось около 2,3 миллионов каменных блоков в среднем по 2,5 </a:t>
            </a:r>
            <a:r>
              <a:rPr lang="ru-RU" sz="3200" dirty="0" smtClean="0">
                <a:solidFill>
                  <a:schemeClr val="bg1"/>
                </a:solidFill>
              </a:rPr>
              <a:t>тонны </a:t>
            </a:r>
            <a:r>
              <a:rPr lang="ru-RU" sz="3200" dirty="0">
                <a:solidFill>
                  <a:schemeClr val="bg1"/>
                </a:solidFill>
              </a:rPr>
              <a:t>каждый и облицовочных плит массой до 70 тонн! 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92882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«Кто</a:t>
            </a:r>
            <a:r>
              <a:rPr lang="ru-RU" i="1" dirty="0">
                <a:solidFill>
                  <a:srgbClr val="FFFF00"/>
                </a:solidFill>
              </a:rPr>
              <a:t>?», «когда?», «как?» и «зачем?» построил </a:t>
            </a:r>
            <a:r>
              <a:rPr lang="ru-RU" i="1" dirty="0" smtClean="0">
                <a:solidFill>
                  <a:srgbClr val="FFFF00"/>
                </a:solidFill>
              </a:rPr>
              <a:t>пирамиды?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482"/>
            <a:ext cx="9144000" cy="688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Зачем </a:t>
            </a:r>
            <a:r>
              <a:rPr lang="ru-RU" i="1" dirty="0">
                <a:solidFill>
                  <a:srgbClr val="FFFF00"/>
                </a:solidFill>
              </a:rPr>
              <a:t>были построены пирамиды?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357562"/>
            <a:ext cx="7972452" cy="35004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>
                <a:solidFill>
                  <a:srgbClr val="FFFF00"/>
                </a:solidFill>
              </a:rPr>
              <a:t>Традиционно считается, что пирамиды - это гробницы фараонов. Вот только в них не найдено ни одной мумии! 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>
                <a:solidFill>
                  <a:srgbClr val="FFFF00"/>
                </a:solidFill>
              </a:rPr>
              <a:t>Саркофаг, найденный в камере Пирамиды Хеопса оказался пуст и признаков того, что эта камера служила для погребения, не найдено.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FF00"/>
                </a:solidFill>
              </a:rPr>
              <a:t>Что </a:t>
            </a:r>
            <a:r>
              <a:rPr lang="ru-RU" sz="3600" i="1" dirty="0">
                <a:solidFill>
                  <a:srgbClr val="FFFF00"/>
                </a:solidFill>
              </a:rPr>
              <a:t>такое Золотая пропорция?</a:t>
            </a: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542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400" b="1" dirty="0" smtClean="0"/>
              <a:t>Золотое сечение</a:t>
            </a:r>
            <a:r>
              <a:rPr lang="ru-RU" sz="3400" dirty="0" smtClean="0"/>
              <a:t> – это такое пропорциональное деление отрезка на неравные части, при котором меньший отрезок так относится к большему, как больший ко всему. </a:t>
            </a:r>
          </a:p>
          <a:p>
            <a:pPr>
              <a:buNone/>
            </a:pP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b="1" dirty="0" err="1" smtClean="0"/>
              <a:t>a</a:t>
            </a:r>
            <a:r>
              <a:rPr lang="ru-RU" sz="3400" b="1" dirty="0" smtClean="0"/>
              <a:t> : </a:t>
            </a:r>
            <a:r>
              <a:rPr lang="ru-RU" sz="3400" b="1" dirty="0" err="1" smtClean="0"/>
              <a:t>b</a:t>
            </a:r>
            <a:r>
              <a:rPr lang="ru-RU" sz="3400" b="1" dirty="0" smtClean="0"/>
              <a:t> = </a:t>
            </a:r>
            <a:r>
              <a:rPr lang="ru-RU" sz="3400" b="1" dirty="0" err="1" smtClean="0"/>
              <a:t>b</a:t>
            </a:r>
            <a:r>
              <a:rPr lang="ru-RU" sz="3400" b="1" dirty="0" smtClean="0"/>
              <a:t> : </a:t>
            </a:r>
            <a:r>
              <a:rPr lang="ru-RU" sz="3400" b="1" dirty="0" err="1" smtClean="0"/>
              <a:t>c</a:t>
            </a:r>
            <a:r>
              <a:rPr lang="ru-RU" sz="3400" b="1" dirty="0" smtClean="0"/>
              <a:t> </a:t>
            </a:r>
            <a:r>
              <a:rPr lang="ru-RU" sz="3400" dirty="0" smtClean="0"/>
              <a:t>или</a:t>
            </a:r>
            <a:r>
              <a:rPr lang="ru-RU" sz="3400" b="1" dirty="0" smtClean="0"/>
              <a:t> с : </a:t>
            </a:r>
            <a:r>
              <a:rPr lang="ru-RU" sz="3400" b="1" dirty="0" err="1" smtClean="0"/>
              <a:t>b</a:t>
            </a:r>
            <a:r>
              <a:rPr lang="ru-RU" sz="3400" b="1" dirty="0" smtClean="0"/>
              <a:t> = </a:t>
            </a:r>
            <a:r>
              <a:rPr lang="ru-RU" sz="3400" b="1" dirty="0" err="1" smtClean="0"/>
              <a:t>b</a:t>
            </a:r>
            <a:r>
              <a:rPr lang="ru-RU" sz="3400" b="1" dirty="0" smtClean="0"/>
              <a:t> : а. 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 </a:t>
            </a:r>
          </a:p>
          <a:p>
            <a:pPr>
              <a:buNone/>
            </a:pPr>
            <a:r>
              <a:rPr lang="ru-RU" sz="3400" dirty="0" smtClean="0"/>
              <a:t>Эта пропорция равна: 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3400" dirty="0" smtClean="0"/>
              <a:t>Греческая </a:t>
            </a:r>
            <a:r>
              <a:rPr lang="ru-RU" sz="3400" dirty="0"/>
              <a:t>буква Ф (число PHI), которой обозначают величину Золотого сечения, является первой буквой в имени знаменитого греческого скульптора Фидия, который широко использовал Золотое сечение в своих скульптурных </a:t>
            </a:r>
            <a:r>
              <a:rPr lang="ru-RU" dirty="0"/>
              <a:t>произведениях</a:t>
            </a:r>
          </a:p>
        </p:txBody>
      </p:sp>
      <p:pic>
        <p:nvPicPr>
          <p:cNvPr id="5" name="Рисунок 4" descr="http://www.trinitas.ru/rus/doc/0232/009a/pic/1091/1091-104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857628"/>
            <a:ext cx="12144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Золотое сечение: Рис.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928934"/>
            <a:ext cx="33385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Способ </a:t>
            </a:r>
            <a:r>
              <a:rPr lang="ru-RU" i="1" dirty="0">
                <a:solidFill>
                  <a:srgbClr val="FFFF00"/>
                </a:solidFill>
              </a:rPr>
              <a:t>построения Золотого сечения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Двусмежный</a:t>
            </a:r>
            <a:r>
              <a:rPr lang="ru-RU" dirty="0" smtClean="0"/>
              <a:t> квадрат</a:t>
            </a:r>
            <a:endParaRPr lang="ru-RU" dirty="0"/>
          </a:p>
        </p:txBody>
      </p:sp>
      <p:pic>
        <p:nvPicPr>
          <p:cNvPr id="10" name="Содержимое 9" descr="http://www.trinitas.ru/rus/doc/0232/009a/pic/1091/1091-1043.gif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14348" y="2500306"/>
            <a:ext cx="328612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trinitas.ru/rus/doc/0232/009a/pic/1091/1091-104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072074"/>
            <a:ext cx="600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trinitas.ru/rus/doc/0232/009a/pic/1091/1091-104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571744"/>
            <a:ext cx="292895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http://www.trinitas.ru/rus/doc/0232/009a/pic/1091/1091-1042.gif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14752"/>
            <a:ext cx="314327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yandsearch.htmпирамидоман ия_files\antique7wonders_great_pyramid_gi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76553" cy="6858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300039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Как согласуется пирамида Хеопса с Золотым сечением?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6197807_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8564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«</a:t>
            </a:r>
            <a:r>
              <a:rPr lang="ru-RU" sz="4800" i="1" dirty="0" smtClean="0"/>
              <a:t>Пирамиды Хеопса и золотое сечение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785786" y="2143116"/>
            <a:ext cx="7901014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i="1" dirty="0" smtClean="0">
                <a:solidFill>
                  <a:schemeClr val="bg1"/>
                </a:solidFill>
              </a:rPr>
              <a:t>«Все </a:t>
            </a:r>
            <a:r>
              <a:rPr lang="ru-RU" sz="4400" i="1" dirty="0">
                <a:solidFill>
                  <a:schemeClr val="bg1"/>
                </a:solidFill>
              </a:rPr>
              <a:t>на свете страшится времени. А время страшится </a:t>
            </a:r>
            <a:r>
              <a:rPr lang="ru-RU" sz="4400" i="1" dirty="0" smtClean="0">
                <a:solidFill>
                  <a:schemeClr val="bg1"/>
                </a:solidFill>
              </a:rPr>
              <a:t>пирамид»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</a:t>
            </a:r>
            <a:r>
              <a:rPr lang="ru-RU" dirty="0">
                <a:solidFill>
                  <a:schemeClr val="bg1"/>
                </a:solidFill>
              </a:rPr>
              <a:t>Арабская пословица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ownloads\Строение пирамиды 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143932" cy="628654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4734" cy="3370264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Строение пирамиды</a:t>
            </a:r>
            <a:endParaRPr lang="ru-RU" sz="44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4071942"/>
            <a:ext cx="8186766" cy="233997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400552" cy="4972072"/>
          </a:xfrm>
        </p:spPr>
        <p:txBody>
          <a:bodyPr>
            <a:normAutofit/>
          </a:bodyPr>
          <a:lstStyle/>
          <a:p>
            <a:r>
              <a:rPr lang="ru-RU" dirty="0" smtClean="0"/>
              <a:t>Угол наклона диагонали двойного квадрата равен</a:t>
            </a:r>
          </a:p>
          <a:p>
            <a:endParaRPr lang="ru-RU" dirty="0"/>
          </a:p>
        </p:txBody>
      </p:sp>
      <p:pic>
        <p:nvPicPr>
          <p:cNvPr id="9" name="Рисунок 8" descr="http://www.trinitas.ru/rus/doc/0232/009a/pic/1091/1091-1047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392909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Схема </a:t>
            </a:r>
            <a:r>
              <a:rPr lang="ru-RU" i="1" dirty="0">
                <a:solidFill>
                  <a:srgbClr val="FFC000"/>
                </a:solidFill>
              </a:rPr>
              <a:t>совмещения двойного квадрата и пирамиды Хеопса </a:t>
            </a:r>
          </a:p>
        </p:txBody>
      </p:sp>
      <p:pic>
        <p:nvPicPr>
          <p:cNvPr id="8" name="Содержимое 7" descr="http://www.trinitas.ru/rus/doc/0232/009a/pic/1091/1091-1044.gif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857364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www.trinitas.ru/rus/doc/0232/009a/pic/1091/1091-1043.gi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596" y="4429132"/>
            <a:ext cx="357187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Схема </a:t>
            </a:r>
            <a:r>
              <a:rPr lang="ru-RU" i="1" dirty="0">
                <a:solidFill>
                  <a:srgbClr val="FFC000"/>
                </a:solidFill>
              </a:rPr>
              <a:t>совмещения двойного квадрата и пирамиды Хеопса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4286256"/>
            <a:ext cx="8643998" cy="221457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           Большая </a:t>
            </a:r>
            <a:r>
              <a:rPr lang="ru-RU" sz="2400" dirty="0"/>
              <a:t>Галерея и ведущий к ней туннель проходят точно по диагонали двойного квадрата; туннель, идущий от входа в пирамиду к нижней камере, совпадает с диагональю малого двойного квадрата </a:t>
            </a:r>
            <a:r>
              <a:rPr lang="ru-RU" sz="2400" dirty="0" smtClean="0"/>
              <a:t>DEFG; </a:t>
            </a:r>
            <a:r>
              <a:rPr lang="ru-RU" sz="2400" dirty="0"/>
              <a:t>верхняя камера находится на пересечении диагоналей двойного </a:t>
            </a:r>
            <a:r>
              <a:rPr lang="ru-RU" sz="2400" dirty="0" smtClean="0"/>
              <a:t>квадрата. </a:t>
            </a:r>
            <a:endParaRPr lang="ru-RU" sz="2400" dirty="0"/>
          </a:p>
        </p:txBody>
      </p:sp>
      <p:pic>
        <p:nvPicPr>
          <p:cNvPr id="5" name="Содержимое 4" descr="http://www.trinitas.ru/rus/doc/0232/009a/pic/1091/1091-1048.gif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643050"/>
            <a:ext cx="4038600" cy="243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Схема совмещения двойного квадрата и пирамиды Хеопса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Средняя камера совпадает с осью пирамиды.  Большая галерея  находится на пересечении окружности с диагональю  первоначального квадрата.</a:t>
            </a:r>
            <a:endParaRPr lang="ru-RU" dirty="0"/>
          </a:p>
        </p:txBody>
      </p:sp>
      <p:pic>
        <p:nvPicPr>
          <p:cNvPr id="8" name="Содержимое 4" descr="http://www.trinitas.ru/rus/doc/0232/009a/pic/1091/1091-1049.gif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39290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Золотой треугольник </a:t>
            </a:r>
            <a:endParaRPr lang="ru-RU" i="1" dirty="0">
              <a:solidFill>
                <a:srgbClr val="FFC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Треугольник Кеплера» или «треугольник </a:t>
            </a:r>
            <a:r>
              <a:rPr lang="ru-RU" i="1" dirty="0" err="1" smtClean="0"/>
              <a:t>Прайса</a:t>
            </a:r>
            <a:r>
              <a:rPr lang="ru-RU" i="1" dirty="0" smtClean="0"/>
              <a:t>»</a:t>
            </a:r>
            <a:endParaRPr lang="ru-RU" i="1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284693" cy="4857784"/>
          </a:xfrm>
        </p:spPr>
        <p:txBody>
          <a:bodyPr>
            <a:noAutofit/>
          </a:bodyPr>
          <a:lstStyle/>
          <a:p>
            <a:r>
              <a:rPr lang="ru-RU" dirty="0" smtClean="0"/>
              <a:t>Точка R делит гипотенузу DK в среднем и крайнем отношении, то есть в отношении Золотого сечения.</a:t>
            </a:r>
          </a:p>
          <a:p>
            <a:r>
              <a:rPr lang="ru-RU" dirty="0" smtClean="0"/>
              <a:t> Большой катет GK Золотого треугольника является средним пропорциональным между его гипотенузой и меньшим катетом. </a:t>
            </a:r>
          </a:p>
          <a:p>
            <a:r>
              <a:rPr lang="ru-RU" dirty="0" smtClean="0"/>
              <a:t> GK</a:t>
            </a:r>
            <a:r>
              <a:rPr lang="ru-RU" baseline="30000" dirty="0" smtClean="0"/>
              <a:t>2</a:t>
            </a:r>
            <a:r>
              <a:rPr lang="ru-RU" dirty="0" smtClean="0"/>
              <a:t> = DK </a:t>
            </a:r>
            <a:r>
              <a:rPr lang="ru-RU" dirty="0" err="1" smtClean="0"/>
              <a:t>х</a:t>
            </a:r>
            <a:r>
              <a:rPr lang="ru-RU" dirty="0" smtClean="0"/>
              <a:t> GD</a:t>
            </a:r>
            <a:endParaRPr lang="ru-RU" sz="3200" dirty="0"/>
          </a:p>
        </p:txBody>
      </p:sp>
      <p:pic>
        <p:nvPicPr>
          <p:cNvPr id="10" name="Содержимое 9" descr="http://www.trinitas.ru/rus/doc/0232/009a/pic/1091/1091-1050.gif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385765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Пропорции Великой Пирамиды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4625989"/>
          </a:xfrm>
        </p:spPr>
        <p:txBody>
          <a:bodyPr>
            <a:normAutofit fontScale="32500" lnSpcReduction="20000"/>
          </a:bodyPr>
          <a:lstStyle/>
          <a:p>
            <a:r>
              <a:rPr lang="ru-RU" sz="6200" dirty="0" smtClean="0"/>
              <a:t>Великая Пирамида строилась так, чтобы площадь одной треугольной её грани равнялась квадрату общей высоты Пирамиды.</a:t>
            </a:r>
          </a:p>
          <a:p>
            <a:r>
              <a:rPr lang="ru-RU" sz="6200" dirty="0" smtClean="0"/>
              <a:t> По Геродоту           0,5</a:t>
            </a:r>
            <a:r>
              <a:rPr lang="en-US" sz="6200" dirty="0" smtClean="0"/>
              <a:t>Ah</a:t>
            </a:r>
            <a:r>
              <a:rPr lang="ru-RU" sz="6200" dirty="0" smtClean="0"/>
              <a:t> = </a:t>
            </a:r>
            <a:r>
              <a:rPr lang="en-US" sz="6200" dirty="0" smtClean="0"/>
              <a:t>H</a:t>
            </a:r>
            <a:r>
              <a:rPr lang="ru-RU" sz="6200" baseline="30000" dirty="0" smtClean="0"/>
              <a:t>2</a:t>
            </a:r>
            <a:r>
              <a:rPr lang="ru-RU" sz="6200" dirty="0" smtClean="0"/>
              <a:t>,  </a:t>
            </a:r>
          </a:p>
          <a:p>
            <a:r>
              <a:rPr lang="ru-RU" sz="6200" dirty="0" smtClean="0"/>
              <a:t>где</a:t>
            </a:r>
            <a:r>
              <a:rPr lang="en-US" sz="6200" dirty="0" smtClean="0"/>
              <a:t>           H</a:t>
            </a:r>
            <a:r>
              <a:rPr lang="ru-RU" sz="6200" baseline="30000" dirty="0" smtClean="0"/>
              <a:t>2</a:t>
            </a:r>
            <a:r>
              <a:rPr lang="ru-RU" sz="6200" dirty="0" smtClean="0"/>
              <a:t> = </a:t>
            </a:r>
            <a:r>
              <a:rPr lang="en-US" sz="6200" dirty="0" smtClean="0"/>
              <a:t>h</a:t>
            </a:r>
            <a:r>
              <a:rPr lang="ru-RU" sz="6200" baseline="30000" dirty="0" smtClean="0"/>
              <a:t>2</a:t>
            </a:r>
            <a:r>
              <a:rPr lang="ru-RU" sz="6200" dirty="0" smtClean="0"/>
              <a:t> – 0,25</a:t>
            </a:r>
            <a:r>
              <a:rPr lang="en-US" sz="6200" dirty="0" smtClean="0"/>
              <a:t>A</a:t>
            </a:r>
            <a:r>
              <a:rPr lang="ru-RU" sz="6200" baseline="30000" dirty="0" smtClean="0"/>
              <a:t>2</a:t>
            </a:r>
            <a:r>
              <a:rPr lang="ru-RU" sz="6200" dirty="0" smtClean="0"/>
              <a:t>.               Откуда    </a:t>
            </a:r>
            <a:r>
              <a:rPr lang="en-US" sz="6200" dirty="0" smtClean="0"/>
              <a:t>h</a:t>
            </a:r>
            <a:r>
              <a:rPr lang="ru-RU" sz="6200" baseline="30000" dirty="0" smtClean="0"/>
              <a:t>2</a:t>
            </a:r>
            <a:r>
              <a:rPr lang="ru-RU" sz="6200" dirty="0" smtClean="0"/>
              <a:t> – 0,5</a:t>
            </a:r>
            <a:r>
              <a:rPr lang="en-US" sz="6200" dirty="0" smtClean="0"/>
              <a:t>Ah</a:t>
            </a:r>
            <a:r>
              <a:rPr lang="ru-RU" sz="6200" dirty="0" smtClean="0"/>
              <a:t>– 0,25</a:t>
            </a:r>
            <a:r>
              <a:rPr lang="en-US" sz="6200" dirty="0" smtClean="0"/>
              <a:t>A</a:t>
            </a:r>
            <a:r>
              <a:rPr lang="ru-RU" sz="6200" baseline="30000" dirty="0" smtClean="0"/>
              <a:t>2</a:t>
            </a:r>
            <a:r>
              <a:rPr lang="ru-RU" sz="6200" dirty="0" smtClean="0"/>
              <a:t> =0.</a:t>
            </a:r>
          </a:p>
          <a:p>
            <a:r>
              <a:rPr lang="ru-RU" sz="6200" dirty="0" smtClean="0"/>
              <a:t>Найдем корни уравнения:                               </a:t>
            </a:r>
            <a:r>
              <a:rPr lang="en-US" sz="6200" dirty="0" smtClean="0"/>
              <a:t>h</a:t>
            </a:r>
            <a:r>
              <a:rPr lang="ru-RU" sz="6200" dirty="0" smtClean="0"/>
              <a:t> = 0,5</a:t>
            </a:r>
            <a:r>
              <a:rPr lang="en-US" sz="6200" dirty="0" smtClean="0"/>
              <a:t>A</a:t>
            </a:r>
            <a:r>
              <a:rPr lang="ru-RU" sz="6200" dirty="0" smtClean="0"/>
              <a:t>(0,5+1,25</a:t>
            </a:r>
            <a:r>
              <a:rPr lang="ru-RU" sz="6200" baseline="30000" dirty="0" smtClean="0"/>
              <a:t>0,5</a:t>
            </a:r>
            <a:r>
              <a:rPr lang="ru-RU" sz="6200" dirty="0" smtClean="0"/>
              <a:t>),</a:t>
            </a:r>
          </a:p>
          <a:p>
            <a:r>
              <a:rPr lang="ru-RU" sz="6200" dirty="0" smtClean="0"/>
              <a:t>но выражение       0,5+1,25</a:t>
            </a:r>
            <a:r>
              <a:rPr lang="ru-RU" sz="6200" baseline="30000" dirty="0" smtClean="0"/>
              <a:t>0,5</a:t>
            </a:r>
            <a:r>
              <a:rPr lang="ru-RU" sz="6200" dirty="0" smtClean="0"/>
              <a:t> = 1,61803398875...       </a:t>
            </a:r>
          </a:p>
          <a:p>
            <a:r>
              <a:rPr lang="ru-RU" sz="6200" dirty="0" smtClean="0"/>
              <a:t>есть не что иное, как коэффициент </a:t>
            </a:r>
            <a:r>
              <a:rPr lang="ru-RU" sz="6200" b="1" dirty="0" smtClean="0"/>
              <a:t>Золотого Сечения</a:t>
            </a:r>
            <a:r>
              <a:rPr lang="ru-RU" sz="6200" dirty="0" smtClean="0"/>
              <a:t>!)</a:t>
            </a:r>
          </a:p>
          <a:p>
            <a:pPr>
              <a:buNone/>
            </a:pPr>
            <a:r>
              <a:rPr lang="ru-RU" sz="6200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35598" r="42867"/>
          <a:stretch>
            <a:fillRect/>
          </a:stretch>
        </p:blipFill>
        <p:spPr bwMode="auto">
          <a:xfrm>
            <a:off x="214282" y="2357430"/>
            <a:ext cx="410946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_02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99131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Древняя система мер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42910" y="2071678"/>
            <a:ext cx="8043890" cy="4054485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Для определения целочисленных значений характерных размеров пирамиды Хеопса необходимо знать, какой системой мер пользовались египтяне при постройке пирамиды.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7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Древняя система мер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28597" y="1643050"/>
            <a:ext cx="8258204" cy="4483113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Многие исследователи считают , что существуют древние меры длины, величины которых должны соотноситься с размерами Земли . Эту «стандартную» единицу измерения назвали  «мегалитическим ярдом».Он равен 2,72 фута или 0,829 м</a:t>
            </a:r>
          </a:p>
          <a:p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Вывод: Размеры пирамиды Хеопса</a:t>
            </a:r>
            <a:endParaRPr lang="ru-RU" i="1" dirty="0">
              <a:solidFill>
                <a:srgbClr val="FFC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929190" y="1500174"/>
            <a:ext cx="375284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Основные размеры пирамиды Хеопса через Золотое сечение в мегалитических ярдах (м.я.).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Высота</a:t>
            </a:r>
            <a:r>
              <a:rPr lang="ru-RU" dirty="0" smtClean="0"/>
              <a:t> пирамиды равна 212 м.я., что соответствует 175,748 м, а высота наземной части равна 177 м.я. или 146,733 м. Тогда </a:t>
            </a:r>
            <a:r>
              <a:rPr lang="ru-RU" b="1" dirty="0" smtClean="0"/>
              <a:t>длина основания </a:t>
            </a:r>
            <a:r>
              <a:rPr lang="ru-RU" dirty="0" smtClean="0"/>
              <a:t>наземной части пирамиды равна 280 м.я. или 232,12 м.</a:t>
            </a:r>
          </a:p>
          <a:p>
            <a:endParaRPr lang="ru-RU" dirty="0"/>
          </a:p>
        </p:txBody>
      </p:sp>
      <p:pic>
        <p:nvPicPr>
          <p:cNvPr id="8" name="Содержимое 7" descr="http://www.trinitas.ru/rus/doc/0232/009a/pic/1091/1091-1053.gif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45386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14396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Важные возможности применения Пирамид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3714752"/>
            <a:ext cx="8215370" cy="214314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Пирамиде происходит ряд удивительных явлений: меняют свойства вещества; семена в последствии дают значительно больший урожай с лучшей устойчивостью к неблагоприятным погодным условиям, улучшаются свойства продуктов и напитков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 Загадки египетских пирамид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34" y="1785926"/>
            <a:ext cx="811532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    Геродот </a:t>
            </a:r>
            <a:r>
              <a:rPr lang="ru-RU" sz="3600" dirty="0">
                <a:solidFill>
                  <a:schemeClr val="bg1"/>
                </a:solidFill>
              </a:rPr>
              <a:t>назвал египетские пирамиды первым чудом света</a:t>
            </a:r>
            <a:r>
              <a:rPr lang="ru-RU" sz="3600" dirty="0" smtClean="0">
                <a:solidFill>
                  <a:schemeClr val="bg1"/>
                </a:solidFill>
              </a:rPr>
              <a:t>. </a:t>
            </a:r>
            <a:r>
              <a:rPr lang="ru-RU" sz="3600" dirty="0">
                <a:solidFill>
                  <a:schemeClr val="bg1"/>
                </a:solidFill>
              </a:rPr>
              <a:t>Самым загадочным и грандиозным из всех семи чудес древнего мира считают комплекс пирамид Гизы в Египте, наиболее впечатляющей из которых является пирамида </a:t>
            </a:r>
            <a:r>
              <a:rPr lang="ru-RU" sz="3600" dirty="0" smtClean="0">
                <a:solidFill>
                  <a:schemeClr val="bg1"/>
                </a:solidFill>
              </a:rPr>
              <a:t>Хеопса.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://budteh.vn.ua/images/stories/piramidy/piramidy_goloda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78595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Важные возможности применения Пирамид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3000372"/>
            <a:ext cx="8643998" cy="312579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Строят овощехранилища в виде пирамиды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Проводят опыты по использованию пирамид для хранения и сушки овощей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Пирамиды обладают свойствами увеличивать влияние космических излучений на растения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Изготовление пирамид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DSCN249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4038600" cy="3080558"/>
          </a:xfrm>
        </p:spPr>
      </p:pic>
      <p:pic>
        <p:nvPicPr>
          <p:cNvPr id="6" name="Содержимое 5" descr="DSCN249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314324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_00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214313"/>
            <a:ext cx="8643938" cy="6429375"/>
          </a:xfr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Вывод: Пирамиды Хеопса и золотое сечение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3500438"/>
            <a:ext cx="8643938" cy="31432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Основополагающей константой в архитектуре, живописи и науке является золотое сечение. Все живое создано в соответствии с пропорцией золотого сечения, и именно таковыми являются пропорции Великой Пирамиды. А благодаря тому, что человек, Земля, Солнечная Система и вся Вселенная созданы в согласии с законом золотого сечения, то в пирамиде можно найти и их параметры.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lossus-of-Rho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57166"/>
            <a:ext cx="8786874" cy="62730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ru-RU" i="1" dirty="0" err="1" smtClean="0">
                <a:solidFill>
                  <a:srgbClr val="FF0000"/>
                </a:solidFill>
              </a:rPr>
              <a:t>емь</a:t>
            </a:r>
            <a:r>
              <a:rPr lang="ru-RU" i="1" dirty="0" smtClean="0">
                <a:solidFill>
                  <a:srgbClr val="FF0000"/>
                </a:solidFill>
              </a:rPr>
              <a:t> чудес света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8215370" cy="642942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ru-RU" i="1" dirty="0" err="1" smtClean="0">
                <a:solidFill>
                  <a:srgbClr val="FF0000"/>
                </a:solidFill>
              </a:rPr>
              <a:t>емь</a:t>
            </a:r>
            <a:r>
              <a:rPr lang="ru-RU" i="1" dirty="0" smtClean="0">
                <a:solidFill>
                  <a:srgbClr val="FF0000"/>
                </a:solidFill>
              </a:rPr>
              <a:t> чудес света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amitnik_zevsu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8572560" cy="650085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ru-RU" i="1" dirty="0" err="1" smtClean="0">
                <a:solidFill>
                  <a:srgbClr val="FF0000"/>
                </a:solidFill>
              </a:rPr>
              <a:t>емь</a:t>
            </a:r>
            <a:r>
              <a:rPr lang="ru-RU" i="1" dirty="0" smtClean="0">
                <a:solidFill>
                  <a:srgbClr val="FF0000"/>
                </a:solidFill>
              </a:rPr>
              <a:t> чудес света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я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60" cy="628654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ru-RU" i="1" dirty="0" err="1" smtClean="0">
                <a:solidFill>
                  <a:srgbClr val="FF0000"/>
                </a:solidFill>
              </a:rPr>
              <a:t>емь</a:t>
            </a:r>
            <a:r>
              <a:rPr lang="ru-RU" i="1" dirty="0" smtClean="0">
                <a:solidFill>
                  <a:srgbClr val="FF0000"/>
                </a:solidFill>
              </a:rPr>
              <a:t> чудес света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а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01122" cy="635798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ru-RU" i="1" dirty="0" err="1" smtClean="0">
                <a:solidFill>
                  <a:srgbClr val="FF0000"/>
                </a:solidFill>
              </a:rPr>
              <a:t>емь</a:t>
            </a:r>
            <a:r>
              <a:rPr lang="ru-RU" i="1" dirty="0" smtClean="0">
                <a:solidFill>
                  <a:srgbClr val="FF0000"/>
                </a:solidFill>
              </a:rPr>
              <a:t> чудес света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хр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715436" cy="628654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ru-RU" i="1" dirty="0" err="1" smtClean="0">
                <a:solidFill>
                  <a:srgbClr val="FF0000"/>
                </a:solidFill>
              </a:rPr>
              <a:t>емь</a:t>
            </a:r>
            <a:r>
              <a:rPr lang="ru-RU" i="1" dirty="0" smtClean="0">
                <a:solidFill>
                  <a:srgbClr val="FF0000"/>
                </a:solidFill>
              </a:rPr>
              <a:t> чудес света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Конструкция Великой Пирамиды основана на пропорции Ф = 1,618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28596" y="1790168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Периметр основания пирамиды Хеопса, делённый на удвоенную высоту даёт приближение числа "Пи" - 3,1415…(921,45/2*146,6=3,142).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Периметр основания пирамиды равен длине окружности, радиус которой равен высоте пирамиды (2*3,14159*146,6=921).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Длина стороны основания, выраженная в египетских "локтях" (одно из значений - 0,635 м), соответствует продолжительности земного года (230/0,63=365).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.jpgПирамидааа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7376"/>
          <a:stretch>
            <a:fillRect/>
          </a:stretch>
        </p:blipFill>
        <p:spPr>
          <a:xfrm>
            <a:off x="0" y="0"/>
            <a:ext cx="9187858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Загадки египетских пирамид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85786" y="1357299"/>
            <a:ext cx="7901014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Чего только не находили в ее пропорциях! Число «пи» и золотую пропорцию, число дней в году, расстояние до Солнца, диаметр Земли и т.п. Однако при расчете этих величин получались неточности, возникали недоразумения, в результате чего подвергались сомнению даже простейшие пропорции в размерах пирамиды и все сообщения о скрытых в геометрии пирамиды математических сведениях объявлялись выдумкой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Конструкция Великой Пирамиды основана на пропорции Ф = 1,618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2000240"/>
            <a:ext cx="8258204" cy="405448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Соотношение изначальной высоты Великой пирамиды к ее основанию равнялось 7:11. Это соотношение имеет ряд важных геометрических свойств. В нем скрыты числа "Пи" и "Ф". </a:t>
            </a:r>
            <a:endParaRPr lang="ru-RU" sz="2400" dirty="0" smtClean="0"/>
          </a:p>
          <a:p>
            <a:r>
              <a:rPr lang="ru-RU" dirty="0" smtClean="0"/>
              <a:t>"	</a:t>
            </a:r>
            <a:r>
              <a:rPr lang="ru-RU" b="1" dirty="0" smtClean="0"/>
              <a:t>Площадь каждой из граней пирамиды равна квадрату ее высоты. </a:t>
            </a:r>
            <a:endParaRPr lang="ru-RU" sz="2400" dirty="0" smtClean="0"/>
          </a:p>
          <a:p>
            <a:r>
              <a:rPr lang="ru-RU" dirty="0" smtClean="0"/>
              <a:t>"	Длина грани пирамиды, делённая на высоту, даёт соотношению Ф = 1,618. </a:t>
            </a:r>
            <a:endParaRPr lang="ru-RU" sz="2400" dirty="0" smtClean="0"/>
          </a:p>
          <a:p>
            <a:r>
              <a:rPr lang="ru-RU" dirty="0" smtClean="0"/>
              <a:t>"	Верхняя северная и нижняя южная шахты построены по диагоналям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Конструкция Великой Пирамиды основана на пропорции Фи = 1,618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71612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Сумма четырёх сторон пирамиды - 921,45 метра равна половине минуты широты экватора. Один градус широты на экваторе покрывает 110573 м, а каждая дуговая минута - 1842,88 м, что вдвое больше периметра пирамиды. </a:t>
            </a:r>
            <a:endParaRPr lang="ru-RU" sz="2800" dirty="0" smtClean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	Если умножить изначальную высоту Великой Пирамиды - 146,6 м на один миллион, получается наименьшее расстояние от Земли до Солнца - 147000000 км (перигелий).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Училка=bhv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785926"/>
            <a:ext cx="4143404" cy="4357718"/>
          </a:xfrm>
        </p:spPr>
      </p:pic>
      <p:pic>
        <p:nvPicPr>
          <p:cNvPr id="9" name="Содержимое 8" descr="Галка 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868144" y="1772816"/>
            <a:ext cx="2428892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i="1" dirty="0" smtClean="0">
                <a:solidFill>
                  <a:srgbClr val="FFFF00"/>
                </a:solidFill>
              </a:rPr>
              <a:t>Пирамиды Хеопса и золотое сечение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i="1" dirty="0" smtClean="0"/>
              <a:t>     Цель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определение характерных размеров пирамиды Хеопса через золотое сечение и  исследование влияния золотых  пирамид на живую природу.</a:t>
            </a:r>
          </a:p>
          <a:p>
            <a:pPr>
              <a:buNone/>
            </a:pPr>
            <a:endParaRPr lang="ru-RU" sz="3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pPr lvl="0"/>
            <a:r>
              <a:rPr lang="ru-RU" i="1" dirty="0" smtClean="0"/>
              <a:t>Изучить имеющуюся литературу по данной теме. </a:t>
            </a:r>
          </a:p>
          <a:p>
            <a:pPr lvl="0"/>
            <a:r>
              <a:rPr lang="ru-RU" i="1" dirty="0" smtClean="0"/>
              <a:t>Раскрыть понятия “золотое сечение”, “пропорции пирамиды”.</a:t>
            </a:r>
          </a:p>
          <a:p>
            <a:pPr lvl="0"/>
            <a:r>
              <a:rPr lang="ru-RU" i="1" dirty="0" smtClean="0"/>
              <a:t>Изготовить пирамиды, находящиеся в золотом сечении.</a:t>
            </a:r>
          </a:p>
          <a:p>
            <a:pPr lvl="0"/>
            <a:r>
              <a:rPr lang="ru-RU" i="1" dirty="0" smtClean="0"/>
              <a:t>Экспериментально проанализировать влияние золотых пирамид  на живую  природу.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Пирамиды Хеопса и золотое сечение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643051"/>
            <a:ext cx="8401080" cy="264320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Объект</a:t>
            </a:r>
            <a:r>
              <a:rPr lang="ru-RU" i="1" dirty="0"/>
              <a:t> исследования в нашей работе</a:t>
            </a:r>
            <a:r>
              <a:rPr lang="ru-RU" i="1" dirty="0" smtClean="0"/>
              <a:t>:</a:t>
            </a:r>
          </a:p>
          <a:p>
            <a:pPr>
              <a:buNone/>
            </a:pPr>
            <a:r>
              <a:rPr lang="ru-RU" i="1" dirty="0" smtClean="0"/>
              <a:t>     пирамиды.</a:t>
            </a:r>
          </a:p>
          <a:p>
            <a:r>
              <a:rPr lang="ru-RU" b="1" i="1" dirty="0" smtClean="0"/>
              <a:t>Предмет</a:t>
            </a:r>
            <a:r>
              <a:rPr lang="ru-RU" i="1" dirty="0" smtClean="0"/>
              <a:t> исследования:</a:t>
            </a:r>
            <a:r>
              <a:rPr lang="en-US" i="1" dirty="0" smtClean="0"/>
              <a:t> </a:t>
            </a:r>
            <a:r>
              <a:rPr lang="ru-RU" i="1" dirty="0" smtClean="0"/>
              <a:t>изучение пропорций пирамиды и влияние « золотых» </a:t>
            </a:r>
            <a:r>
              <a:rPr lang="ru-RU" i="1" dirty="0"/>
              <a:t>пирамид на живую природу.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571472" y="3929065"/>
            <a:ext cx="7896252" cy="207170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   Методы</a:t>
            </a:r>
            <a:r>
              <a:rPr lang="ru-RU" i="1" dirty="0" smtClean="0"/>
              <a:t> исследования:</a:t>
            </a:r>
          </a:p>
          <a:p>
            <a:pPr>
              <a:buNone/>
            </a:pPr>
            <a:r>
              <a:rPr lang="ru-RU" i="1" dirty="0" smtClean="0"/>
              <a:t>     1.Анализ литературы по теме</a:t>
            </a:r>
          </a:p>
          <a:p>
            <a:pPr>
              <a:buNone/>
            </a:pPr>
            <a:r>
              <a:rPr lang="ru-RU" i="1" dirty="0" smtClean="0"/>
              <a:t>     2.Анкетирование, методы обработки данных, построение диаграмм.</a:t>
            </a:r>
          </a:p>
          <a:p>
            <a:pPr>
              <a:buNone/>
            </a:pPr>
            <a:r>
              <a:rPr lang="ru-RU" i="1" dirty="0" smtClean="0"/>
              <a:t>     3.Проведение опыта.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Пирамиды Хеопса и золотое сечение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i="1" dirty="0" smtClean="0"/>
              <a:t>Теоретический анализ литературы позволил выдвинуть в качестве </a:t>
            </a:r>
            <a:r>
              <a:rPr lang="ru-RU" sz="3600" b="1" i="1" dirty="0" smtClean="0"/>
              <a:t>рабочей гипотезы</a:t>
            </a:r>
            <a:r>
              <a:rPr lang="ru-RU" sz="3600" i="1" dirty="0" smtClean="0"/>
              <a:t> предположение о том, что Золотое сечение присутствует  в одном из чудес света </a:t>
            </a:r>
          </a:p>
          <a:p>
            <a:r>
              <a:rPr lang="ru-RU" sz="3600" i="1" dirty="0" smtClean="0"/>
              <a:t>В качестве </a:t>
            </a:r>
            <a:r>
              <a:rPr lang="ru-RU" sz="3600" b="1" i="1" dirty="0" smtClean="0"/>
              <a:t>альтернативной гипотезы</a:t>
            </a:r>
            <a:r>
              <a:rPr lang="ru-RU" sz="3600" i="1" dirty="0" smtClean="0"/>
              <a:t> – предположение о том, что пирамиды Хеопса не подчиняются законам Золотой пропорции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Пирамиды Хеопса и Золотое сечение</a:t>
            </a:r>
            <a:endParaRPr lang="ru-RU" i="1" dirty="0">
              <a:solidFill>
                <a:srgbClr val="FFFF0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500174"/>
          <a:ext cx="850112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Пирамиды Хеопса и Золотое сечение</a:t>
            </a:r>
            <a:endParaRPr lang="ru-RU" i="1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18676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1188</Words>
  <Application>Microsoft Office PowerPoint</Application>
  <PresentationFormat>Экран (4:3)</PresentationFormat>
  <Paragraphs>160</Paragraphs>
  <Slides>42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Исследовательская работа «Пирамиды Хеопса и золотое сечение»</vt:lpstr>
      <vt:lpstr>«Пирамиды Хеопса и золотое сечение»</vt:lpstr>
      <vt:lpstr> Загадки египетских пирамид</vt:lpstr>
      <vt:lpstr>Загадки египетских пирамид</vt:lpstr>
      <vt:lpstr>«Пирамиды Хеопса и золотое сечение»</vt:lpstr>
      <vt:lpstr>Пирамиды Хеопса и золотое сечение</vt:lpstr>
      <vt:lpstr>Пирамиды Хеопса и золотое сечение</vt:lpstr>
      <vt:lpstr>Пирамиды Хеопса и Золотое сечение</vt:lpstr>
      <vt:lpstr>Пирамиды Хеопса и Золотое сечение</vt:lpstr>
      <vt:lpstr>Пирамиды Хеопса и золотое сечение</vt:lpstr>
      <vt:lpstr>Пирамиды Хеопса и Золотое сечение</vt:lpstr>
      <vt:lpstr>Из каких источников вы получили  информацию о пирамидах?</vt:lpstr>
      <vt:lpstr>«Кто?», «когда?», «как?» и «зачем?» построил пирамиды?</vt:lpstr>
      <vt:lpstr>«Кто?», «когда?», «как?» и «зачем?» построил пирамиды?</vt:lpstr>
      <vt:lpstr>«Кто?», «когда?», «как?» и «зачем?» построил пирамиды?</vt:lpstr>
      <vt:lpstr>Зачем были построены пирамиды? </vt:lpstr>
      <vt:lpstr>Что такое Золотая пропорция? </vt:lpstr>
      <vt:lpstr>Способ построения Золотого сечения </vt:lpstr>
      <vt:lpstr>Как согласуется пирамида Хеопса с Золотым сечением? </vt:lpstr>
      <vt:lpstr>Строение пирамиды</vt:lpstr>
      <vt:lpstr>Схема совмещения двойного квадрата и пирамиды Хеопса </vt:lpstr>
      <vt:lpstr>Схема совмещения двойного квадрата и пирамиды Хеопса </vt:lpstr>
      <vt:lpstr>Схема совмещения двойного квадрата и пирамиды Хеопса </vt:lpstr>
      <vt:lpstr>Золотой треугольник </vt:lpstr>
      <vt:lpstr>Пропорции Великой Пирамиды</vt:lpstr>
      <vt:lpstr>Древняя система мер</vt:lpstr>
      <vt:lpstr>Древняя система мер</vt:lpstr>
      <vt:lpstr>Вывод: Размеры пирамиды Хеопса</vt:lpstr>
      <vt:lpstr>Важные возможности применения Пирамид</vt:lpstr>
      <vt:lpstr>Важные возможности применения Пирамид</vt:lpstr>
      <vt:lpstr>Изготовление пирамид</vt:lpstr>
      <vt:lpstr>Вывод: Пирамиды Хеопса и золотое сечение</vt:lpstr>
      <vt:lpstr>Cемь чудес света</vt:lpstr>
      <vt:lpstr>Cемь чудес света</vt:lpstr>
      <vt:lpstr>Cемь чудес света</vt:lpstr>
      <vt:lpstr>Cемь чудес света</vt:lpstr>
      <vt:lpstr>Cемь чудес света</vt:lpstr>
      <vt:lpstr>Cемь чудес света</vt:lpstr>
      <vt:lpstr>Конструкция Великой Пирамиды основана на пропорции Ф = 1,618</vt:lpstr>
      <vt:lpstr>Конструкция Великой Пирамиды основана на пропорции Ф = 1,618</vt:lpstr>
      <vt:lpstr>Конструкция Великой Пирамиды основана на пропорции Фи = 1,618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</dc:creator>
  <cp:lastModifiedBy>Егор</cp:lastModifiedBy>
  <cp:revision>150</cp:revision>
  <dcterms:created xsi:type="dcterms:W3CDTF">2011-03-14T10:06:22Z</dcterms:created>
  <dcterms:modified xsi:type="dcterms:W3CDTF">2012-12-23T13:40:24Z</dcterms:modified>
</cp:coreProperties>
</file>