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6" r:id="rId8"/>
    <p:sldId id="268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co.e-ypok.ru/index.php5/%D0%98%D0%B7%D0%BE%D0%B1%D1%80%D0%B0%D0%B6%D0%B5%D0%BD%D0%B8%D0%B5:Question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applphys.org.ua/img/pics/disciplines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857628"/>
            <a:ext cx="2786063" cy="25717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86190"/>
            <a:ext cx="2786063" cy="25717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15375" y="785794"/>
            <a:ext cx="818365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rebuchet MS" charset="0"/>
              </a:rPr>
              <a:t>Здоровьесберегающие технологии</a:t>
            </a:r>
          </a:p>
          <a:p>
            <a:endParaRPr lang="ru-RU" sz="3600" b="1" i="1" dirty="0" smtClean="0">
              <a:solidFill>
                <a:srgbClr val="FF0000"/>
              </a:solidFill>
              <a:latin typeface="Trebuchet MS" charset="0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latin typeface="Trebuchet MS" charset="0"/>
              </a:rPr>
              <a:t>на уроке физики.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Documents and Settings\UserXP\Мои документы\1 презентации\mexanik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928802"/>
            <a:ext cx="1719870" cy="1285884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857628"/>
            <a:ext cx="2786063" cy="25717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998620">
            <a:off x="544691" y="1031090"/>
            <a:ext cx="34868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rebuchet MS" charset="0"/>
              </a:rPr>
              <a:t>Запоминалки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 rot="20016357">
            <a:off x="614872" y="1890180"/>
            <a:ext cx="4572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Массу мы легко найдём, 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Умножив плотность на объём. </a:t>
            </a:r>
            <a:endParaRPr lang="ru-RU" b="1" i="1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16172">
            <a:off x="4968780" y="1717074"/>
            <a:ext cx="33446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Не лезьте в воду глубоко,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В воде давленье велико.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Надавит сверху РО-ЖЕ-АШ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И вдруг концы свои отдашь.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42862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«Бац!» -взмахнул кнутом пастух.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«Пора вставать!» - пропел петух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Если слово «бац» запомнишь,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Формулу объёма вспомнишь.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V=bac </a:t>
            </a:r>
            <a:endParaRPr lang="ru-RU" b="1" dirty="0">
              <a:solidFill>
                <a:srgbClr val="000000"/>
              </a:solidFill>
              <a:latin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4286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rebuchet MS" charset="0"/>
              </a:rPr>
              <a:t>Очень хорошо, если предлагаемые упражнения для физкультминутки органически вплетаются в канву урока.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1083158">
            <a:off x="3805170" y="2642363"/>
            <a:ext cx="4572000" cy="26930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rgbClr val="000000"/>
                </a:solidFill>
                <a:latin typeface="Trebuchet MS" charset="0"/>
              </a:rPr>
              <a:t>1.Игра с мячом. </a:t>
            </a:r>
          </a:p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rgbClr val="000000"/>
                </a:solidFill>
                <a:latin typeface="Trebuchet MS" charset="0"/>
              </a:rPr>
              <a:t>Учитель, кидая мяч, задает ученику вопрос, отдавая мяч, обратно ученик отвечает. </a:t>
            </a:r>
          </a:p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 smtClean="0">
              <a:solidFill>
                <a:srgbClr val="000000"/>
              </a:solidFill>
              <a:latin typeface="Trebuchet MS" charset="0"/>
            </a:endParaRPr>
          </a:p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rgbClr val="000000"/>
                </a:solidFill>
                <a:latin typeface="Trebuchet MS" charset="0"/>
              </a:rPr>
              <a:t>2.Величина – единица.</a:t>
            </a:r>
          </a:p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 smtClean="0">
              <a:solidFill>
                <a:srgbClr val="000000"/>
              </a:solidFill>
              <a:latin typeface="Trebuchet MS" charset="0"/>
            </a:endParaRPr>
          </a:p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rgbClr val="000000"/>
                </a:solidFill>
                <a:latin typeface="Trebuchet MS" charset="0"/>
              </a:rPr>
              <a:t>3.Игра в слова.</a:t>
            </a:r>
            <a:endParaRPr lang="ru-RU" dirty="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928934"/>
            <a:ext cx="1928826" cy="295753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dirty="0" smtClean="0">
                <a:solidFill>
                  <a:srgbClr val="000000"/>
                </a:solidFill>
                <a:latin typeface="Trebuchet MS" charset="0"/>
              </a:rPr>
              <a:t>4.Острый глаз. Определите без измерений: длину отрезка, объём воды в стакане… </a:t>
            </a:r>
            <a:endParaRPr lang="ru-RU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2786058"/>
            <a:ext cx="2920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dirty="0" smtClean="0">
                <a:solidFill>
                  <a:srgbClr val="000000"/>
                </a:solidFill>
                <a:latin typeface="Trebuchet MS" charset="0"/>
              </a:rPr>
              <a:t>6.Уберите лишнее слово.</a:t>
            </a:r>
            <a:endParaRPr lang="ru-RU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8576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dirty="0" smtClean="0">
                <a:solidFill>
                  <a:srgbClr val="000000"/>
                </a:solidFill>
                <a:latin typeface="Trebuchet MS" charset="0"/>
              </a:rPr>
              <a:t>7.Шаги – термины. Ученик, шагая по кабинету, при каждом шаге называет физическое понятие или прибор, явление и т. п. из изученной темы. Выигрывает тот, кто пройдёт дальше. </a:t>
            </a:r>
            <a:endParaRPr lang="ru-RU" dirty="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929066"/>
            <a:ext cx="1339850" cy="187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9" descr="electricia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857231"/>
            <a:ext cx="2428892" cy="18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E:\библиотека\мама\физика\анимации для физики\powerlines_flash1_lg_wht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928802"/>
            <a:ext cx="2143390" cy="17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rebuchet MS" charset="0"/>
              </a:rPr>
              <a:t>Несколько минут на уроках следует уделить коротким физическим упражнениям: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36366"/>
            <a:ext cx="4572000" cy="23852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1. упражнениям для глаз: ( движение глазами вверх – вниз;  вправо – влево; вращение по часовой стрелке; против часовой стрелки; закрыть глаза и представить поочередно цвета радуги); 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   2. потягивание за мочки уха, потерание мочек уха.</a:t>
            </a:r>
            <a:endParaRPr lang="ru-RU" b="1" i="1" dirty="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4" name="Picture 2" descr="G:\физика\рисунки к презентациям\Рисунок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4519" y="4000504"/>
            <a:ext cx="1695044" cy="190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542928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Trebuchet MS" charset="0"/>
              </a:rPr>
              <a:t>В заключение хочется ещё раз сказать: </a:t>
            </a:r>
          </a:p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 smtClean="0">
                <a:latin typeface="Trebuchet MS" charset="0"/>
              </a:rPr>
              <a:t>«Заботьтесь о здоровье детей, включайте физкультминутки и динамические паузы, следите за чистотой воздуха в классе, температурным режимом, освещенностью, что прямо влияет на здоровье учеников». </a:t>
            </a:r>
            <a:endParaRPr lang="ru-RU" sz="2400" dirty="0">
              <a:latin typeface="Trebuchet MS" charset="0"/>
            </a:endParaRPr>
          </a:p>
        </p:txBody>
      </p:sp>
      <p:pic>
        <p:nvPicPr>
          <p:cNvPr id="4" name="Picture 2" descr="C:\Documents and Settings\UserXP\Мои документы\1 презентации\pic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643314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407196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i="1" dirty="0" smtClean="0">
                <a:solidFill>
                  <a:srgbClr val="0000FF"/>
                </a:solidFill>
                <a:latin typeface="Trebuchet MS" charset="0"/>
              </a:rPr>
              <a:t>«Все без здоровья – ничто»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i="1" dirty="0" smtClean="0">
                <a:solidFill>
                  <a:srgbClr val="0000FF"/>
                </a:solidFill>
                <a:latin typeface="Trebuchet MS" charset="0"/>
              </a:rPr>
              <a:t>                                                           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i="1" dirty="0" smtClean="0">
                <a:solidFill>
                  <a:srgbClr val="0000FF"/>
                </a:solidFill>
                <a:latin typeface="Trebuchet MS" charset="0"/>
              </a:rPr>
              <a:t>                          (Сократ)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400" b="1" i="1" dirty="0" smtClean="0">
              <a:solidFill>
                <a:srgbClr val="0000FF"/>
              </a:solidFill>
              <a:latin typeface="Trebuchet MS" charset="0"/>
            </a:endParaRP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i="1" dirty="0" smtClean="0">
                <a:solidFill>
                  <a:srgbClr val="0000FF"/>
                </a:solidFill>
                <a:latin typeface="Trebuchet MS" charset="0"/>
              </a:rPr>
              <a:t>« Физика – самый идеальный полигон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i="1" dirty="0" smtClean="0">
                <a:solidFill>
                  <a:srgbClr val="0000FF"/>
                </a:solidFill>
                <a:latin typeface="Trebuchet MS" charset="0"/>
              </a:rPr>
              <a:t>для тренировки ума»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i="1" dirty="0" smtClean="0">
                <a:solidFill>
                  <a:srgbClr val="0000FF"/>
                </a:solidFill>
                <a:latin typeface="Trebuchet MS" charset="0"/>
              </a:rPr>
              <a:t>                                           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i="1" dirty="0" smtClean="0">
                <a:solidFill>
                  <a:srgbClr val="0000FF"/>
                </a:solidFill>
                <a:latin typeface="Trebuchet MS" charset="0"/>
              </a:rPr>
              <a:t>                     ( Эйнштейн)</a:t>
            </a:r>
            <a:endParaRPr lang="ru-RU" sz="2400" b="1" i="1" dirty="0">
              <a:solidFill>
                <a:srgbClr val="0000FF"/>
              </a:solidFill>
              <a:latin typeface="Trebuchet MS" charset="0"/>
            </a:endParaRPr>
          </a:p>
        </p:txBody>
      </p:sp>
      <p:pic>
        <p:nvPicPr>
          <p:cNvPr id="3" name="Рисунок 2" descr="http://www.eco.e-ypok.ru/images/thumb/1/1f/Question.jpg/90px-Question.jpg">
            <a:hlinkClick r:id="rId2" tooltip="&quot;Question.jpg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714356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1905" y="2857496"/>
            <a:ext cx="4033499" cy="34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571480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90771"/>
                </a:solidFill>
                <a:latin typeface="Trebuchet MS" charset="0"/>
              </a:rPr>
              <a:t>1. Можно считать, что здоровье ученика в норме, если: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428736"/>
            <a:ext cx="4572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а)  в физическом плане -  умеет преодолевать усталость, справляется с учебной нагрузкой;</a:t>
            </a:r>
          </a:p>
          <a:p>
            <a:pPr marL="273050" indent="-273050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б) в интеллектуальном плане -  проявляет хорошие умственные способности, наблюдательность, воображение, самообучаемость;</a:t>
            </a:r>
          </a:p>
          <a:p>
            <a:pPr marL="273050" indent="-273050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в) в нравственном плане – честен, самокритичен;</a:t>
            </a:r>
          </a:p>
          <a:p>
            <a:pPr marL="273050" indent="-273050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г) в социальном плане – коммуникабелен, понимает юмор, сам умеет шутить;</a:t>
            </a:r>
          </a:p>
          <a:p>
            <a:pPr marL="273050" indent="-273050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д) в эмоциональном плане – уравновешен, способен удивляться и восхищаться.</a:t>
            </a:r>
            <a:endParaRPr lang="ru-RU" b="1" i="1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2"/>
            <a:ext cx="35004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rebuchet MS" charset="0"/>
              </a:rPr>
              <a:t>Одной из важнейших задач , </a:t>
            </a:r>
            <a:br>
              <a:rPr lang="ru-RU" sz="2000" b="1" dirty="0" smtClean="0">
                <a:solidFill>
                  <a:srgbClr val="00B050"/>
                </a:solidFill>
                <a:latin typeface="Trebuchet MS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rebuchet MS" charset="0"/>
              </a:rPr>
              <a:t>стоящих перед школой, является сохранение здоровья детей.</a:t>
            </a:r>
            <a:endParaRPr lang="ru-RU" sz="2000" dirty="0"/>
          </a:p>
        </p:txBody>
      </p:sp>
      <p:pic>
        <p:nvPicPr>
          <p:cNvPr id="1026" name="Picture 2" descr="C:\Documents and Settings\UserXP\Мои документы\Pictures\61eb28c8576aeab63157190f5964b9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500306"/>
            <a:ext cx="3002371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0"/>
            <a:ext cx="3429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90771"/>
                </a:solidFill>
                <a:latin typeface="Trebuchet MS" charset="0"/>
              </a:rPr>
              <a:t>2. Здоровье учащегося зависит от правильной организации учебной деятельности: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71678"/>
            <a:ext cx="4572000" cy="33701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indent="-271463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а) строгая дозировка учебной нагрузки;</a:t>
            </a:r>
          </a:p>
          <a:p>
            <a:pPr marL="271463" indent="-271463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б)построение урока с учетом динамичности учащихся, их работоспособности;</a:t>
            </a:r>
          </a:p>
          <a:p>
            <a:pPr marL="271463" indent="-271463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в) соблюдение гигиенических требований ( свежий воздух, оптимальный тепловой режим, хорошая освещенность, чистота);</a:t>
            </a:r>
          </a:p>
          <a:p>
            <a:pPr marL="271463" indent="-271463">
              <a:spcBef>
                <a:spcPts val="600"/>
              </a:spcBef>
              <a:buClr>
                <a:srgbClr val="B13F9A"/>
              </a:buClr>
              <a:buSzPct val="73000"/>
              <a:buFont typeface="Wingdings 2" charset="0"/>
              <a:buChar char="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г) благоприятный эмоциональный настрой.</a:t>
            </a:r>
            <a:endParaRPr lang="ru-RU" b="1" i="1" dirty="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4099" name="Picture 3" descr="C:\Documents and Settings\UserXP\Мои документы\Pictures\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357298"/>
            <a:ext cx="1797289" cy="2116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714356"/>
            <a:ext cx="4572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C00000"/>
                </a:solidFill>
                <a:latin typeface="Trebuchet MS" charset="0"/>
              </a:rPr>
              <a:t>Следует помнить, что у детей преобладает непроизвольное внимание.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C00000"/>
                </a:solidFill>
                <a:latin typeface="Trebuchet MS" charset="0"/>
              </a:rPr>
              <a:t> 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Ученик способен сосредоточиться лишь на том, что ему интересно, нравится, поэтому задача учителя – помочь ученику преодолеть усталость, уныние, неудовлетворенность.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В известной степени неудовлетворенность собой является врожденной категорией и величайшим из стимулов к саморазвитию, обучению, условием борьбы и успеха.</a:t>
            </a:r>
            <a:endParaRPr lang="ru-RU" b="1" i="1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714356"/>
            <a:ext cx="36433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90771"/>
                </a:solidFill>
                <a:latin typeface="Trebuchet MS" charset="0"/>
              </a:rPr>
              <a:t>Учитель должен постоянно заботиться о сохранении психического здоровья детей, повышать устойчивость нервной системы учащихся в преодолении трудностей.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9190" y="928670"/>
            <a:ext cx="3429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 Но неудовлетворенность, не облагороженная разумом, может привести к агрессивности, мнительности, тревожности</a:t>
            </a: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. Необходимо постоянно заботиться о том, чтобы привести в согласие притязание ученика и его возможности.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857232"/>
            <a:ext cx="371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rebuchet MS" charset="0"/>
              </a:rPr>
              <a:t>У учащихся развита способность улавливать эмоциональный настрой</a:t>
            </a: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 учителя, поэтому с первых минут урока, с приветствия нужно создать обстановку доброжелательности, положительный эмоциональный настрой. Только через опыт совместного переживания у детей может развиться эмпатия, т.е. умение сопереживать.</a:t>
            </a:r>
            <a:endParaRPr lang="ru-RU" dirty="0"/>
          </a:p>
        </p:txBody>
      </p:sp>
      <p:pic>
        <p:nvPicPr>
          <p:cNvPr id="3074" name="Picture 2" descr="C:\Documents and Settings\UserXP\Мои документы\Pictures\6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143380"/>
            <a:ext cx="2143140" cy="2177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800" b="1" i="1" dirty="0" smtClean="0">
                <a:solidFill>
                  <a:srgbClr val="C00000"/>
                </a:solidFill>
                <a:latin typeface="Trebuchet MS" charset="0"/>
              </a:rPr>
              <a:t>Огромное значение в предупреждении утомления является четкая организация учебного труда</a:t>
            </a:r>
            <a:endParaRPr lang="ru-RU" sz="2800" b="1" i="1" dirty="0">
              <a:solidFill>
                <a:srgbClr val="C00000"/>
              </a:solidFill>
              <a:latin typeface="Trebuchet MS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214554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rebuchet MS" charset="0"/>
              </a:rPr>
              <a:t>На уроках физики практически вся учебная деятельность  связана с мысленными или  реальными экспериментами, умением и желанием объяснить привычные явления на основе законов  физики.</a:t>
            </a:r>
            <a:endParaRPr lang="ru-RU" sz="2400" b="1" dirty="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25602" name="Picture 2" descr="http://www.applphys.org.ua/img/pics/discipline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857356" y="4286256"/>
            <a:ext cx="2428892" cy="1764487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3543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iconImage" descr="Выявление одаренных учащихся достаточно сложная многоступенчатая процедура и наиболее значимо выявление особенностей поведения одаренных детей в раннем возрасте, что позволяет помочь им определиться в дальнейшей жизни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357694"/>
            <a:ext cx="1643074" cy="1643074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5500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rebuchet MS" charset="0"/>
              </a:rPr>
              <a:t>Хорошие результаты дают уроки – </a:t>
            </a:r>
            <a:r>
              <a:rPr lang="ru-RU" b="1" dirty="0" smtClean="0">
                <a:latin typeface="Trebuchet MS" charset="0"/>
              </a:rPr>
              <a:t>конференции,</a:t>
            </a:r>
            <a:r>
              <a:rPr lang="ru-RU" b="1" i="1" dirty="0" smtClean="0">
                <a:solidFill>
                  <a:srgbClr val="790771"/>
                </a:solidFill>
                <a:latin typeface="Trebuchet MS" charset="0"/>
              </a:rPr>
              <a:t> </a:t>
            </a:r>
            <a:br>
              <a:rPr lang="ru-RU" b="1" i="1" dirty="0" smtClean="0">
                <a:solidFill>
                  <a:srgbClr val="790771"/>
                </a:solidFill>
                <a:latin typeface="Trebuchet MS" charset="0"/>
              </a:rPr>
            </a:br>
            <a:r>
              <a:rPr lang="ru-RU" b="1" i="1" dirty="0" smtClean="0">
                <a:latin typeface="Trebuchet MS" charset="0"/>
              </a:rPr>
              <a:t>уроки « я – учитель», уроки – « судебный процесс» над явлением ( инерцией, трением, техническим прогрессом, электричеством, радиацией и т.п.)</a:t>
            </a:r>
            <a:endParaRPr lang="ru-RU" dirty="0"/>
          </a:p>
        </p:txBody>
      </p:sp>
      <p:pic>
        <p:nvPicPr>
          <p:cNvPr id="8193" name="Picture 1" descr="PICT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428868"/>
            <a:ext cx="2467092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PICT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00042"/>
            <a:ext cx="25717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PICT00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4429132"/>
            <a:ext cx="25527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PICT00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2500306"/>
            <a:ext cx="237559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PICT00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4357694"/>
            <a:ext cx="2738429" cy="205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rebuchet MS" charset="0"/>
              </a:rPr>
              <a:t>Не нужно забывать о том, что отдых – смена видов деятельности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736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Поэтому при планировании урока следует позаботиться о смене видов деятельности.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 Нормой считается смена 4 – 5 видов деятельности.</a:t>
            </a:r>
          </a:p>
          <a:p>
            <a:pPr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charset="0"/>
              </a:rPr>
              <a:t>Хорошие результаты дает проговаривание законов , прописывание  в воздухе формул, работа в группах.</a:t>
            </a:r>
            <a:endParaRPr lang="ru-RU" b="1" i="1" dirty="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5" name="Picture 14" descr="1d38_03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731" y="3857628"/>
            <a:ext cx="2990036" cy="221457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643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12</cp:revision>
  <dcterms:modified xsi:type="dcterms:W3CDTF">2011-01-12T14:52:18Z</dcterms:modified>
</cp:coreProperties>
</file>