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74" r:id="rId9"/>
    <p:sldId id="265" r:id="rId10"/>
    <p:sldId id="276" r:id="rId11"/>
    <p:sldId id="267" r:id="rId12"/>
    <p:sldId id="273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1FB1"/>
    <a:srgbClr val="009900"/>
    <a:srgbClr val="3C1A56"/>
    <a:srgbClr val="0000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Развитие речи учащихся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2010-2011 год 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 четверть</c:v>
                </c:pt>
                <c:pt idx="1">
                  <c:v>2 четверть</c:v>
                </c:pt>
                <c:pt idx="2">
                  <c:v>3 четверть</c:v>
                </c:pt>
                <c:pt idx="3">
                  <c:v>4 четверть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</c:v>
                </c:pt>
                <c:pt idx="1">
                  <c:v>0.52</c:v>
                </c:pt>
                <c:pt idx="2">
                  <c:v>0.48</c:v>
                </c:pt>
                <c:pt idx="3">
                  <c:v>0.5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2011-2012 год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 четверть</c:v>
                </c:pt>
                <c:pt idx="1">
                  <c:v>2 четверть</c:v>
                </c:pt>
                <c:pt idx="2">
                  <c:v>3 четверть</c:v>
                </c:pt>
                <c:pt idx="3">
                  <c:v>4 четверть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0.42</c:v>
                </c:pt>
                <c:pt idx="1">
                  <c:v>0.43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 год 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 четверть</c:v>
                </c:pt>
                <c:pt idx="1">
                  <c:v>2 четверть</c:v>
                </c:pt>
                <c:pt idx="2">
                  <c:v>3 четверть</c:v>
                </c:pt>
                <c:pt idx="3">
                  <c:v>4 четверть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0.39</c:v>
                </c:pt>
                <c:pt idx="1">
                  <c:v>0.42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915776"/>
        <c:axId val="93921664"/>
      </c:lineChart>
      <c:catAx>
        <c:axId val="93915776"/>
        <c:scaling>
          <c:orientation val="minMax"/>
        </c:scaling>
        <c:delete val="0"/>
        <c:axPos val="b"/>
        <c:majorTickMark val="none"/>
        <c:minorTickMark val="none"/>
        <c:tickLblPos val="nextTo"/>
        <c:crossAx val="93921664"/>
        <c:crosses val="autoZero"/>
        <c:auto val="1"/>
        <c:lblAlgn val="ctr"/>
        <c:lblOffset val="100"/>
        <c:noMultiLvlLbl val="0"/>
      </c:catAx>
      <c:valAx>
        <c:axId val="9392166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939157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1042479717972646E-2"/>
          <c:y val="0.92408853148675563"/>
          <c:w val="0.98278452929362026"/>
          <c:h val="7.591146851324436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D86D6D6-3604-43DF-85E0-E4F5B73B142A}" type="datetimeFigureOut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72B4AB4-85F8-4E4D-89AF-DF5656A34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2017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A9C23-D1B7-42BF-B3BE-1C1D9B955C49}" type="datetime1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F0598-E15F-4F55-A67C-08E3F5F1E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22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4A305-2041-4ACF-A916-22ACE4FB7002}" type="datetime1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C0170-8C48-4B86-B9CE-E50C33EEB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31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02167-C36F-46D3-A606-CEF6CA33E5A9}" type="datetime1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7C4B3-8142-44CC-87B6-6AC628938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687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402A4-AE38-43EA-8162-5C82C51219A5}" type="datetime1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26AA7-832C-4513-A2D1-FAB76FC48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058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4FDB2-F91A-4683-9A61-5BE046492F38}" type="datetime1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72C2B-E196-4127-BB50-83C12995E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25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82053-517B-4D46-93A0-2ED898865A6B}" type="datetime1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741C3-CFCC-47D0-9502-46E087477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22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A9775-54D1-46E5-B1E1-A4792F8BCD1F}" type="datetime1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E8E70-C937-4A59-8D34-1367B7468C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284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6B451-7CDA-43D0-AC97-F6174A168B9D}" type="datetime1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46F5E-0D1E-4DDD-910D-DD3F0893A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523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D4F3E-584A-4FDC-930C-26E7862D001D}" type="datetime1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6813B-763B-4434-A770-4312FB699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370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D92AF-A0D8-4DB8-87AC-BF83F5CDC32D}" type="datetime1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08068-6C95-4695-9167-B51B873D5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716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CAF70-0BBE-4480-AE97-4C69DF24D771}" type="datetime1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39DC9-921B-42C1-9C09-019330DDA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397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B1F7C9-5391-41B6-98BC-C2FAE963C89A}" type="datetime1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A80C26-B567-438F-A843-67A9318392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4402"/>
          </a:xfrm>
        </p:spPr>
        <p:txBody>
          <a:bodyPr/>
          <a:lstStyle/>
          <a:p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>
                <a:solidFill>
                  <a:srgbClr val="FF0000"/>
                </a:solidFill>
              </a:rPr>
              <a:t>Педагогический опыт учителя русского языка и литературы</a:t>
            </a:r>
            <a:br>
              <a:rPr lang="ru-RU" altLang="ru-RU" dirty="0" smtClean="0">
                <a:solidFill>
                  <a:srgbClr val="FF0000"/>
                </a:solidFill>
              </a:rPr>
            </a:br>
            <a:r>
              <a:rPr lang="ru-RU" altLang="ru-RU" dirty="0" smtClean="0">
                <a:solidFill>
                  <a:srgbClr val="7030A0"/>
                </a:solidFill>
              </a:rPr>
              <a:t>Калинченко Оксаны </a:t>
            </a:r>
            <a:r>
              <a:rPr lang="ru-RU" altLang="ru-RU" dirty="0">
                <a:solidFill>
                  <a:srgbClr val="7030A0"/>
                </a:solidFill>
              </a:rPr>
              <a:t>С</a:t>
            </a:r>
            <a:r>
              <a:rPr lang="ru-RU" altLang="ru-RU" dirty="0" smtClean="0">
                <a:solidFill>
                  <a:srgbClr val="7030A0"/>
                </a:solidFill>
              </a:rPr>
              <a:t>ергеевны 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DDBA572-343F-4BEF-8739-35464972B543}" type="datetime1">
              <a:rPr lang="ru-RU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7632F-3F8A-4616-BE8B-A0E50C459372}" type="slidenum">
              <a:rPr lang="ru-RU"/>
              <a:pPr>
                <a:defRPr/>
              </a:pPr>
              <a:t>1</a:t>
            </a:fld>
            <a:endParaRPr lang="ru-RU"/>
          </a:p>
        </p:txBody>
      </p:sp>
      <p:pic>
        <p:nvPicPr>
          <p:cNvPr id="8" name="Picture 4" descr="Ad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5229200"/>
            <a:ext cx="1223541" cy="122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C:\Users\V\Desktop\конкурс Учитель\фото для сайта\DSC00029 [%P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593058"/>
            <a:ext cx="2448272" cy="285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/>
          <a:lstStyle/>
          <a:p>
            <a:r>
              <a:rPr lang="ru-RU" smtClean="0"/>
              <a:t>    Создание </a:t>
            </a:r>
            <a:r>
              <a:rPr lang="ru-RU" dirty="0"/>
              <a:t>проблемных </a:t>
            </a:r>
            <a:r>
              <a:rPr lang="ru-RU" dirty="0" smtClean="0"/>
              <a:t>ситуаций (</a:t>
            </a:r>
            <a:r>
              <a:rPr lang="ru-RU" sz="2000" dirty="0" smtClean="0"/>
              <a:t>по </a:t>
            </a:r>
            <a:r>
              <a:rPr lang="ru-RU" sz="2000" dirty="0"/>
              <a:t>теме </a:t>
            </a:r>
            <a:r>
              <a:rPr lang="ru-RU" sz="2000" dirty="0" smtClean="0"/>
              <a:t>                     </a:t>
            </a:r>
            <a:r>
              <a:rPr lang="ru-RU" sz="2800" i="1" dirty="0" smtClean="0"/>
              <a:t>«</a:t>
            </a:r>
            <a:r>
              <a:rPr lang="ru-RU" sz="2800" i="1" dirty="0"/>
              <a:t>Повелительное наклонение глагола</a:t>
            </a:r>
            <a:r>
              <a:rPr lang="ru-RU" sz="2800" i="1" dirty="0" smtClean="0"/>
              <a:t>»)</a:t>
            </a:r>
            <a:endParaRPr lang="ru-RU" i="1" dirty="0"/>
          </a:p>
          <a:p>
            <a:r>
              <a:rPr lang="ru-RU" dirty="0" smtClean="0"/>
              <a:t>Сочинения-миниатюры.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Драматизация и ролевые игры на </a:t>
            </a:r>
            <a:r>
              <a:rPr lang="ru-RU" dirty="0"/>
              <a:t>уроках </a:t>
            </a:r>
            <a:r>
              <a:rPr lang="ru-RU" dirty="0" smtClean="0"/>
              <a:t>литературы </a:t>
            </a:r>
            <a:r>
              <a:rPr lang="ru-RU" sz="2800" dirty="0" smtClean="0"/>
              <a:t>(</a:t>
            </a:r>
            <a:r>
              <a:rPr lang="ru-RU" sz="2800" i="1" dirty="0"/>
              <a:t>Суд над </a:t>
            </a:r>
            <a:r>
              <a:rPr lang="ru-RU" sz="2800" i="1" dirty="0" smtClean="0"/>
              <a:t>Герасимом по </a:t>
            </a:r>
            <a:r>
              <a:rPr lang="ru-RU" sz="2800" i="1" dirty="0"/>
              <a:t>повести И.С. Тургенева «Му-Му</a:t>
            </a:r>
            <a:r>
              <a:rPr lang="ru-RU" sz="2800" i="1" dirty="0" smtClean="0"/>
              <a:t>»)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Инсерт</a:t>
            </a:r>
            <a:r>
              <a:rPr lang="ru-RU" dirty="0" smtClean="0"/>
              <a:t> (чтение с пометами)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Кластер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Синквейн</a:t>
            </a:r>
            <a:r>
              <a:rPr lang="ru-RU" dirty="0" smtClean="0"/>
              <a:t>                           </a:t>
            </a:r>
            <a:r>
              <a:rPr lang="ru-RU" sz="2800" dirty="0" smtClean="0"/>
              <a:t>и др.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9402A4-AE38-43EA-8162-5C82C51219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6AA7-832C-4513-A2D1-FAB76FC486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18" name="Picture 2" descr="F:\фото для сайта\SAM_63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077072"/>
            <a:ext cx="3035829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28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2800" dirty="0" smtClean="0">
                <a:solidFill>
                  <a:srgbClr val="0070C0"/>
                </a:solidFill>
              </a:rPr>
              <a:t>Работа с интерактивной доской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9402A4-AE38-43EA-8162-5C82C51219A5}" type="datetime1">
              <a:rPr lang="ru-RU" smtClean="0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6AA7-832C-4513-A2D1-FAB76FC486F9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274708"/>
            <a:ext cx="2638095" cy="2147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 descr="C:\Users\V\Desktop\конкурс Учитель\фото для сайта\SAM_0024 [%P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196752"/>
            <a:ext cx="278431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3650" y="836712"/>
            <a:ext cx="2376264" cy="184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E:\Фото\Фото уроков\SAM_002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753" y="3717032"/>
            <a:ext cx="2639513" cy="216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Фото\Фото уроков\SAM_003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6933" y="3717419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Фото\Фото уроков\SAM_003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8477" y="4797345"/>
            <a:ext cx="249627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Фото\Фото уроков\SAM_006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8728" y="2852936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2533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2413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Темы ШМО: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34880" cy="4709120"/>
          </a:xfrm>
        </p:spPr>
        <p:txBody>
          <a:bodyPr/>
          <a:lstStyle/>
          <a:p>
            <a:pPr marL="0" indent="0">
              <a:buNone/>
            </a:pPr>
            <a:r>
              <a:rPr lang="ru-RU" sz="2600" dirty="0" smtClean="0"/>
              <a:t>1. </a:t>
            </a:r>
            <a:r>
              <a:rPr lang="ru-RU" sz="2600" dirty="0" smtClean="0">
                <a:solidFill>
                  <a:srgbClr val="800080"/>
                </a:solidFill>
              </a:rPr>
              <a:t>Развитие познавательного интереса на уроках русского языка и литературы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rgbClr val="800080"/>
                </a:solidFill>
              </a:rPr>
              <a:t>2. Коммуникативный подход к работе по развитию речи в 5-6 классах.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rgbClr val="800080"/>
                </a:solidFill>
              </a:rPr>
              <a:t>3. Развитие языковой, лингвистической и коммуникативной компетенций на уроках русского языка (подготовка к ГИА)</a:t>
            </a:r>
          </a:p>
          <a:p>
            <a:pPr marL="514350" indent="-514350">
              <a:buAutoNum type="arabicPeriod"/>
            </a:pPr>
            <a:endParaRPr lang="ru-RU" dirty="0" smtClean="0">
              <a:solidFill>
                <a:srgbClr val="800080"/>
              </a:solidFill>
            </a:endParaRPr>
          </a:p>
          <a:p>
            <a:pPr marL="514350" indent="-514350">
              <a:buAutoNum type="arabicPeriod"/>
            </a:pPr>
            <a:endParaRPr lang="ru-RU" dirty="0" smtClean="0">
              <a:solidFill>
                <a:srgbClr val="800080"/>
              </a:solidFill>
            </a:endParaRPr>
          </a:p>
          <a:p>
            <a:pPr marL="514350" indent="-514350">
              <a:buAutoNum type="arabicPeriod"/>
            </a:pPr>
            <a:endParaRPr lang="ru-RU" dirty="0">
              <a:solidFill>
                <a:srgbClr val="80008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292080" y="1600200"/>
            <a:ext cx="3394720" cy="45259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4. Реализация </a:t>
            </a:r>
            <a:r>
              <a:rPr lang="ru-RU" sz="2400" dirty="0">
                <a:solidFill>
                  <a:srgbClr val="0070C0"/>
                </a:solidFill>
              </a:rPr>
              <a:t>ФГОС на уроках русского языка и литературы в 5 классе</a:t>
            </a:r>
            <a:r>
              <a:rPr lang="ru-RU" sz="2400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5. Современные проблемы преподавания русского языка.</a:t>
            </a:r>
            <a:endParaRPr lang="ru-RU" sz="24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9D4F3E-584A-4FDC-930C-26E7862D00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6813B-763B-4434-A770-4312FB6998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4" descr="http://bulatova-lp.ru/images/stories/fgosn_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404664"/>
            <a:ext cx="1080121" cy="138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F:\фото для сайта\1 [%P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4437112"/>
            <a:ext cx="2664297" cy="211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8948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37584" y="908050"/>
            <a:ext cx="4333379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2000" dirty="0">
                <a:latin typeface="Times New Roman" pitchFamily="18" charset="0"/>
              </a:rPr>
              <a:t>     В моей педагогической копилке имеются тексты стихотворного, описательного,  повествовательного характера, рассуждения, тексты в форме диалога, т.е. разные по стилю и типу речи, но позволяющие «погрузиться в язык», как  в океан, который способствует речевому, грамматическому, интеллектуальному развитию. К каждому тексту разработала систему заданий в соответствии с теми задачами, которые решаются на том или ином уроке. </a:t>
            </a:r>
          </a:p>
          <a:p>
            <a:pPr>
              <a:lnSpc>
                <a:spcPct val="90000"/>
              </a:lnSpc>
            </a:pPr>
            <a:endParaRPr lang="ru-RU" altLang="ru-RU" sz="2000" dirty="0"/>
          </a:p>
        </p:txBody>
      </p:sp>
      <p:pic>
        <p:nvPicPr>
          <p:cNvPr id="17410" name="Picture 2" descr="C:\Users\V\Desktop\конкурс Учитель\фото для сайта\DSC00511 [%P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766" y="3639074"/>
            <a:ext cx="3384241" cy="264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F:\фото для сайта\DSC005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3491880" cy="232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3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9402A4-AE38-43EA-8162-5C82C51219A5}" type="datetime1">
              <a:rPr lang="ru-RU" smtClean="0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6AA7-832C-4513-A2D1-FAB76FC486F9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67686"/>
            <a:ext cx="2222500" cy="331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471372"/>
            <a:ext cx="2420174" cy="2608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V\Pictures\2015-01-18 грамоты\грамоты 0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187815"/>
            <a:ext cx="2533311" cy="360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V\Pictures\2015-01-18 грамоты\грамоты 00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455326"/>
            <a:ext cx="2520280" cy="306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сертифик новый урок\+format_A5_document_24686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8009" y="2933121"/>
            <a:ext cx="242415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СЕРТИФИКАТЫ\format_A5_document_51388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0910" y="717623"/>
            <a:ext cx="3142209" cy="221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0330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/>
          <a:lstStyle/>
          <a:p>
            <a:r>
              <a:rPr lang="ru-RU" sz="4000" dirty="0"/>
              <a:t>Результаты работ по развитию речи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9D4F3E-584A-4FDC-930C-26E7862D001D}" type="datetime1">
              <a:rPr lang="ru-RU" smtClean="0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6813B-763B-4434-A770-4312FB69984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1026" name="Picture 2" descr="E:\Фото\Последний звонок 2011\SAM_09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996" y="1628800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892552689"/>
              </p:ext>
            </p:extLst>
          </p:nvPr>
        </p:nvGraphicFramePr>
        <p:xfrm>
          <a:off x="3347864" y="1772816"/>
          <a:ext cx="521594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318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692696"/>
            <a:ext cx="5688632" cy="1800200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ru-RU" dirty="0" smtClean="0">
                <a:solidFill>
                  <a:srgbClr val="00B050"/>
                </a:solidFill>
              </a:rPr>
              <a:t>Мой девиз: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sz="3600" i="1" dirty="0">
                <a:solidFill>
                  <a:srgbClr val="7030A0"/>
                </a:solidFill>
                <a:ea typeface="+mn-ea"/>
                <a:cs typeface="+mn-cs"/>
              </a:rPr>
              <a:t>«Бороться и искать, найти и не сдаваться»</a:t>
            </a:r>
            <a:br>
              <a:rPr lang="ru-RU" sz="3600" i="1" dirty="0">
                <a:solidFill>
                  <a:srgbClr val="7030A0"/>
                </a:solidFill>
                <a:ea typeface="+mn-ea"/>
                <a:cs typeface="+mn-cs"/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420888"/>
            <a:ext cx="8136904" cy="4104456"/>
          </a:xfrm>
        </p:spPr>
        <p:txBody>
          <a:bodyPr/>
          <a:lstStyle/>
          <a:p>
            <a:r>
              <a:rPr lang="ru-RU" sz="4400" dirty="0" smtClean="0">
                <a:solidFill>
                  <a:srgbClr val="C00000"/>
                </a:solidFill>
              </a:rPr>
              <a:t>Моё педагогическое кредо:</a:t>
            </a:r>
          </a:p>
          <a:p>
            <a:pPr algn="just"/>
            <a:r>
              <a:rPr lang="ru-RU" sz="3000" dirty="0" smtClean="0">
                <a:solidFill>
                  <a:srgbClr val="0070C0"/>
                </a:solidFill>
              </a:rPr>
              <a:t>      Найти и пробудить в ребёнке ростки интереса к познанию, способность к творчеству; понять свои способности и  создавать условия для их развития, помочь почувствовать свои крылья, индивидуальные особенности моих учеников, чтобы каждый нашёл своё призвание</a:t>
            </a:r>
            <a:r>
              <a:rPr lang="ru-RU" sz="2800" dirty="0" smtClean="0">
                <a:solidFill>
                  <a:srgbClr val="0070C0"/>
                </a:solidFill>
              </a:rPr>
              <a:t>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12290" name="Picture 2" descr="F:\фото для сайта\DSC00513 [%P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332656"/>
            <a:ext cx="259049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8742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lvl="0" algn="ctr">
              <a:buNone/>
            </a:pPr>
            <a:r>
              <a:rPr kumimoji="0" lang="ru-RU" altLang="ru-RU" sz="5400" b="1" i="1" u="none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Blackadder ITC" pitchFamily="82" charset="0"/>
                <a:ea typeface="+mn-ea"/>
                <a:cs typeface="+mn-cs"/>
              </a:rPr>
              <a:t>«Развитие речевой культуры  учащихся на уроках русского языка и литературы»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9402A4-AE38-43EA-8162-5C82C51219A5}" type="datetime1">
              <a:rPr lang="ru-RU" smtClean="0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6AA7-832C-4513-A2D1-FAB76FC486F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6" name="Picture 5" descr="Ad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4437112"/>
            <a:ext cx="1943448" cy="194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F:\фото для сайта\SAM_0559 [%P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679" y="3942751"/>
            <a:ext cx="3240225" cy="243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36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rgbClr val="009900"/>
                </a:solidFill>
              </a:rPr>
              <a:t>             Цели </a:t>
            </a:r>
            <a:r>
              <a:rPr lang="ru-RU" altLang="ru-RU" sz="3200" b="1" dirty="0">
                <a:solidFill>
                  <a:srgbClr val="009900"/>
                </a:solidFill>
              </a:rPr>
              <a:t>педагогической деятельности: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800" dirty="0" smtClean="0">
                <a:solidFill>
                  <a:srgbClr val="C00000"/>
                </a:solidFill>
              </a:rPr>
              <a:t>* </a:t>
            </a:r>
            <a:r>
              <a:rPr lang="ru-RU" altLang="ru-RU" sz="2800" dirty="0" smtClean="0"/>
              <a:t>работа </a:t>
            </a:r>
            <a:r>
              <a:rPr lang="ru-RU" altLang="ru-RU" sz="2800" dirty="0"/>
              <a:t>над формированием </a:t>
            </a:r>
            <a:r>
              <a:rPr lang="ru-RU" altLang="ru-RU" sz="2800" dirty="0" smtClean="0"/>
              <a:t>речевой, коммуникативной </a:t>
            </a:r>
            <a:r>
              <a:rPr lang="ru-RU" altLang="ru-RU" sz="2800" dirty="0"/>
              <a:t>и </a:t>
            </a:r>
            <a:r>
              <a:rPr lang="ru-RU" altLang="ru-RU" sz="2800" dirty="0" smtClean="0"/>
              <a:t>лингвистической компетенцией</a:t>
            </a:r>
            <a:r>
              <a:rPr lang="ru-RU" altLang="ru-RU" sz="2800" dirty="0"/>
              <a:t>;</a:t>
            </a:r>
          </a:p>
          <a:p>
            <a:pPr>
              <a:buFontTx/>
              <a:buNone/>
            </a:pPr>
            <a:r>
              <a:rPr lang="ru-RU" altLang="ru-RU" sz="2800" dirty="0" smtClean="0">
                <a:solidFill>
                  <a:srgbClr val="C00000"/>
                </a:solidFill>
              </a:rPr>
              <a:t>* </a:t>
            </a:r>
            <a:r>
              <a:rPr lang="ru-RU" altLang="ru-RU" sz="2800" dirty="0" smtClean="0"/>
              <a:t>обучение </a:t>
            </a:r>
            <a:r>
              <a:rPr lang="ru-RU" altLang="ru-RU" sz="2800" dirty="0"/>
              <a:t>учащихся технологии построения текста;</a:t>
            </a:r>
          </a:p>
          <a:p>
            <a:pPr>
              <a:buFontTx/>
              <a:buNone/>
            </a:pPr>
            <a:r>
              <a:rPr lang="ru-RU" altLang="ru-RU" sz="2800" dirty="0" smtClean="0">
                <a:solidFill>
                  <a:srgbClr val="C00000"/>
                </a:solidFill>
              </a:rPr>
              <a:t>* </a:t>
            </a:r>
            <a:r>
              <a:rPr lang="ru-RU" altLang="ru-RU" sz="2800" dirty="0" smtClean="0"/>
              <a:t>развитие </a:t>
            </a:r>
            <a:r>
              <a:rPr lang="ru-RU" altLang="ru-RU" sz="2800" dirty="0"/>
              <a:t>связной устной и письменной речи, формирование умения свободно говорить и писать на </a:t>
            </a:r>
            <a:r>
              <a:rPr lang="ru-RU" altLang="ru-RU" sz="2800" dirty="0" smtClean="0"/>
              <a:t>русском </a:t>
            </a:r>
            <a:r>
              <a:rPr lang="ru-RU" altLang="ru-RU" sz="2800" dirty="0"/>
              <a:t>языке;</a:t>
            </a:r>
          </a:p>
          <a:p>
            <a:pPr>
              <a:buFontTx/>
              <a:buNone/>
            </a:pPr>
            <a:r>
              <a:rPr lang="ru-RU" altLang="ru-RU" sz="2800" dirty="0" smtClean="0">
                <a:solidFill>
                  <a:srgbClr val="C00000"/>
                </a:solidFill>
              </a:rPr>
              <a:t>* </a:t>
            </a:r>
            <a:r>
              <a:rPr lang="ru-RU" altLang="ru-RU" sz="2800" dirty="0" smtClean="0"/>
              <a:t>развитие </a:t>
            </a:r>
            <a:r>
              <a:rPr lang="ru-RU" altLang="ru-RU" sz="2800" dirty="0"/>
              <a:t>творческих способностей учащихся.</a:t>
            </a:r>
          </a:p>
        </p:txBody>
      </p:sp>
      <p:pic>
        <p:nvPicPr>
          <p:cNvPr id="2050" name="Picture 2" descr="E:\Фото\фото грамот\Фото 1 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1124744"/>
            <a:ext cx="142082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56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>
                <a:solidFill>
                  <a:schemeClr val="hlink"/>
                </a:solidFill>
              </a:rPr>
              <a:t>Задачи: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61187"/>
            <a:ext cx="8229600" cy="476497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dirty="0" smtClean="0"/>
              <a:t>          ликвидировать </a:t>
            </a:r>
            <a:r>
              <a:rPr lang="ru-RU" altLang="ru-RU" sz="2400" dirty="0"/>
              <a:t>пробелы в знаниях </a:t>
            </a:r>
            <a:endParaRPr lang="ru-RU" altLang="ru-RU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2400" dirty="0" smtClean="0"/>
              <a:t>                                         по </a:t>
            </a:r>
            <a:r>
              <a:rPr lang="ru-RU" altLang="ru-RU" sz="2400" dirty="0"/>
              <a:t>теории </a:t>
            </a:r>
            <a:r>
              <a:rPr lang="ru-RU" altLang="ru-RU" sz="2400" dirty="0" smtClean="0"/>
              <a:t>текста</a:t>
            </a:r>
            <a:r>
              <a:rPr lang="ru-RU" altLang="ru-RU" sz="2400" dirty="0"/>
              <a:t>;</a:t>
            </a:r>
          </a:p>
          <a:p>
            <a:pPr>
              <a:lnSpc>
                <a:spcPct val="90000"/>
              </a:lnSpc>
            </a:pPr>
            <a:r>
              <a:rPr lang="ru-RU" altLang="ru-RU" sz="2400" dirty="0" smtClean="0"/>
              <a:t>обобщить </a:t>
            </a:r>
            <a:r>
              <a:rPr lang="ru-RU" altLang="ru-RU" sz="2400" dirty="0"/>
              <a:t>и систематизировать знания, </a:t>
            </a:r>
            <a:endParaRPr lang="ru-RU" altLang="ru-RU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2400" dirty="0" smtClean="0"/>
              <a:t>необходимые </a:t>
            </a:r>
            <a:r>
              <a:rPr lang="ru-RU" altLang="ru-RU" sz="2400" dirty="0"/>
              <a:t>при анализе текста;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400" dirty="0">
                <a:solidFill>
                  <a:srgbClr val="C00000"/>
                </a:solidFill>
              </a:rPr>
              <a:t>*</a:t>
            </a:r>
            <a:r>
              <a:rPr lang="ru-RU" altLang="ru-RU" sz="2400" dirty="0"/>
              <a:t> научить школьников методике частичного и целостного анализа текста;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400" dirty="0">
                <a:solidFill>
                  <a:srgbClr val="C00000"/>
                </a:solidFill>
              </a:rPr>
              <a:t>*</a:t>
            </a:r>
            <a:r>
              <a:rPr lang="ru-RU" altLang="ru-RU" sz="2400" dirty="0"/>
              <a:t> формировать речевые навыки учащихся в процессе изучения художественного текста;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400" dirty="0">
                <a:solidFill>
                  <a:srgbClr val="C00000"/>
                </a:solidFill>
              </a:rPr>
              <a:t>*</a:t>
            </a:r>
            <a:r>
              <a:rPr lang="ru-RU" altLang="ru-RU" sz="2400" dirty="0"/>
              <a:t> развивать ассоциативную память учащихся;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400" dirty="0">
                <a:solidFill>
                  <a:srgbClr val="C00000"/>
                </a:solidFill>
              </a:rPr>
              <a:t>*</a:t>
            </a:r>
            <a:r>
              <a:rPr lang="ru-RU" altLang="ru-RU" sz="2400" dirty="0"/>
              <a:t> учитывать индивидуальные особенности детей в процессе учебной деятельности, создавать психологический комфортный фон обучения;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ru-RU" altLang="ru-RU" sz="2400" dirty="0"/>
              <a:t> </a:t>
            </a:r>
            <a:r>
              <a:rPr lang="ru-RU" altLang="ru-RU" sz="2400" dirty="0">
                <a:solidFill>
                  <a:srgbClr val="C00000"/>
                </a:solidFill>
              </a:rPr>
              <a:t>*</a:t>
            </a:r>
            <a:r>
              <a:rPr lang="ru-RU" altLang="ru-RU" sz="2400" dirty="0"/>
              <a:t> подготовить учащихся к прохождению итоговой аттестации в новой форме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 sz="2400" dirty="0"/>
          </a:p>
        </p:txBody>
      </p:sp>
      <p:pic>
        <p:nvPicPr>
          <p:cNvPr id="3075" name="Picture 3" descr="E:\Фото\фото грамот\грамоты 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260649"/>
            <a:ext cx="187408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10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1728192"/>
          </a:xfrm>
        </p:spPr>
        <p:txBody>
          <a:bodyPr/>
          <a:lstStyle/>
          <a:p>
            <a:pPr algn="r"/>
            <a:r>
              <a:rPr lang="ru-RU" altLang="ru-RU" sz="2400" b="1" i="1" dirty="0">
                <a:solidFill>
                  <a:schemeClr val="accent5">
                    <a:lumMod val="75000"/>
                  </a:schemeClr>
                </a:solidFill>
              </a:rPr>
              <a:t>Самым важным явлением в школе, самым поучительным предметом, самым живым примером для ученика является сам учитель. Он — олицетворенный метод обучения, само воплощение принципа воспитания. Адольф Фридрих </a:t>
            </a:r>
            <a:r>
              <a:rPr lang="ru-RU" altLang="ru-RU" sz="2400" b="1" i="1" dirty="0" err="1">
                <a:solidFill>
                  <a:schemeClr val="accent5">
                    <a:lumMod val="75000"/>
                  </a:schemeClr>
                </a:solidFill>
              </a:rPr>
              <a:t>Дистервег</a:t>
            </a:r>
            <a:endParaRPr lang="ru-RU" altLang="ru-RU" sz="2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dirty="0">
                <a:solidFill>
                  <a:srgbClr val="009900"/>
                </a:solidFill>
              </a:rPr>
              <a:t>Принципы моей деятельности:</a:t>
            </a:r>
          </a:p>
          <a:p>
            <a:pPr>
              <a:lnSpc>
                <a:spcPct val="80000"/>
              </a:lnSpc>
            </a:pPr>
            <a:r>
              <a:rPr lang="ru-RU" altLang="ru-RU" sz="2800" dirty="0"/>
              <a:t>научности и доступности заданий для каждого;</a:t>
            </a:r>
          </a:p>
          <a:p>
            <a:pPr>
              <a:lnSpc>
                <a:spcPct val="80000"/>
              </a:lnSpc>
            </a:pPr>
            <a:r>
              <a:rPr lang="ru-RU" altLang="ru-RU" sz="2800" dirty="0"/>
              <a:t>личностно-ориентированное обучение;</a:t>
            </a:r>
          </a:p>
          <a:p>
            <a:pPr>
              <a:lnSpc>
                <a:spcPct val="80000"/>
              </a:lnSpc>
            </a:pPr>
            <a:r>
              <a:rPr lang="ru-RU" altLang="ru-RU" sz="2800" dirty="0"/>
              <a:t>связи теории с практикой;</a:t>
            </a:r>
          </a:p>
          <a:p>
            <a:pPr>
              <a:lnSpc>
                <a:spcPct val="80000"/>
              </a:lnSpc>
            </a:pPr>
            <a:r>
              <a:rPr lang="ru-RU" altLang="ru-RU" sz="2800" dirty="0"/>
              <a:t>наглядности;</a:t>
            </a:r>
          </a:p>
          <a:p>
            <a:pPr>
              <a:lnSpc>
                <a:spcPct val="80000"/>
              </a:lnSpc>
            </a:pPr>
            <a:r>
              <a:rPr lang="ru-RU" altLang="ru-RU" sz="2800" dirty="0"/>
              <a:t>взаимопомощи;</a:t>
            </a:r>
          </a:p>
          <a:p>
            <a:pPr>
              <a:lnSpc>
                <a:spcPct val="80000"/>
              </a:lnSpc>
            </a:pPr>
            <a:r>
              <a:rPr lang="ru-RU" altLang="ru-RU" sz="2800" dirty="0"/>
              <a:t>комфортности в классе;</a:t>
            </a:r>
          </a:p>
          <a:p>
            <a:pPr>
              <a:lnSpc>
                <a:spcPct val="80000"/>
              </a:lnSpc>
            </a:pPr>
            <a:r>
              <a:rPr lang="ru-RU" altLang="ru-RU" sz="2800" dirty="0" smtClean="0"/>
              <a:t>доброжелательности</a:t>
            </a:r>
            <a:r>
              <a:rPr lang="ru-RU" altLang="ru-RU" sz="2800" dirty="0"/>
              <a:t>;</a:t>
            </a:r>
          </a:p>
          <a:p>
            <a:pPr>
              <a:lnSpc>
                <a:spcPct val="80000"/>
              </a:lnSpc>
            </a:pPr>
            <a:r>
              <a:rPr lang="ru-RU" altLang="ru-RU" sz="2800" dirty="0"/>
              <a:t>постоянное повторение </a:t>
            </a:r>
            <a:endParaRPr lang="ru-RU" altLang="ru-RU" sz="28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800" dirty="0" smtClean="0"/>
              <a:t>                  ранее </a:t>
            </a:r>
            <a:r>
              <a:rPr lang="ru-RU" altLang="ru-RU" sz="2800" dirty="0"/>
              <a:t>изученного.</a:t>
            </a:r>
          </a:p>
        </p:txBody>
      </p:sp>
      <p:pic>
        <p:nvPicPr>
          <p:cNvPr id="10242" name="Picture 2" descr="E:\Фото\Фото уроков\DSC005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645024"/>
            <a:ext cx="349188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91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549275"/>
            <a:ext cx="7075512" cy="5832053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40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Методы </a:t>
            </a:r>
            <a:r>
              <a:rPr lang="ru-RU" altLang="ru-RU" sz="40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обучения:</a:t>
            </a: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ru-RU" altLang="ru-RU" dirty="0"/>
              <a:t>Модульный урок;</a:t>
            </a: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ru-RU" altLang="ru-RU" dirty="0"/>
              <a:t>Виртуальные литературные экскурсии; </a:t>
            </a: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ru-RU" altLang="ru-RU" dirty="0"/>
              <a:t>Урок-презентацию;</a:t>
            </a: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ru-RU" altLang="ru-RU" dirty="0"/>
              <a:t>Урок-практикум;</a:t>
            </a: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ru-RU" altLang="ru-RU" dirty="0"/>
              <a:t>Семинар;</a:t>
            </a: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ru-RU" altLang="ru-RU" dirty="0"/>
              <a:t>Проблемную лекцию;</a:t>
            </a: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ru-RU" altLang="ru-RU" dirty="0"/>
              <a:t>Урок-зачёт;</a:t>
            </a: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ru-RU" altLang="ru-RU" dirty="0"/>
              <a:t>Исследовательские методы в обучении;</a:t>
            </a: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ru-RU" altLang="ru-RU" dirty="0"/>
              <a:t>Проектные методы  обучения</a:t>
            </a:r>
            <a:r>
              <a:rPr lang="ru-RU" altLang="ru-RU" dirty="0" smtClean="0"/>
              <a:t>.</a:t>
            </a:r>
            <a:endParaRPr lang="ru-RU" altLang="ru-RU" dirty="0"/>
          </a:p>
        </p:txBody>
      </p:sp>
      <p:pic>
        <p:nvPicPr>
          <p:cNvPr id="4099" name="Picture 3" descr="E:\Фото\Фото уроков\SAM_00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2132856"/>
            <a:ext cx="3011826" cy="225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18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Приемы</a:t>
            </a:r>
            <a:r>
              <a:rPr lang="ru-RU" altLang="ru-RU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484784"/>
            <a:ext cx="6995120" cy="4896544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dirty="0" smtClean="0"/>
              <a:t>Учебный </a:t>
            </a:r>
            <a:r>
              <a:rPr lang="ru-RU" altLang="ru-RU" dirty="0"/>
              <a:t>мозговой штурм;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dirty="0"/>
              <a:t>Игровое моделирование;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dirty="0"/>
              <a:t>Погружение;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dirty="0"/>
              <a:t>Работа в группах и в паре;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dirty="0" err="1"/>
              <a:t>Синквейн</a:t>
            </a:r>
            <a:r>
              <a:rPr lang="ru-RU" altLang="ru-RU" dirty="0"/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dirty="0"/>
              <a:t>Тезаурус;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dirty="0"/>
              <a:t>Эссе;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dirty="0"/>
              <a:t>Лекции со стопами;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dirty="0" err="1"/>
              <a:t>Инсерт</a:t>
            </a:r>
            <a:r>
              <a:rPr lang="ru-RU" altLang="ru-RU" dirty="0"/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dirty="0"/>
              <a:t>Кластер.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9402A4-AE38-43EA-8162-5C82C51219A5}" type="datetime1">
              <a:rPr lang="ru-RU" smtClean="0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6AA7-832C-4513-A2D1-FAB76FC486F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5122" name="Picture 2" descr="E:\Фото\Фото уроков\SAM_00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4005064"/>
            <a:ext cx="3323861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85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71600" y="404664"/>
            <a:ext cx="7772400" cy="288032"/>
          </a:xfrm>
        </p:spPr>
        <p:txBody>
          <a:bodyPr/>
          <a:lstStyle/>
          <a:p>
            <a:r>
              <a:rPr lang="ru-RU" sz="3600" dirty="0" smtClean="0">
                <a:solidFill>
                  <a:srgbClr val="00B050"/>
                </a:solidFill>
              </a:rPr>
              <a:t>Виды работы: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79512" y="764704"/>
            <a:ext cx="8640960" cy="5688632"/>
          </a:xfrm>
        </p:spPr>
        <p:txBody>
          <a:bodyPr/>
          <a:lstStyle/>
          <a:p>
            <a:r>
              <a:rPr lang="ru-RU" sz="2400" dirty="0" smtClean="0">
                <a:solidFill>
                  <a:srgbClr val="3C1A56"/>
                </a:solidFill>
              </a:rPr>
              <a:t>         </a:t>
            </a:r>
            <a:r>
              <a:rPr lang="ru-RU" sz="2200" dirty="0" smtClean="0">
                <a:solidFill>
                  <a:srgbClr val="3C1A56"/>
                </a:solidFill>
              </a:rPr>
              <a:t>1.  Работа со зрительной опорой:</a:t>
            </a:r>
          </a:p>
          <a:p>
            <a:r>
              <a:rPr lang="ru-RU" sz="2200" dirty="0" smtClean="0">
                <a:solidFill>
                  <a:srgbClr val="3C1A56"/>
                </a:solidFill>
              </a:rPr>
              <a:t>а) устный диалог; б) устный рассказ; в) письменный рассказ.</a:t>
            </a:r>
          </a:p>
          <a:p>
            <a:r>
              <a:rPr lang="ru-RU" sz="2200" dirty="0" smtClean="0">
                <a:solidFill>
                  <a:srgbClr val="3C1A56"/>
                </a:solidFill>
              </a:rPr>
              <a:t>2. Творческие работы (сочинения) на основе личных впечатлений:</a:t>
            </a:r>
          </a:p>
          <a:p>
            <a:r>
              <a:rPr lang="ru-RU" sz="2200" dirty="0" smtClean="0">
                <a:solidFill>
                  <a:srgbClr val="3C1A56"/>
                </a:solidFill>
              </a:rPr>
              <a:t>а) читательские; б) жизненные; в) фантазийные.</a:t>
            </a:r>
          </a:p>
          <a:p>
            <a:r>
              <a:rPr lang="ru-RU" sz="2200" dirty="0" smtClean="0">
                <a:solidFill>
                  <a:srgbClr val="3C1A56"/>
                </a:solidFill>
              </a:rPr>
              <a:t>3. Устные дискуссии.             4. Устная или письменная газета.</a:t>
            </a:r>
          </a:p>
          <a:p>
            <a:r>
              <a:rPr lang="ru-RU" sz="2200" dirty="0" smtClean="0">
                <a:solidFill>
                  <a:srgbClr val="3C1A56"/>
                </a:solidFill>
              </a:rPr>
              <a:t>5. Языковые игры:</a:t>
            </a:r>
          </a:p>
          <a:p>
            <a:r>
              <a:rPr lang="ru-RU" sz="2200" dirty="0" smtClean="0">
                <a:solidFill>
                  <a:srgbClr val="301FB1"/>
                </a:solidFill>
              </a:rPr>
              <a:t>&amp;</a:t>
            </a:r>
            <a:r>
              <a:rPr lang="ru-RU" sz="2200" dirty="0" smtClean="0">
                <a:solidFill>
                  <a:srgbClr val="3C1A56"/>
                </a:solidFill>
              </a:rPr>
              <a:t> «корректор»      </a:t>
            </a:r>
            <a:r>
              <a:rPr lang="ru-RU" sz="2200" dirty="0" smtClean="0">
                <a:solidFill>
                  <a:srgbClr val="301FB1"/>
                </a:solidFill>
              </a:rPr>
              <a:t>&amp;</a:t>
            </a:r>
            <a:r>
              <a:rPr lang="ru-RU" sz="2200" dirty="0" smtClean="0">
                <a:solidFill>
                  <a:srgbClr val="3C1A56"/>
                </a:solidFill>
              </a:rPr>
              <a:t>   «вставь слово»    </a:t>
            </a:r>
            <a:r>
              <a:rPr lang="ru-RU" sz="2200" dirty="0" smtClean="0">
                <a:solidFill>
                  <a:srgbClr val="301FB1"/>
                </a:solidFill>
              </a:rPr>
              <a:t>&amp;</a:t>
            </a:r>
            <a:r>
              <a:rPr lang="ru-RU" sz="2200" dirty="0" smtClean="0">
                <a:solidFill>
                  <a:srgbClr val="3C1A56"/>
                </a:solidFill>
              </a:rPr>
              <a:t> продолжи рассказ по его началу…            </a:t>
            </a:r>
            <a:r>
              <a:rPr lang="ru-RU" sz="2200" dirty="0" smtClean="0">
                <a:solidFill>
                  <a:srgbClr val="301FB1"/>
                </a:solidFill>
              </a:rPr>
              <a:t>&amp;</a:t>
            </a:r>
            <a:r>
              <a:rPr lang="ru-RU" sz="2200" dirty="0" smtClean="0">
                <a:solidFill>
                  <a:srgbClr val="009900"/>
                </a:solidFill>
              </a:rPr>
              <a:t>   </a:t>
            </a:r>
            <a:r>
              <a:rPr lang="ru-RU" sz="2200" dirty="0" smtClean="0">
                <a:solidFill>
                  <a:srgbClr val="3C1A56"/>
                </a:solidFill>
              </a:rPr>
              <a:t>собери текст</a:t>
            </a:r>
          </a:p>
          <a:p>
            <a:r>
              <a:rPr lang="ru-RU" sz="2200" dirty="0" smtClean="0">
                <a:solidFill>
                  <a:srgbClr val="301FB1"/>
                </a:solidFill>
              </a:rPr>
              <a:t>&amp;</a:t>
            </a:r>
            <a:r>
              <a:rPr lang="ru-RU" sz="2200" dirty="0" smtClean="0">
                <a:solidFill>
                  <a:srgbClr val="009900"/>
                </a:solidFill>
              </a:rPr>
              <a:t> </a:t>
            </a:r>
            <a:r>
              <a:rPr lang="ru-RU" sz="2200" dirty="0" smtClean="0">
                <a:solidFill>
                  <a:srgbClr val="3C1A56"/>
                </a:solidFill>
              </a:rPr>
              <a:t>распространи предложение        </a:t>
            </a:r>
            <a:r>
              <a:rPr lang="ru-RU" sz="2200" dirty="0" smtClean="0">
                <a:solidFill>
                  <a:srgbClr val="301FB1"/>
                </a:solidFill>
              </a:rPr>
              <a:t>&amp;</a:t>
            </a:r>
            <a:r>
              <a:rPr lang="ru-RU" sz="2200" dirty="0" smtClean="0">
                <a:solidFill>
                  <a:srgbClr val="3C1A56"/>
                </a:solidFill>
              </a:rPr>
              <a:t> найти «третье лишнее» </a:t>
            </a:r>
          </a:p>
          <a:p>
            <a:r>
              <a:rPr lang="ru-RU" sz="2200" dirty="0" smtClean="0">
                <a:solidFill>
                  <a:srgbClr val="3C1A56"/>
                </a:solidFill>
              </a:rPr>
              <a:t>6</a:t>
            </a:r>
            <a:r>
              <a:rPr lang="ru-RU" sz="2200" dirty="0">
                <a:solidFill>
                  <a:srgbClr val="3C1A56"/>
                </a:solidFill>
              </a:rPr>
              <a:t>. Минутки поэзии. </a:t>
            </a:r>
            <a:r>
              <a:rPr lang="ru-RU" sz="2200" dirty="0" smtClean="0">
                <a:solidFill>
                  <a:srgbClr val="3C1A56"/>
                </a:solidFill>
              </a:rPr>
              <a:t>        7. </a:t>
            </a:r>
            <a:r>
              <a:rPr lang="ru-RU" sz="2200" dirty="0">
                <a:solidFill>
                  <a:srgbClr val="3C1A56"/>
                </a:solidFill>
              </a:rPr>
              <a:t>Почему так, а не иначе</a:t>
            </a:r>
            <a:r>
              <a:rPr lang="ru-RU" sz="2200" dirty="0" smtClean="0">
                <a:solidFill>
                  <a:srgbClr val="3C1A56"/>
                </a:solidFill>
              </a:rPr>
              <a:t>.</a:t>
            </a:r>
            <a:r>
              <a:rPr lang="ru-RU" sz="2200" dirty="0">
                <a:solidFill>
                  <a:srgbClr val="3C1A56"/>
                </a:solidFill>
              </a:rPr>
              <a:t/>
            </a:r>
            <a:br>
              <a:rPr lang="ru-RU" sz="2200" dirty="0">
                <a:solidFill>
                  <a:srgbClr val="3C1A56"/>
                </a:solidFill>
              </a:rPr>
            </a:br>
            <a:r>
              <a:rPr lang="ru-RU" sz="2200" dirty="0" smtClean="0">
                <a:solidFill>
                  <a:srgbClr val="3C1A56"/>
                </a:solidFill>
              </a:rPr>
              <a:t>8. </a:t>
            </a:r>
            <a:r>
              <a:rPr lang="ru-RU" sz="2200" dirty="0">
                <a:solidFill>
                  <a:srgbClr val="3C1A56"/>
                </a:solidFill>
              </a:rPr>
              <a:t>Мини-изложения, мини-сочинения. </a:t>
            </a:r>
            <a:r>
              <a:rPr lang="ru-RU" sz="2200" dirty="0" smtClean="0">
                <a:solidFill>
                  <a:srgbClr val="3C1A56"/>
                </a:solidFill>
              </a:rPr>
              <a:t>  </a:t>
            </a:r>
          </a:p>
          <a:p>
            <a:r>
              <a:rPr lang="ru-RU" sz="2200" dirty="0" smtClean="0">
                <a:solidFill>
                  <a:srgbClr val="3C1A56"/>
                </a:solidFill>
              </a:rPr>
              <a:t> 9. Сочинения-миниатюры. </a:t>
            </a:r>
          </a:p>
          <a:p>
            <a:r>
              <a:rPr lang="ru-RU" sz="2200" dirty="0" smtClean="0">
                <a:solidFill>
                  <a:srgbClr val="3C1A56"/>
                </a:solidFill>
              </a:rPr>
              <a:t>10. Сообщения.       11. </a:t>
            </a:r>
            <a:r>
              <a:rPr lang="ru-RU" sz="2200" dirty="0">
                <a:solidFill>
                  <a:srgbClr val="3C1A56"/>
                </a:solidFill>
              </a:rPr>
              <a:t>Творческие диктанты на основе картин</a:t>
            </a:r>
            <a:r>
              <a:rPr lang="ru-RU" sz="2200" dirty="0" smtClean="0">
                <a:solidFill>
                  <a:srgbClr val="3C1A56"/>
                </a:solidFill>
              </a:rPr>
              <a:t>.</a:t>
            </a:r>
            <a:r>
              <a:rPr lang="ru-RU" sz="2200" dirty="0">
                <a:solidFill>
                  <a:srgbClr val="3C1A56"/>
                </a:solidFill>
              </a:rPr>
              <a:t/>
            </a:r>
            <a:br>
              <a:rPr lang="ru-RU" sz="2200" dirty="0">
                <a:solidFill>
                  <a:srgbClr val="3C1A56"/>
                </a:solidFill>
              </a:rPr>
            </a:br>
            <a:endParaRPr lang="ru-RU" sz="500" dirty="0">
              <a:solidFill>
                <a:srgbClr val="3C1A56"/>
              </a:solidFill>
            </a:endParaRPr>
          </a:p>
          <a:p>
            <a:r>
              <a:rPr lang="ru-RU" sz="2200" dirty="0" smtClean="0">
                <a:solidFill>
                  <a:srgbClr val="3C1A56"/>
                </a:solidFill>
              </a:rPr>
              <a:t>12.Пересказ </a:t>
            </a:r>
            <a:r>
              <a:rPr lang="ru-RU" sz="2200" dirty="0">
                <a:solidFill>
                  <a:srgbClr val="3C1A56"/>
                </a:solidFill>
              </a:rPr>
              <a:t>художественного текста от лица героя.</a:t>
            </a:r>
            <a:r>
              <a:rPr lang="ru-RU" sz="2400" dirty="0">
                <a:solidFill>
                  <a:srgbClr val="3C1A56"/>
                </a:solidFill>
              </a:rPr>
              <a:t/>
            </a:r>
            <a:br>
              <a:rPr lang="ru-RU" sz="2400" dirty="0">
                <a:solidFill>
                  <a:srgbClr val="3C1A56"/>
                </a:solidFill>
              </a:rPr>
            </a:br>
            <a:endParaRPr lang="ru-RU" sz="2200" dirty="0" smtClean="0">
              <a:solidFill>
                <a:srgbClr val="002060"/>
              </a:solidFill>
            </a:endParaRPr>
          </a:p>
          <a:p>
            <a:pPr marL="457200" indent="-457200" algn="l">
              <a:buFontTx/>
              <a:buChar char="-"/>
            </a:pPr>
            <a:endParaRPr lang="ru-RU" sz="2800" dirty="0" smtClean="0">
              <a:solidFill>
                <a:srgbClr val="002060"/>
              </a:solidFill>
            </a:endParaRPr>
          </a:p>
          <a:p>
            <a:pPr algn="l"/>
            <a:endParaRPr lang="ru-RU" sz="2800" dirty="0" smtClean="0">
              <a:solidFill>
                <a:srgbClr val="002060"/>
              </a:solidFill>
            </a:endParaRPr>
          </a:p>
          <a:p>
            <a:pPr algn="l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56B451-7CDA-43D0-AC97-F6174A168B9D}" type="datetime1">
              <a:rPr lang="ru-RU" smtClean="0"/>
              <a:pPr>
                <a:defRPr/>
              </a:pPr>
              <a:t>25.01.2015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C46F5E-0D1E-4DDD-910D-DD3F0893A8D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21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тература 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Литература 3</Template>
  <TotalTime>456</TotalTime>
  <Words>635</Words>
  <Application>Microsoft Office PowerPoint</Application>
  <PresentationFormat>Экран (4:3)</PresentationFormat>
  <Paragraphs>105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Литература 3</vt:lpstr>
      <vt:lpstr> Педагогический опыт учителя русского языка и литературы Калинченко Оксаны Сергеевны </vt:lpstr>
      <vt:lpstr>Мой девиз: «Бороться и искать, найти и не сдаваться» </vt:lpstr>
      <vt:lpstr>Тема:</vt:lpstr>
      <vt:lpstr>             Цели педагогической деятельности:</vt:lpstr>
      <vt:lpstr>Задачи:</vt:lpstr>
      <vt:lpstr>Самым важным явлением в школе, самым поучительным предметом, самым живым примером для ученика является сам учитель. Он — олицетворенный метод обучения, само воплощение принципа воспитания. Адольф Фридрих Дистервег</vt:lpstr>
      <vt:lpstr>Презентация PowerPoint</vt:lpstr>
      <vt:lpstr>Приемы:</vt:lpstr>
      <vt:lpstr>Виды работы:</vt:lpstr>
      <vt:lpstr>Презентация PowerPoint</vt:lpstr>
      <vt:lpstr>Работа с интерактивной доской</vt:lpstr>
      <vt:lpstr>Темы ШМО:</vt:lpstr>
      <vt:lpstr>Презентация PowerPoint</vt:lpstr>
      <vt:lpstr>Презентация PowerPoint</vt:lpstr>
      <vt:lpstr>Результаты работ по развитию речи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Педагогический опыт учителя русского языка и литературы Калинченко Оксаны Сергеевны </dc:title>
  <dc:creator>V</dc:creator>
  <dc:description>http://aida.ucoz.ru</dc:description>
  <cp:lastModifiedBy>V</cp:lastModifiedBy>
  <cp:revision>77</cp:revision>
  <dcterms:created xsi:type="dcterms:W3CDTF">2015-01-18T11:08:52Z</dcterms:created>
  <dcterms:modified xsi:type="dcterms:W3CDTF">2015-01-25T10:01:32Z</dcterms:modified>
  <cp:category>шаблоны к Powerpoint</cp:category>
</cp:coreProperties>
</file>