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3" r:id="rId6"/>
    <p:sldId id="258" r:id="rId7"/>
    <p:sldId id="285" r:id="rId8"/>
    <p:sldId id="268" r:id="rId9"/>
    <p:sldId id="269" r:id="rId10"/>
    <p:sldId id="270" r:id="rId11"/>
    <p:sldId id="271" r:id="rId12"/>
    <p:sldId id="264" r:id="rId13"/>
    <p:sldId id="272" r:id="rId14"/>
    <p:sldId id="277" r:id="rId15"/>
    <p:sldId id="284" r:id="rId16"/>
    <p:sldId id="287" r:id="rId17"/>
    <p:sldId id="274" r:id="rId18"/>
    <p:sldId id="273" r:id="rId19"/>
    <p:sldId id="281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c:rich>
      </c:tx>
      <c:layout>
        <c:manualLayout>
          <c:xMode val="edge"/>
          <c:yMode val="edge"/>
          <c:x val="7.8770947047306736E-2"/>
          <c:y val="5.839754377560510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</c:v>
                </c:pt>
              </c:strCache>
            </c:strRef>
          </c:tx>
          <c:dPt>
            <c:idx val="0"/>
            <c:bubble3D val="0"/>
            <c:explosion val="2"/>
          </c:dPt>
          <c:dPt>
            <c:idx val="1"/>
            <c:bubble3D val="0"/>
            <c:explosion val="18"/>
          </c:dPt>
          <c:cat>
            <c:strRef>
              <c:f>Лист1!$A$2:$A$4</c:f>
              <c:strCache>
                <c:ptCount val="3"/>
                <c:pt idx="0">
                  <c:v>Воспроизвели информацию полностью - 3 ученика</c:v>
                </c:pt>
                <c:pt idx="1">
                  <c:v>Воспроизвели частично, с помощью учителя - 5 учеников</c:v>
                </c:pt>
                <c:pt idx="2">
                  <c:v>не смогли воспроизвести - 1 ученик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137261107956446"/>
          <c:y val="4.2349363730141469E-2"/>
          <c:w val="0.33877540176309046"/>
          <c:h val="0.69874611450858604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2011-2012 уч.год</c:v>
                </c:pt>
                <c:pt idx="1">
                  <c:v>2012-2013 уч.год</c:v>
                </c:pt>
                <c:pt idx="2">
                  <c:v>2013-2014 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2011-2012 уч.год</c:v>
                </c:pt>
                <c:pt idx="1">
                  <c:v>2012-2013 уч.год</c:v>
                </c:pt>
                <c:pt idx="2">
                  <c:v>2013-2014 уч.год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883456"/>
        <c:axId val="61874176"/>
        <c:axId val="0"/>
      </c:bar3DChart>
      <c:catAx>
        <c:axId val="5688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61874176"/>
        <c:crosses val="autoZero"/>
        <c:auto val="1"/>
        <c:lblAlgn val="ctr"/>
        <c:lblOffset val="100"/>
        <c:noMultiLvlLbl val="0"/>
      </c:catAx>
      <c:valAx>
        <c:axId val="618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883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5DA64-66A5-4DD6-BCA6-C6A62E13879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1C33-F4FB-48F9-8E5A-7DE8DAB65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B80477-3A3B-4F16-8D43-6E4D9EB0D89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3C422-62A3-4FFD-97B4-30221370B3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vetlcor.ucoz.ru/index/istorija_shkoly/0-8" TargetMode="External"/><Relationship Id="rId2" Type="http://schemas.openxmlformats.org/officeDocument/2006/relationships/hyperlink" Target="http://nsportal.ru/elena-sergeevna-nekrasov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mailto:elena.nekrasova05@yandex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nsportal.ru/node/150414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88;&#1080;&#1083;&#1086;&#1078;&#1077;&#1085;&#1080;&#1103;/&#1060;&#1088;&#1072;&#1075;&#1084;&#1077;&#1085;&#1090;%20&#1091;&#1088;&#1086;&#1082;&#1072;%20&#1073;&#1080;&#1086;&#1083;&#1086;&#1075;&#1080;&#1080;.AVI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80;&#1083;&#1086;&#1078;&#1077;&#1085;&#1080;&#1103;/&#1090;&#1072;&#1073;&#1083;&#1080;&#1094;&#1072;%202.doc" TargetMode="External"/><Relationship Id="rId3" Type="http://schemas.openxmlformats.org/officeDocument/2006/relationships/image" Target="../media/image35.png"/><Relationship Id="rId7" Type="http://schemas.openxmlformats.org/officeDocument/2006/relationships/hyperlink" Target="&#1055;&#1088;&#1080;&#1083;&#1086;&#1078;&#1077;&#1085;&#1080;&#1103;/&#1043;&#1083;&#1086;&#1073;&#1091;&#1089;%20-%20&#1084;&#1086;&#1076;&#1077;&#1083;&#1100;%20&#1047;&#1077;&#1084;&#1083;&#1080;.ppt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88;&#1080;&#1083;&#1086;&#1078;&#1077;&#1085;&#1080;&#1103;/&#1044;&#1080;&#1072;&#1075;&#1085;&#1086;&#1089;&#1090;&#1080;&#1082;&#1072;%20&#1086;&#1073;&#1091;&#1095;&#1077;&#1085;&#1085;&#1086;&#1089;&#1090;&#1080;%20%20&#1087;&#1086;%20&#1058;&#1088;&#1077;&#1090;&#1100;&#1103;&#1082;&#1086;&#1074;&#1091;.docx" TargetMode="External"/><Relationship Id="rId5" Type="http://schemas.openxmlformats.org/officeDocument/2006/relationships/hyperlink" Target="&#1055;&#1088;&#1080;&#1083;&#1086;&#1078;&#1077;&#1085;&#1080;&#1103;/&#1046;&#1072;&#1088;&#1082;&#1080;&#1081;%20&#1087;&#1086;&#1103;&#1089;.pptx" TargetMode="External"/><Relationship Id="rId4" Type="http://schemas.openxmlformats.org/officeDocument/2006/relationships/hyperlink" Target="&#1055;&#1088;&#1080;&#1083;&#1086;&#1078;&#1077;&#1085;&#1080;&#1103;/&#1091;&#1088;&#1086;&#1082;%20&#1073;&#1080;&#1086;&#1083;&#1086;&#1075;&#1080;&#1080;%20&#1082;&#1072;&#1088;&#1090;&#1086;&#1092;&#1077;&#1083;&#1100;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nsportal.ru/node/148464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ode/1507088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tidor.ru/article/lev_vygotskiy_zona_blizhaysheg_11943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3000.ru/NEW_Lysenkova-Sofja-Nikolaevna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ak.znate.ru/docs/index-100898.html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88;&#1080;&#1083;&#1086;&#1078;&#1077;&#1085;&#1080;&#1103;/MVI_1620.avi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6220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мероприятие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«Методический семинар»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9" y="2204864"/>
            <a:ext cx="83788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Учитель географии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биологии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Некрасова Елена Сергеевна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МКОУ С(К) ОШИ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VIII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вида</a:t>
            </a:r>
          </a:p>
          <a:p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п.Светлополянск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Верхнекамского района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E-mail: elena.nekrasova05@yandex.ru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Педагогические технолог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002132" cy="34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Анкета участника Областного публичного конкурса &quot;Учитель года Липецкой области&quot; Фамилия, имя,отчество Муниципальный район, окру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188640"/>
            <a:ext cx="1566769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50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905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Логика плюс связность изложения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Скругленный прямоугольник 199"/>
          <p:cNvSpPr/>
          <p:nvPr/>
        </p:nvSpPr>
        <p:spPr>
          <a:xfrm>
            <a:off x="142844" y="785794"/>
            <a:ext cx="407196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составления цепочек рассуждений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214282" y="1000108"/>
            <a:ext cx="8715436" cy="5584306"/>
            <a:chOff x="214282" y="1000108"/>
            <a:chExt cx="8715436" cy="558430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85720" y="1357298"/>
              <a:ext cx="8192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 этап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214414" y="1357298"/>
              <a:ext cx="23215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Выделение главного</a:t>
              </a:r>
              <a:endPara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57158" y="1785926"/>
              <a:ext cx="412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Жаркий пояс расположен на  экваторе </a:t>
              </a:r>
              <a:endParaRPr lang="ru-RU" dirty="0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214282" y="2000240"/>
              <a:ext cx="3769702" cy="2500330"/>
              <a:chOff x="142844" y="2143116"/>
              <a:chExt cx="3983984" cy="2471812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142844" y="3143248"/>
                <a:ext cx="2843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Усиливается испарение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14282" y="2285992"/>
                <a:ext cx="391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Круглый год солнечные лучи прямые.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Очень высокая температура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42844" y="3643314"/>
                <a:ext cx="26703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Идут обильные дожди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42844" y="4214818"/>
                <a:ext cx="375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Растительность разнообразная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Прямая со стрелкой 52"/>
              <p:cNvCxnSpPr/>
              <p:nvPr/>
            </p:nvCxnSpPr>
            <p:spPr>
              <a:xfrm rot="5400000">
                <a:off x="1393803" y="2249479"/>
                <a:ext cx="214314" cy="158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 rot="5400000">
                <a:off x="1393803" y="2892421"/>
                <a:ext cx="214314" cy="158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 rot="16200000" flipH="1">
                <a:off x="1358896" y="3500389"/>
                <a:ext cx="285753" cy="99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 rot="5400000">
                <a:off x="1359741" y="4071149"/>
                <a:ext cx="285753" cy="158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6"/>
            <p:cNvSpPr/>
            <p:nvPr/>
          </p:nvSpPr>
          <p:spPr>
            <a:xfrm>
              <a:off x="285720" y="4500570"/>
              <a:ext cx="8192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этап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14414" y="4500570"/>
              <a:ext cx="29131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Зашифровка информации</a:t>
              </a:r>
              <a:endPara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714876" y="1000108"/>
              <a:ext cx="4214842" cy="39290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Коммуникативные УУД: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оформлять свои мысли в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форме на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уровне предложения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небольшого текста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Задавать вопросы</a:t>
              </a:r>
            </a:p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Познавательные УУД: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использовать знаково-символические средства для решения учебных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задач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уметь осуществлять синтез как составление целого из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частей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устанавливать причинно-следственные связи.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571472" y="4929198"/>
              <a:ext cx="8072494" cy="1285860"/>
              <a:chOff x="857224" y="5572140"/>
              <a:chExt cx="8072494" cy="1285860"/>
            </a:xfrm>
          </p:grpSpPr>
          <p:sp>
            <p:nvSpPr>
              <p:cNvPr id="76" name="Стрелка влево 75"/>
              <p:cNvSpPr/>
              <p:nvPr/>
            </p:nvSpPr>
            <p:spPr>
              <a:xfrm>
                <a:off x="2143108" y="6000768"/>
                <a:ext cx="571504" cy="142876"/>
              </a:xfrm>
              <a:prstGeom prst="leftArrow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Стрелка вправо 63"/>
              <p:cNvSpPr/>
              <p:nvPr/>
            </p:nvSpPr>
            <p:spPr>
              <a:xfrm>
                <a:off x="2143108" y="6275939"/>
                <a:ext cx="571504" cy="142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 вправо 64"/>
              <p:cNvSpPr/>
              <p:nvPr/>
            </p:nvSpPr>
            <p:spPr>
              <a:xfrm>
                <a:off x="3500430" y="6286520"/>
                <a:ext cx="571504" cy="142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Стрелка вправо 65"/>
              <p:cNvSpPr/>
              <p:nvPr/>
            </p:nvSpPr>
            <p:spPr>
              <a:xfrm>
                <a:off x="5072066" y="6286520"/>
                <a:ext cx="571504" cy="142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трелка вправо 66"/>
              <p:cNvSpPr/>
              <p:nvPr/>
            </p:nvSpPr>
            <p:spPr>
              <a:xfrm>
                <a:off x="6858016" y="6275939"/>
                <a:ext cx="571504" cy="142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Стрелка влево 72"/>
              <p:cNvSpPr/>
              <p:nvPr/>
            </p:nvSpPr>
            <p:spPr>
              <a:xfrm>
                <a:off x="6858016" y="5990187"/>
                <a:ext cx="571504" cy="142876"/>
              </a:xfrm>
              <a:prstGeom prst="leftArrow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Стрелка влево 73"/>
              <p:cNvSpPr/>
              <p:nvPr/>
            </p:nvSpPr>
            <p:spPr>
              <a:xfrm>
                <a:off x="5072066" y="6000768"/>
                <a:ext cx="571504" cy="142876"/>
              </a:xfrm>
              <a:prstGeom prst="leftArrow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Стрелка влево 74"/>
              <p:cNvSpPr/>
              <p:nvPr/>
            </p:nvSpPr>
            <p:spPr>
              <a:xfrm>
                <a:off x="3500430" y="6000768"/>
                <a:ext cx="571504" cy="142876"/>
              </a:xfrm>
              <a:prstGeom prst="leftArrow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9" name="Группа 108"/>
              <p:cNvGrpSpPr/>
              <p:nvPr/>
            </p:nvGrpSpPr>
            <p:grpSpPr>
              <a:xfrm>
                <a:off x="5786446" y="5786454"/>
                <a:ext cx="1000132" cy="928694"/>
                <a:chOff x="214282" y="4857760"/>
                <a:chExt cx="1785950" cy="1825644"/>
              </a:xfrm>
              <a:solidFill>
                <a:schemeClr val="accent5">
                  <a:lumMod val="40000"/>
                  <a:lumOff val="60000"/>
                </a:schemeClr>
              </a:solidFill>
            </p:grpSpPr>
            <p:sp>
              <p:nvSpPr>
                <p:cNvPr id="110" name="Облако 109"/>
                <p:cNvSpPr/>
                <p:nvPr/>
              </p:nvSpPr>
              <p:spPr>
                <a:xfrm>
                  <a:off x="214282" y="4857760"/>
                  <a:ext cx="1785950" cy="1214446"/>
                </a:xfrm>
                <a:prstGeom prst="cloud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Капля 110"/>
                <p:cNvSpPr/>
                <p:nvPr/>
              </p:nvSpPr>
              <p:spPr>
                <a:xfrm rot="20493512">
                  <a:off x="285720" y="6072206"/>
                  <a:ext cx="285752" cy="214314"/>
                </a:xfrm>
                <a:prstGeom prst="teardrop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Капля 111"/>
                <p:cNvSpPr/>
                <p:nvPr/>
              </p:nvSpPr>
              <p:spPr>
                <a:xfrm rot="20493512">
                  <a:off x="526594" y="6397653"/>
                  <a:ext cx="285752" cy="214314"/>
                </a:xfrm>
                <a:prstGeom prst="teardrop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Капля 112"/>
                <p:cNvSpPr/>
                <p:nvPr/>
              </p:nvSpPr>
              <p:spPr>
                <a:xfrm rot="20493512">
                  <a:off x="883784" y="6183339"/>
                  <a:ext cx="285752" cy="214314"/>
                </a:xfrm>
                <a:prstGeom prst="teardrop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Капля 113"/>
                <p:cNvSpPr/>
                <p:nvPr/>
              </p:nvSpPr>
              <p:spPr>
                <a:xfrm rot="20493512">
                  <a:off x="1455289" y="6040461"/>
                  <a:ext cx="285752" cy="214314"/>
                </a:xfrm>
                <a:prstGeom prst="teardrop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Капля 114"/>
                <p:cNvSpPr/>
                <p:nvPr/>
              </p:nvSpPr>
              <p:spPr>
                <a:xfrm rot="20493512">
                  <a:off x="1098099" y="6469090"/>
                  <a:ext cx="285752" cy="214314"/>
                </a:xfrm>
                <a:prstGeom prst="teardrop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7" name="Группа 116"/>
              <p:cNvGrpSpPr/>
              <p:nvPr/>
            </p:nvGrpSpPr>
            <p:grpSpPr>
              <a:xfrm>
                <a:off x="2857488" y="5775873"/>
                <a:ext cx="500066" cy="1000132"/>
                <a:chOff x="285720" y="142852"/>
                <a:chExt cx="1143008" cy="2429686"/>
              </a:xfrm>
              <a:solidFill>
                <a:srgbClr val="FFFF00"/>
              </a:solidFill>
            </p:grpSpPr>
            <p:sp>
              <p:nvSpPr>
                <p:cNvPr id="118" name="Овал 117"/>
                <p:cNvSpPr/>
                <p:nvPr/>
              </p:nvSpPr>
              <p:spPr>
                <a:xfrm>
                  <a:off x="285720" y="142852"/>
                  <a:ext cx="1143008" cy="1143008"/>
                </a:xfrm>
                <a:prstGeom prst="ellips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9" name="Прямая со стрелкой 118"/>
                <p:cNvCxnSpPr/>
                <p:nvPr/>
              </p:nvCxnSpPr>
              <p:spPr>
                <a:xfrm rot="5400000">
                  <a:off x="-71470" y="1857364"/>
                  <a:ext cx="1285884" cy="1588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 стрелкой 119"/>
                <p:cNvCxnSpPr>
                  <a:stCxn id="118" idx="4"/>
                </p:cNvCxnSpPr>
                <p:nvPr/>
              </p:nvCxnSpPr>
              <p:spPr>
                <a:xfrm rot="5400000">
                  <a:off x="214282" y="1928802"/>
                  <a:ext cx="1285884" cy="1588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 стрелкой 120"/>
                <p:cNvCxnSpPr/>
                <p:nvPr/>
              </p:nvCxnSpPr>
              <p:spPr>
                <a:xfrm rot="5400000">
                  <a:off x="500034" y="1857364"/>
                  <a:ext cx="1285884" cy="1588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57224" y="5572140"/>
                <a:ext cx="1134977" cy="114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6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14810" y="5706546"/>
                <a:ext cx="714380" cy="1151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27" name="Группа 126"/>
              <p:cNvGrpSpPr/>
              <p:nvPr/>
            </p:nvGrpSpPr>
            <p:grpSpPr>
              <a:xfrm>
                <a:off x="7643834" y="5704435"/>
                <a:ext cx="1285884" cy="1071569"/>
                <a:chOff x="1357290" y="2500306"/>
                <a:chExt cx="1812174" cy="1181097"/>
              </a:xfrm>
            </p:grpSpPr>
            <p:pic>
              <p:nvPicPr>
                <p:cNvPr id="128" name="Picture 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1357290" y="2500306"/>
                  <a:ext cx="669166" cy="1181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" name="Picture 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1928794" y="2500306"/>
                  <a:ext cx="669166" cy="1181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" name="Picture 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500298" y="2500306"/>
                  <a:ext cx="669166" cy="1181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79" name="Прямоугольник 78"/>
            <p:cNvSpPr/>
            <p:nvPr/>
          </p:nvSpPr>
          <p:spPr>
            <a:xfrm>
              <a:off x="285720" y="6215082"/>
              <a:ext cx="8192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этап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285852" y="6215082"/>
              <a:ext cx="3034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Расшифровка информации</a:t>
              </a:r>
              <a:endPara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285688" y="2643182"/>
            <a:ext cx="8858312" cy="143861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689" y="785794"/>
            <a:ext cx="8858311" cy="1754326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C:\Documents and Settings\Лена\Мои документы\Документы сканера\1 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32189" y="-46360"/>
            <a:ext cx="1428762" cy="3521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Рисунок 3" descr="Копия 1 086.jpg"/>
          <p:cNvPicPr>
            <a:picLocks noChangeAspect="1"/>
          </p:cNvPicPr>
          <p:nvPr/>
        </p:nvPicPr>
        <p:blipFill rotWithShape="1">
          <a:blip r:embed="rId3"/>
          <a:srcRect t="7199"/>
          <a:stretch/>
        </p:blipFill>
        <p:spPr>
          <a:xfrm rot="16200000">
            <a:off x="1665028" y="1549626"/>
            <a:ext cx="1166964" cy="39255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2571744"/>
            <a:ext cx="4493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открытии полезных ископаемых  возникает проблема их добычи, а значит, необходимости рабочих рук. Таким образом, вокруг месторождений постепенно разрастается город.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4606" y="857232"/>
            <a:ext cx="5279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глубже погружаешься в океанические воды,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меньше солнечного тепла и света, 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следовательно, хуже условия для размножения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планктона; поскольку мельчайшие животные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пищей для рыб, то и рыбы на глубине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гораздо меньше, чем в поверхностных слоях.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4214818"/>
            <a:ext cx="8687104" cy="4209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РАБОТЫ ПО СОЗДАНИЮ СХЕМЫ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4714884"/>
            <a:ext cx="8715436" cy="214311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4714884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подобрать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готовых карточек соответствующий символ;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найти ошибку в расположении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звеньев цепочки рассуждений для проверки понимания смысла, сути изучаемого предмета или явления;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расставить карточки-схемы правильно;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дополнить моделируемый ряд;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соединение отдельных блоков схемы связующими стрелками с объяснением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896" y="214290"/>
            <a:ext cx="8687104" cy="4209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РАБОТЫ С ИНФОРМАЦИЕЙ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1663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Интеллект карты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154" y="4221088"/>
            <a:ext cx="5001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Познавательные УУД: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осуществлять 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выделением существенных и несущественных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уметь осуществлять сравнение и классификацию по заданным критериям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устанавливать причинно-следственные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уметь осуществлять синтез как составление целого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1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9" y="856039"/>
            <a:ext cx="42545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\Desktop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78" y="856039"/>
            <a:ext cx="427990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1\Desktop\Рисуно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14" y="4002329"/>
            <a:ext cx="3870325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Динамические схемы - модели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642918"/>
            <a:ext cx="2714644" cy="37147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связи теории с практикой.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 дает высокую эффективность географических образов в развитии мышления,  развитие связной монологической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2844" y="642918"/>
            <a:ext cx="5929354" cy="3857652"/>
            <a:chOff x="142844" y="642918"/>
            <a:chExt cx="5929354" cy="3857652"/>
          </a:xfrm>
        </p:grpSpPr>
        <p:pic>
          <p:nvPicPr>
            <p:cNvPr id="1026" name="Picture 2" descr="C:\Documents and Settings\Лена\Рабочий стол\е.н\DSCN01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391168" y="1248368"/>
              <a:ext cx="2906342" cy="18383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7" name="Picture 3" descr="C:\Documents and Settings\Лена\Рабочий стол\е.н\DSCN01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64" y="642918"/>
              <a:ext cx="3037900" cy="17811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Стрелка вправо 7"/>
            <p:cNvSpPr/>
            <p:nvPr/>
          </p:nvSpPr>
          <p:spPr>
            <a:xfrm>
              <a:off x="2071670" y="1071546"/>
              <a:ext cx="928694" cy="3571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670" y="2571744"/>
              <a:ext cx="4000528" cy="19288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Ход работы:</a:t>
              </a:r>
            </a:p>
            <a:p>
              <a:pPr marL="228600" indent="-228600">
                <a:buAutoNum type="arabicPeriod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Река течет с запада на восток и впадает в море.</a:t>
              </a:r>
            </a:p>
            <a:p>
              <a:pPr marL="228600" indent="-228600">
                <a:buAutoNum type="arabicPeriod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Обозначь исток и устье.</a:t>
              </a:r>
            </a:p>
            <a:p>
              <a:pPr marL="228600" indent="-228600">
                <a:buAutoNum type="arabicPeriod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Покажи стрелкой, куда направлено течение реки.</a:t>
              </a:r>
            </a:p>
            <a:p>
              <a:pPr marL="228600" indent="-228600">
                <a:buAutoNum type="arabicPeriod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Обозначь два левых притока и один правый. 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2844" y="4643446"/>
            <a:ext cx="8858312" cy="1894596"/>
            <a:chOff x="142844" y="4643446"/>
            <a:chExt cx="8858312" cy="1894596"/>
          </a:xfrm>
        </p:grpSpPr>
        <p:pic>
          <p:nvPicPr>
            <p:cNvPr id="1028" name="Picture 4" descr="C:\Documents and Settings\Лена\Рабочий стол\е.н\DSCN011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4643446"/>
              <a:ext cx="2636825" cy="1831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9" name="Picture 5" descr="C:\Documents and Settings\Лена\Рабочий стол\е.н\DSCN011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4643446"/>
              <a:ext cx="2685709" cy="18945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9" name="Стрелка вправо 8"/>
            <p:cNvSpPr/>
            <p:nvPr/>
          </p:nvSpPr>
          <p:spPr>
            <a:xfrm>
              <a:off x="2786050" y="5429264"/>
              <a:ext cx="642942" cy="3571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215074" y="4714884"/>
              <a:ext cx="2786082" cy="15716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Ход работы: 1. Дай характеристику географического положения Австралии по плану.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2. Составь схему географического положения Австралии.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285984" y="2500306"/>
            <a:ext cx="347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 схему реки по описанию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292080" y="263877"/>
            <a:ext cx="349188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 обучающихся</a:t>
            </a:r>
          </a:p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географии за 3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7503" y="270484"/>
            <a:ext cx="3672409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 обучающихся</a:t>
            </a:r>
          </a:p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биологии за 3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1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0" y="1286147"/>
            <a:ext cx="4320480" cy="27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1\Desktop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5" b="24941"/>
          <a:stretch/>
        </p:blipFill>
        <p:spPr bwMode="auto">
          <a:xfrm>
            <a:off x="4548336" y="1462218"/>
            <a:ext cx="4572000" cy="242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DSCN03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5289" y="4088325"/>
            <a:ext cx="3256751" cy="243701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SCN03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5"/>
            <a:ext cx="2658430" cy="24533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669" y="4515513"/>
            <a:ext cx="24736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Видеофрагмент урока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иологии на основе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проблемного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изложения с созданием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схемы для решения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интеллектуального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затруднения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021942" cy="11429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Умение работать с информацией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–это универсальное учебное умение, считается одним из ключевых в стандартах (совокупность взаимосвязанных частных умений: поиск, переработка, создание, представления, хранения и передачи информации)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1643050"/>
            <a:ext cx="9144000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43050"/>
            <a:ext cx="9144000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заданий на уроках, исходя из специфики предмета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49831"/>
              </p:ext>
            </p:extLst>
          </p:nvPr>
        </p:nvGraphicFramePr>
        <p:xfrm>
          <a:off x="0" y="2285992"/>
          <a:ext cx="9144000" cy="428694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375599"/>
                <a:gridCol w="2768401"/>
              </a:tblGrid>
              <a:tr h="756825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 ЗАДАНИЙ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СРЕДНЕМ ЗВЕНЕ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4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элементами содержания таблиц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предметы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8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Сравнение элементов, выявление признаков, сходство, различие, представление результата в виде выводов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предметы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8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текста, выделение главного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предметы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4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 устанавливать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причинно-следственные связи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предметы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4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классифицировать объекты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предметы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03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Преобразование графической информации в текстовую и наоборот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предметы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07504" y="161275"/>
            <a:ext cx="8822214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70" y="836712"/>
            <a:ext cx="437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находить необходимую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информацию в учебнике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870044"/>
            <a:ext cx="3423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обрабатывать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информацию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1\Desktop\Рисунок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/>
          <a:stretch/>
        </p:blipFill>
        <p:spPr bwMode="auto">
          <a:xfrm>
            <a:off x="159207" y="1584857"/>
            <a:ext cx="4448191" cy="31620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1\Desktop\Рисунок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/>
          <a:stretch/>
        </p:blipFill>
        <p:spPr bwMode="auto">
          <a:xfrm>
            <a:off x="4786315" y="1584857"/>
            <a:ext cx="4230678" cy="31620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122" y="4828509"/>
            <a:ext cx="2808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Сценарий урока биологии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 применением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игнальных загадок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425" y="4746939"/>
            <a:ext cx="28977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Фрагмент урока географии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 с применением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сигнальных загадок и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цепочек рассуждений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(этап актуализации знаний)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07" y="6093296"/>
            <a:ext cx="275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Диагностика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обученности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6" action="ppaction://hlinkfile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П.И.Третьякову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030" y="4731809"/>
            <a:ext cx="2840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Фрагмент урока географии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 применением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игнальных загадок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(этапы актуализации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 знаний и закрепления)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840" y="6410626"/>
            <a:ext cx="22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Таблица результатов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9758" y="64446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4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5343"/>
            <a:ext cx="5172004" cy="8428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умения самостоятельно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«сворачивать» информацию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(3) 1 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5643578"/>
            <a:ext cx="5181280" cy="105480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5720" y="1428736"/>
            <a:ext cx="3500462" cy="5286412"/>
            <a:chOff x="285720" y="1428736"/>
            <a:chExt cx="3500462" cy="5286412"/>
          </a:xfrm>
        </p:grpSpPr>
        <p:pic>
          <p:nvPicPr>
            <p:cNvPr id="6" name="Рисунок 5" descr="1 0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1428736"/>
              <a:ext cx="3500462" cy="145084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7" name="Рисунок 6" descr="Копия 1 03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20" y="2857496"/>
              <a:ext cx="3500462" cy="196900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8" name="Рисунок 7" descr="Копия (2) 1 03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20" y="4840224"/>
              <a:ext cx="3500462" cy="1874924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929058" y="2000240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 класс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000636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класс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37861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класс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85720" y="161275"/>
            <a:ext cx="8429684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880744"/>
            <a:ext cx="3180014" cy="2281315"/>
          </a:xfrm>
          <a:ln w="28575">
            <a:solidFill>
              <a:srgbClr val="0070C0"/>
            </a:solidFill>
          </a:ln>
        </p:spPr>
      </p:pic>
      <p:pic>
        <p:nvPicPr>
          <p:cNvPr id="1026" name="Picture 2" descr="C:\Users\user1\Desktop\SDC101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8980"/>
            <a:ext cx="3171464" cy="23644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8733827"/>
              </p:ext>
            </p:extLst>
          </p:nvPr>
        </p:nvGraphicFramePr>
        <p:xfrm>
          <a:off x="15342" y="0"/>
          <a:ext cx="8985813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3714752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Проведя эксперимент с учащимися 9 класса, которым было предложено вспомнить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по биологии за 7 класс, представленный в виде схемы. Ребята, увидев сигнал, вспоминали и пересказывали все, что по идее уже давно должны  были «сдать в архив»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:\ШКОЛА\IMG_0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13" y="3487897"/>
            <a:ext cx="4314383" cy="326153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6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14282" y="161275"/>
            <a:ext cx="8572560" cy="18158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Эффективность участия обучающихся,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оспитанников в конкурсах, олимпиадах</a:t>
            </a:r>
          </a:p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географии и биологии районного, окружного, всероссийского уровней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5479796"/>
              </p:ext>
            </p:extLst>
          </p:nvPr>
        </p:nvGraphicFramePr>
        <p:xfrm>
          <a:off x="285720" y="2204864"/>
          <a:ext cx="8429684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0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43483" y="1916832"/>
            <a:ext cx="5221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06760" cy="17401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214290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Опорные схемы,  как средство достижения предметных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результатов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49229" y="5301208"/>
            <a:ext cx="8680489" cy="132343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наиболее актуальных 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навыков XXI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века, от которых зависит  успешность человека:  умения добывать, обрабатывать и передавать любого рода информацию, управлять коммуникацией в процессе сотрудничества.</a:t>
            </a:r>
            <a:endParaRPr lang="ru-RU" alt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14282" y="3571876"/>
            <a:ext cx="8643998" cy="16312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Пути решения: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системы по обучению школьников:</a:t>
            </a:r>
          </a:p>
          <a:p>
            <a:pPr algn="just">
              <a:buFontTx/>
              <a:buChar char="-"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работе с информацией, представленной в разных форматах (текст, рисунок, таблица, схема, диаграмма),</a:t>
            </a:r>
          </a:p>
          <a:p>
            <a:pPr algn="just">
              <a:buFontTx/>
              <a:buChar char="-"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преобразованию информации из одного вида в другой, </a:t>
            </a:r>
          </a:p>
          <a:p>
            <a:pPr algn="just">
              <a:buFontTx/>
              <a:buChar char="-"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оцениванию содержания информации.</a:t>
            </a:r>
            <a:endParaRPr lang="ru-RU" alt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85720" y="2143116"/>
            <a:ext cx="8572560" cy="132343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школьник демонстрирует недостаточно высокий уровень приемов мыслительной деятельности при отборе информации, неспособен выделять главное и обрабатывать её.</a:t>
            </a:r>
            <a:endParaRPr lang="ru-RU" alt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тать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4839083"/>
            <a:ext cx="2232248" cy="20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214282" y="161275"/>
            <a:ext cx="8715436" cy="13849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 используемой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литературы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пояснительной записке </a:t>
            </a:r>
          </a:p>
          <a:p>
            <a:pPr marL="360000"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презентации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850" y="1628800"/>
            <a:ext cx="89662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Бенькович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 М. Опорные конспекты в обучении географии / 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Бенькович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М.: Просвещение, 1995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Л. С. Проблемы дефектологии / Л. С. Выготский.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.:Просвещение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1995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 Л., Мельничук Н.Л. Сто приемов для учебного успеха ученика на уроках географии / Н. 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 Л. Мельничук. – М.: ООО 5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знания» 2006.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Громов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П. А. Рисунок в обучении физической географии / П. А. Громов. – М.: Просвещение, 1979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Назарова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Л. Д. Нетрадиционные уроки по физической географии / Л. 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Назарова.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М.: Творческий Центр Сфера, 2008.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К. Современные образовательные 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                                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М.: Народное образование, 1997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Газета  «Первое сентября»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Журналы «Биология в школе»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Журналы «Методист»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 bwMode="auto">
          <a:xfrm>
            <a:off x="7524328" y="1461184"/>
            <a:ext cx="1461922" cy="1015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овых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ФГОС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3124" y="1460238"/>
            <a:ext cx="1763501" cy="1015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Диагностика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собственного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опыта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00034" y="214290"/>
            <a:ext cx="821537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Факторы, оказавшие влияние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</a:p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становление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педагогического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4468689" y="1043229"/>
            <a:ext cx="9430" cy="4461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759198" y="1235816"/>
            <a:ext cx="7848872" cy="65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759198" y="1253585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2697342" y="1248983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8608070" y="1242409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6394946" y="1229765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891122" y="2684804"/>
            <a:ext cx="7324215" cy="4616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algn="ctr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217284" y="3284984"/>
            <a:ext cx="8640996" cy="7694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потребность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современного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 algn="just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209839" y="5301208"/>
            <a:ext cx="4219285" cy="1446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мение работать с источниками информации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труктурирование информации, выводы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072066" y="5522472"/>
            <a:ext cx="3857652" cy="11079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algn="ctr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универсальных учебных действий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500562" y="5857892"/>
            <a:ext cx="496602" cy="266855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855" y="1484058"/>
            <a:ext cx="20882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484058"/>
            <a:ext cx="165618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Курсовая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1720" y="1462806"/>
            <a:ext cx="1368152" cy="10130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пыта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17284" y="4322725"/>
            <a:ext cx="8640996" cy="7694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еоретическая значимость и недостаточная проработанность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7637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 rot="1298744" flipV="1">
            <a:off x="4711568" y="1563518"/>
            <a:ext cx="1996617" cy="180654"/>
          </a:xfrm>
          <a:prstGeom prst="rightArrow">
            <a:avLst/>
          </a:prstGeom>
          <a:solidFill>
            <a:schemeClr val="tx1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grpSp>
        <p:nvGrpSpPr>
          <p:cNvPr id="3" name="Группа 2"/>
          <p:cNvGrpSpPr/>
          <p:nvPr/>
        </p:nvGrpSpPr>
        <p:grpSpPr>
          <a:xfrm>
            <a:off x="267449" y="173736"/>
            <a:ext cx="7842900" cy="4398272"/>
            <a:chOff x="285720" y="-642966"/>
            <a:chExt cx="8484623" cy="5367381"/>
          </a:xfrm>
        </p:grpSpPr>
        <p:sp>
          <p:nvSpPr>
            <p:cNvPr id="4" name="Стрелка вправо 3"/>
            <p:cNvSpPr/>
            <p:nvPr/>
          </p:nvSpPr>
          <p:spPr>
            <a:xfrm rot="3573829">
              <a:off x="3103421" y="2014927"/>
              <a:ext cx="2486923" cy="17088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85720" y="-642966"/>
              <a:ext cx="8484623" cy="5367381"/>
              <a:chOff x="154427" y="-449098"/>
              <a:chExt cx="8829527" cy="673056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2928934"/>
                <a:ext cx="2071702" cy="1571636"/>
              </a:xfrm>
              <a:prstGeom prst="roundRect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Рисунки- символы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43438" y="4429132"/>
                <a:ext cx="2206818" cy="1852333"/>
              </a:xfrm>
              <a:prstGeom prst="roundRect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Карты-схемы, динамические схемы-модели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6840814" y="3643313"/>
                <a:ext cx="2143140" cy="1571636"/>
              </a:xfrm>
              <a:prstGeom prst="roundRect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Схемы,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таблицы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85984" y="4429132"/>
                <a:ext cx="2071702" cy="1571636"/>
              </a:xfrm>
              <a:prstGeom prst="roundRect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Интеллект-карты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 rot="2700000">
                <a:off x="1403966" y="1659823"/>
                <a:ext cx="214405" cy="1346536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 rot="2211253">
                <a:off x="4234198" y="2414373"/>
                <a:ext cx="2929089" cy="19659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>
                <a:off x="2756397" y="1790438"/>
                <a:ext cx="148683" cy="2591047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54427" y="-449098"/>
                <a:ext cx="5569881" cy="3123012"/>
              </a:xfrm>
              <a:prstGeom prst="ellipse">
                <a:avLst/>
              </a:prstGeom>
              <a:ln w="28575"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Работа с информацией на основе опорных  схем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112666" y="173736"/>
            <a:ext cx="4098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«… Показать науку и знания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 самой их  доступной и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жизнерадостной стороны…»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       И. Гете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4714884"/>
            <a:ext cx="8643998" cy="2000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основе работы  лежит теория ЛОС, автор В. Ф. Шаталов – интенсификация обучения на основе схемных и знаковых моделей учебного материала;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опыт С. Н.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Лысенковой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перспективно-опережающее обучение с использованием опорных схем при комментируемом управлении;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использованы идеи Т. М. и Д. Л.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Бенькович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применение опорных конспектов сочетается с привлечением карт, учебника;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 Д. Назаровой – интерпретация учебных текстов и опора на личностно-ориентированный подход в преподавании.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28724" y="1531413"/>
            <a:ext cx="1903662" cy="1027029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Цепочки рассуждений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8023" y="883097"/>
            <a:ext cx="8784976" cy="261837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023" y="3692038"/>
            <a:ext cx="8784976" cy="301257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56415" y="916151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Сознательность предполагает умение ученика давать полное и правильное речевое выражение действиям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выполнения. Озвучивание учеником действия является очень важной характеристикой, т.к. служит признаком произвольности действия. Практическое значение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теории поэтапного формирования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умственных действий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заключается в том, что в процессе обучения формирование новых действий происходит легче, без заучивания нового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1794" y="1072710"/>
            <a:ext cx="2007705" cy="2354052"/>
            <a:chOff x="251520" y="205189"/>
            <a:chExt cx="2007705" cy="2354052"/>
          </a:xfrm>
        </p:grpSpPr>
        <p:pic>
          <p:nvPicPr>
            <p:cNvPr id="3074" name="Picture 2" descr="День 25 марта: праздники, даты, событи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5189"/>
              <a:ext cx="2007705" cy="19996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56339" y="2189909"/>
              <a:ext cx="166212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П.Я.Гальперин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96814" y="3888537"/>
            <a:ext cx="8780993" cy="2795826"/>
            <a:chOff x="251520" y="491485"/>
            <a:chExt cx="8780993" cy="279582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19745" y="886654"/>
              <a:ext cx="691276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Л.С.Выготский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обосновал идею, согласно которой "только то обучение является хорошим, которое забегает вперед развитию". В связи с этим он ввел понятие о "зоне ближайшего развития". Под ней имелось в виду расхождение между уровнем задач, которые ребенок может решить самостоятельно или под руководством взрослого. Обучение, создавая подобную "зону", и ведет за собой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развитие.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51520" y="491485"/>
              <a:ext cx="1687129" cy="2795826"/>
              <a:chOff x="508608" y="1268760"/>
              <a:chExt cx="1687129" cy="2795826"/>
            </a:xfrm>
          </p:grpSpPr>
          <p:pic>
            <p:nvPicPr>
              <p:cNvPr id="10" name="Picture 2" descr="http://www.rustoys.ru/pics/vigotskiy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1" y="1268760"/>
                <a:ext cx="1584176" cy="242649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08608" y="3695254"/>
                <a:ext cx="1687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  <a:hlinkClick r:id="rId4"/>
                  </a:rPr>
                  <a:t>Л.С.Выготский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178023" y="101883"/>
            <a:ext cx="8687104" cy="563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443" y="168343"/>
            <a:ext cx="8183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Требования ФГОС основаны на трудах отечественных ученых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77982" y="3140968"/>
            <a:ext cx="8784976" cy="338437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981" y="376180"/>
            <a:ext cx="8635489" cy="237626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2448" y="509706"/>
            <a:ext cx="632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«Схемы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облегчают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конкретного мышления к абстрагированию. Условно-наглядное представление становится алгоритмом рассуждения и доказательства, а все внимание направлено не на запоминание или воспроизведение заданного, а на суть, размышление, осознание причинно-следственных зависимостей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связей».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8958" y="509706"/>
            <a:ext cx="1740623" cy="2109212"/>
            <a:chOff x="270100" y="836712"/>
            <a:chExt cx="1740623" cy="2109212"/>
          </a:xfrm>
        </p:grpSpPr>
        <p:pic>
          <p:nvPicPr>
            <p:cNvPr id="2050" name="Picture 2" descr="Софья Лысенкова. Интересные люди в образовании. Образование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6" t="7572" r="13192"/>
            <a:stretch/>
          </p:blipFill>
          <p:spPr bwMode="auto">
            <a:xfrm>
              <a:off x="344551" y="836712"/>
              <a:ext cx="1666172" cy="177324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0100" y="2576592"/>
              <a:ext cx="1689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  <a:hlinkClick r:id="rId3"/>
                </a:rPr>
                <a:t>С.Н.Лысенкова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4507" y="3263495"/>
            <a:ext cx="8762559" cy="3139321"/>
            <a:chOff x="179512" y="455183"/>
            <a:chExt cx="8762559" cy="313932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79512" y="548680"/>
              <a:ext cx="2484107" cy="2232413"/>
              <a:chOff x="395536" y="269775"/>
              <a:chExt cx="2484107" cy="2232413"/>
            </a:xfrm>
          </p:grpSpPr>
          <p:pic>
            <p:nvPicPr>
              <p:cNvPr id="10" name="Picture 2" descr="http://img.mega.kg/images/167TD5q6CF4xQ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69775"/>
                <a:ext cx="2484107" cy="1863081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51700" y="2132856"/>
                <a:ext cx="1571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  <a:hlinkClick r:id="rId5"/>
                  </a:rPr>
                  <a:t>В.Ф. Шаталов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2641202" y="455183"/>
              <a:ext cx="6300869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Необучаемых детей не бывает, бывают непрофессиональные педагоги.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Опираться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не на зубрёжку, а на понимание — вот основа методики Шаталова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целом суть педагогической системы В. Ф. Шаталова выражается в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том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чтобы учащийся представлял, понимал, помнил 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применял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свои знания в нестандартных условиях.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Рецепт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успеха ученика прост: нужно верить в ребенка и при малейшей возможности давать ему высказаться, чтобы над ним не висел страх оценки, страх отчуждения и осуждения.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23928" y="5301208"/>
            <a:ext cx="4608512" cy="155679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2644838"/>
            <a:ext cx="4608512" cy="255531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764704"/>
            <a:ext cx="4608512" cy="170208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6896" y="101882"/>
            <a:ext cx="8687104" cy="563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РАБОТЫ СО СХЕМАМИ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087" y="889899"/>
            <a:ext cx="2799755" cy="157689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Пропедевтическая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7063" y="1340768"/>
            <a:ext cx="868793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220" y="3004786"/>
            <a:ext cx="2832222" cy="172035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Уточнение новых понятий,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применение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(связь теории с практикой)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7257" y="764704"/>
            <a:ext cx="2075808" cy="751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Условные знаки,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08407" y="2741130"/>
            <a:ext cx="1728192" cy="751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Сигнальные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загадки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3980" y="2742510"/>
            <a:ext cx="1728192" cy="751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Цепочки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рассуждений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936" y="5187905"/>
            <a:ext cx="2784056" cy="151216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систематизация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материала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79807" y="3526548"/>
            <a:ext cx="3844105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сигналов и символов для оформления выводов, установления причинно-следственных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связей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изучаемых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процессах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явлениях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5" y="1623175"/>
            <a:ext cx="3096344" cy="7257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предварительное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введение малых порций знаний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9850" y="5301208"/>
            <a:ext cx="2573497" cy="751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Интеллект карты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8022" y="6168126"/>
            <a:ext cx="4111915" cy="5319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Анализ и синтез (работа с крупными блоками информации)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452" y="3356992"/>
            <a:ext cx="851489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258" y="5301208"/>
            <a:ext cx="94359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979623" y="2348880"/>
            <a:ext cx="314357" cy="51154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845973" y="4861133"/>
            <a:ext cx="581655" cy="74485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461791" y="1623175"/>
            <a:ext cx="846615" cy="3834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391407" y="3597301"/>
            <a:ext cx="846615" cy="3834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00620" y="5769260"/>
            <a:ext cx="846615" cy="3834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ена\Мои документы\Мои рисунки\Новая папка\IMG_1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87342"/>
            <a:ext cx="2836509" cy="38068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- символы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28596" y="587342"/>
            <a:ext cx="4714908" cy="3538437"/>
            <a:chOff x="642910" y="857231"/>
            <a:chExt cx="4714908" cy="353843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27259" y="857231"/>
              <a:ext cx="1396945" cy="1481652"/>
              <a:chOff x="3567908" y="2143116"/>
              <a:chExt cx="1766349" cy="1500197"/>
            </a:xfrm>
          </p:grpSpPr>
          <p:pic>
            <p:nvPicPr>
              <p:cNvPr id="35" name="Picture 2" descr="C:\Documents and Settings\Лена\Мои документы\Мои рисунки\Копия Копия 1 019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>
                <a:off x="4145886" y="2454941"/>
                <a:ext cx="610394" cy="1766349"/>
              </a:xfrm>
              <a:prstGeom prst="rect">
                <a:avLst/>
              </a:prstGeom>
              <a:noFill/>
            </p:spPr>
          </p:pic>
          <p:sp>
            <p:nvSpPr>
              <p:cNvPr id="36" name="TextBox 4"/>
              <p:cNvSpPr txBox="1"/>
              <p:nvPr/>
            </p:nvSpPr>
            <p:spPr>
              <a:xfrm>
                <a:off x="4000496" y="2143116"/>
                <a:ext cx="53203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600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6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922298" y="927787"/>
              <a:ext cx="1536639" cy="1417591"/>
              <a:chOff x="3425950" y="2214554"/>
              <a:chExt cx="1972531" cy="1507102"/>
            </a:xfrm>
          </p:grpSpPr>
          <p:pic>
            <p:nvPicPr>
              <p:cNvPr id="33" name="Рисунок 32" descr="Копия Копия 1 019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4071220" y="2394394"/>
                <a:ext cx="681992" cy="1972531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997455" y="2214554"/>
                <a:ext cx="7409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8"/>
            <p:cNvGrpSpPr/>
            <p:nvPr/>
          </p:nvGrpSpPr>
          <p:grpSpPr>
            <a:xfrm>
              <a:off x="922299" y="2762214"/>
              <a:ext cx="1697930" cy="1058323"/>
              <a:chOff x="3286116" y="3214686"/>
              <a:chExt cx="1736600" cy="890190"/>
            </a:xfrm>
          </p:grpSpPr>
          <p:pic>
            <p:nvPicPr>
              <p:cNvPr id="22" name="Рисунок 21" descr="1 019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3709321" y="2791481"/>
                <a:ext cx="890190" cy="173660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</p:pic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857620" y="3500438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010020" y="3652838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162420" y="3805238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357686" y="3500438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4143372" y="3429000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929058" y="3786190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286248" y="3714752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14744" y="3429000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071934" y="3571876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357686" y="3643314"/>
                <a:ext cx="142876" cy="158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20"/>
            <p:cNvGrpSpPr/>
            <p:nvPr/>
          </p:nvGrpSpPr>
          <p:grpSpPr>
            <a:xfrm>
              <a:off x="3297106" y="2762214"/>
              <a:ext cx="1536640" cy="1128878"/>
              <a:chOff x="3643306" y="4714884"/>
              <a:chExt cx="1676042" cy="1202238"/>
            </a:xfrm>
          </p:grpSpPr>
          <p:pic>
            <p:nvPicPr>
              <p:cNvPr id="13" name="Рисунок 12" descr="Копия (5) Копия 1 019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3643306" y="4714884"/>
                <a:ext cx="1676042" cy="120223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</p:pic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43372" y="5357826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295772" y="5510226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48172" y="5662626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214810" y="5643578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500562" y="5429264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714876" y="5357826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643438" y="5572140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357686" y="5286388"/>
                <a:ext cx="142876" cy="158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878022" y="2197775"/>
              <a:ext cx="2479796" cy="395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Атлантический океан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10" y="2197775"/>
              <a:ext cx="2059945" cy="395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Индийский океан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4744" y="4000504"/>
              <a:ext cx="683158" cy="395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пруд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0166" y="3929066"/>
              <a:ext cx="766727" cy="395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озеро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59649" y="4074699"/>
            <a:ext cx="4857784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создания простейших символов: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Внимательно рассмотреть выбранный объект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Мысленно выделить в нем части, несущие наибольшую смысловую нагрузку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Изобразить их графически, отсекая лишние детали и подробности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216290" y="4540383"/>
            <a:ext cx="3857620" cy="2071678"/>
            <a:chOff x="5214942" y="4500570"/>
            <a:chExt cx="3786182" cy="1949182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214942" y="4500570"/>
              <a:ext cx="3714776" cy="17145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57818" y="4510760"/>
              <a:ext cx="364330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Рисунки – символы  должны быть простыми, чтобы их можно было легко и быстро изобразить на доске и в тетради в ходе беседы.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В то же время они должны быть информативными.</a:t>
              </a:r>
            </a:p>
            <a:p>
              <a:endParaRPr lang="ru-RU" sz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0761" y="6064912"/>
            <a:ext cx="3150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Видеофрагмент урока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а основе рисунков-символов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(3) Копия 1 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74477" y="3222165"/>
            <a:ext cx="1075234" cy="161632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572000" y="1142984"/>
            <a:ext cx="1455041" cy="1428760"/>
            <a:chOff x="6188793" y="1428736"/>
            <a:chExt cx="2080154" cy="2019355"/>
          </a:xfrm>
        </p:grpSpPr>
        <p:pic>
          <p:nvPicPr>
            <p:cNvPr id="6" name="Рисунок 5" descr="Копия Копия 1 01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566237" y="1277370"/>
              <a:ext cx="386080" cy="1140968"/>
            </a:xfrm>
            <a:prstGeom prst="rect">
              <a:avLst/>
            </a:prstGeom>
          </p:spPr>
        </p:pic>
        <p:cxnSp>
          <p:nvCxnSpPr>
            <p:cNvPr id="7" name="Прямая со стрелкой 6"/>
            <p:cNvCxnSpPr/>
            <p:nvPr/>
          </p:nvCxnSpPr>
          <p:spPr>
            <a:xfrm rot="5400000">
              <a:off x="6114140" y="2786041"/>
              <a:ext cx="1322519" cy="15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олнце 7"/>
            <p:cNvSpPr/>
            <p:nvPr/>
          </p:nvSpPr>
          <p:spPr>
            <a:xfrm>
              <a:off x="7415491" y="1428736"/>
              <a:ext cx="853456" cy="835275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олнце 8"/>
            <p:cNvSpPr/>
            <p:nvPr/>
          </p:nvSpPr>
          <p:spPr>
            <a:xfrm>
              <a:off x="7557734" y="2472830"/>
              <a:ext cx="559489" cy="477964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олнце 9"/>
            <p:cNvSpPr/>
            <p:nvPr/>
          </p:nvSpPr>
          <p:spPr>
            <a:xfrm>
              <a:off x="7699977" y="3099286"/>
              <a:ext cx="284485" cy="278425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86512" y="857232"/>
            <a:ext cx="2643206" cy="2428892"/>
            <a:chOff x="5833186" y="3532346"/>
            <a:chExt cx="3025094" cy="3100902"/>
          </a:xfrm>
        </p:grpSpPr>
        <p:pic>
          <p:nvPicPr>
            <p:cNvPr id="16" name="Рисунок 15" descr="Копия Копия 1 01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970487" y="3980037"/>
              <a:ext cx="661543" cy="19550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77816" y="3532346"/>
              <a:ext cx="605165" cy="1079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6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92"/>
            <p:cNvGrpSpPr/>
            <p:nvPr/>
          </p:nvGrpSpPr>
          <p:grpSpPr>
            <a:xfrm>
              <a:off x="5833186" y="5326686"/>
              <a:ext cx="3025094" cy="1306562"/>
              <a:chOff x="5929322" y="4357694"/>
              <a:chExt cx="3038562" cy="1340945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rot="5400000">
                <a:off x="6143636" y="4357694"/>
                <a:ext cx="642942" cy="6429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5400000">
                <a:off x="6750859" y="4679165"/>
                <a:ext cx="714380" cy="714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rot="16200000" flipH="1">
                <a:off x="7465239" y="4607727"/>
                <a:ext cx="714380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rot="16200000" flipH="1">
                <a:off x="8072462" y="4429132"/>
                <a:ext cx="642942" cy="5000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929322" y="4857760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58016" y="4929198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715272" y="4929198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01090" y="4857760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321439" y="2842339"/>
            <a:ext cx="3214710" cy="1928825"/>
            <a:chOff x="1494783" y="4714154"/>
            <a:chExt cx="3769432" cy="2143846"/>
          </a:xfrm>
        </p:grpSpPr>
        <p:pic>
          <p:nvPicPr>
            <p:cNvPr id="28" name="Рисунок 27" descr="1 00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5984" y="4909048"/>
              <a:ext cx="2166066" cy="1948952"/>
            </a:xfrm>
            <a:prstGeom prst="rect">
              <a:avLst/>
            </a:prstGeom>
          </p:spPr>
        </p:pic>
        <p:grpSp>
          <p:nvGrpSpPr>
            <p:cNvPr id="29" name="Группа 11"/>
            <p:cNvGrpSpPr/>
            <p:nvPr/>
          </p:nvGrpSpPr>
          <p:grpSpPr>
            <a:xfrm>
              <a:off x="1494783" y="4714154"/>
              <a:ext cx="3769432" cy="1389050"/>
              <a:chOff x="228600" y="3898408"/>
              <a:chExt cx="3712933" cy="154227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182069" y="4006603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1755" y="3898408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2" name="Рисунок 31" descr="Копия Копия 1 019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200000">
                <a:off x="545827" y="4711973"/>
                <a:ext cx="335280" cy="969733"/>
              </a:xfrm>
              <a:prstGeom prst="rect">
                <a:avLst/>
              </a:prstGeom>
            </p:spPr>
          </p:pic>
          <p:pic>
            <p:nvPicPr>
              <p:cNvPr id="33" name="Рисунок 32" descr="Копия Копия 1 019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200000">
                <a:off x="3289027" y="4788173"/>
                <a:ext cx="335280" cy="969733"/>
              </a:xfrm>
              <a:prstGeom prst="rect">
                <a:avLst/>
              </a:pr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500034" y="0"/>
            <a:ext cx="8215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Сигнальные загадки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J:\сигнальные загадки\эквато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7852" y="3420515"/>
            <a:ext cx="2744480" cy="1219621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214282" y="4784800"/>
            <a:ext cx="8929718" cy="2073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Коммуникативные УУД: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оформлять свои мысли в 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 предложения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небольшого текста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мение задавать вопросы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готовым изменить свою точку зрения или, наоборот, ее отстаивать.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Познавательные УУД: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знаково-символические средства для решения учебных задач;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выделять существенную информацию из текстов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42844" y="1000108"/>
            <a:ext cx="4071966" cy="1357322"/>
            <a:chOff x="642910" y="3071810"/>
            <a:chExt cx="4214842" cy="1428760"/>
          </a:xfrm>
        </p:grpSpPr>
        <p:pic>
          <p:nvPicPr>
            <p:cNvPr id="43" name="Рисунок 42" descr="Копия 1 019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2554929" y="3017179"/>
              <a:ext cx="319366" cy="1285884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>
              <a:off x="1643010" y="3929066"/>
              <a:ext cx="2286016" cy="571504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Россия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5" name="Рисунок 44" descr="Копия 1 019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983293" y="3731559"/>
              <a:ext cx="319366" cy="1000132"/>
            </a:xfrm>
            <a:prstGeom prst="rect">
              <a:avLst/>
            </a:prstGeom>
          </p:spPr>
        </p:pic>
        <p:pic>
          <p:nvPicPr>
            <p:cNvPr id="46" name="Рисунок 45" descr="Копия 1 019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4233722" y="3695840"/>
              <a:ext cx="319366" cy="92869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643174" y="30718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42976" y="357187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43372" y="357187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429124" y="1000108"/>
            <a:ext cx="1785950" cy="1785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4282" y="2855974"/>
            <a:ext cx="3429024" cy="1928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97476" y="3354252"/>
            <a:ext cx="1785950" cy="12858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57950" y="960873"/>
            <a:ext cx="2571768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862497" y="3315946"/>
            <a:ext cx="3000396" cy="1428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42844" y="1000108"/>
            <a:ext cx="4071966" cy="1785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1560</Words>
  <Application>Microsoft Office PowerPoint</Application>
  <PresentationFormat>Экран (4:3)</PresentationFormat>
  <Paragraphs>271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Динамические схемы - модели</vt:lpstr>
      <vt:lpstr>Презентация PowerPoint</vt:lpstr>
      <vt:lpstr>Презентация PowerPoint</vt:lpstr>
      <vt:lpstr>Презентация PowerPoint</vt:lpstr>
      <vt:lpstr>Способность умения самостоятельно  «сворачивать» информацию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Некрасова</dc:creator>
  <cp:lastModifiedBy>user1</cp:lastModifiedBy>
  <cp:revision>130</cp:revision>
  <dcterms:created xsi:type="dcterms:W3CDTF">2015-01-09T15:47:20Z</dcterms:created>
  <dcterms:modified xsi:type="dcterms:W3CDTF">2015-01-19T19:58:45Z</dcterms:modified>
</cp:coreProperties>
</file>