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9" r:id="rId9"/>
    <p:sldId id="267" r:id="rId10"/>
    <p:sldId id="268" r:id="rId11"/>
    <p:sldId id="264" r:id="rId12"/>
    <p:sldId id="265" r:id="rId13"/>
    <p:sldId id="266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41" d="100"/>
          <a:sy n="41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4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C001CB-81CC-4D14-8F88-729C59024C3F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653A03-E916-4261-86CD-67095533C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14B7E0-064A-4582-871D-425565EFC30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948C98-3433-4544-B122-5F384103F7D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788681-DDC1-4C32-9D0E-4B4A3E153AB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3BF256-3A34-42B9-9F1C-5DF9A260409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173345-AFFA-433F-8A71-342DFB4FF71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C836AF-8DB1-4632-8BCD-D00DA2E5824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D63743-E055-43FF-ADAF-36FBA871EB7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146BEC-75E8-44E7-9D3A-56FD5620742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DE6088-D51C-4174-A363-AC8CB1EEDEA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15276D-7674-4533-9B47-358FA4A3128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1BD6F6-9A20-4DF4-AE18-1D5B1BC8993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8D89D4-A6AA-4BCC-8C17-D630F62C0FA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A7E620-E5DD-4072-8BD7-38184E3BCB7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61DE0D-C759-4D34-BDC5-5F3CACEB380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AA475D-0E5C-4A74-A5E5-AE90366DD64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F0165D-8BD9-49BB-86B9-42BF4F66B62B}" type="datetimeFigureOut">
              <a:rPr lang="ru-RU"/>
              <a:pPr>
                <a:defRPr/>
              </a:pPr>
              <a:t>26.02.2013</a:t>
            </a:fld>
            <a:endParaRPr lang="ru-RU" dirty="0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39F4E6-0CAE-4536-B8C3-619D21E33C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918BA-369F-4A3B-960B-42B21E56E51F}" type="datetimeFigureOut">
              <a:rPr lang="ru-RU"/>
              <a:pPr>
                <a:defRPr/>
              </a:pPr>
              <a:t>26.02.2013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21D74-5041-443C-A737-5829989F38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7D6C4-9BA6-4AF0-96D5-C8EBDCB9912C}" type="datetimeFigureOut">
              <a:rPr lang="ru-RU"/>
              <a:pPr>
                <a:defRPr/>
              </a:pPr>
              <a:t>26.02.2013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87E91-EAA0-444E-9061-DC3A6ACB2A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22F5B-C304-4623-BEEA-1B92E8810AE3}" type="datetimeFigureOut">
              <a:rPr lang="ru-RU"/>
              <a:pPr>
                <a:defRPr/>
              </a:pPr>
              <a:t>26.02.2013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65FDD-D13D-48F7-8B2B-8F32973180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F0F8BB-228C-417D-99E6-26538D079563}" type="datetimeFigureOut">
              <a:rPr lang="ru-RU"/>
              <a:pPr>
                <a:defRPr/>
              </a:pPr>
              <a:t>26.02.2013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B96674-042F-4314-BC91-DC38E7D788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E1E54-0C6D-4BC3-8E30-11B3A8DD8FAB}" type="datetimeFigureOut">
              <a:rPr lang="ru-RU"/>
              <a:pPr>
                <a:defRPr/>
              </a:pPr>
              <a:t>26.02.2013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2B25A-29B5-4A30-BC55-F04089FA13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3E04D4-1CE4-4038-B20B-5BB0A70B9618}" type="datetimeFigureOut">
              <a:rPr lang="ru-RU"/>
              <a:pPr>
                <a:defRPr/>
              </a:pPr>
              <a:t>26.02.2013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C32521-873F-44F1-8326-D6044A8E8C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AEE11-9D3B-48B2-9A6B-D7D765FC9990}" type="datetimeFigureOut">
              <a:rPr lang="ru-RU"/>
              <a:pPr>
                <a:defRPr/>
              </a:pPr>
              <a:t>26.02.2013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C0104-2B35-46A6-B117-1654BBDA43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03F1B8-1813-42AD-8D60-8048BF140B85}" type="datetimeFigureOut">
              <a:rPr lang="ru-RU"/>
              <a:pPr>
                <a:defRPr/>
              </a:pPr>
              <a:t>26.02.2013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8C63E2-D899-483B-8213-2F3527C482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C706F3-F1D8-4F50-B7E6-15C4AAFCBC45}" type="datetimeFigureOut">
              <a:rPr lang="ru-RU"/>
              <a:pPr>
                <a:defRPr/>
              </a:pPr>
              <a:t>26.02.2013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090363-B190-4C4E-A9C7-C4A1A489FF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79B86C-1E6B-4189-BC60-1B76CDB47349}" type="datetimeFigureOut">
              <a:rPr lang="ru-RU"/>
              <a:pPr>
                <a:defRPr/>
              </a:pPr>
              <a:t>26.02.2013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5DD753-E501-47E1-B8E3-62A744A7C9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AA5B24A-8AF1-4913-BF08-A0F46BF717E6}" type="datetimeFigureOut">
              <a:rPr lang="ru-RU"/>
              <a:pPr>
                <a:defRPr/>
              </a:pPr>
              <a:t>26.02.2013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9911442-52D9-436A-AF32-E7E59E983A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9" r:id="rId2"/>
    <p:sldLayoutId id="2147483735" r:id="rId3"/>
    <p:sldLayoutId id="2147483730" r:id="rId4"/>
    <p:sldLayoutId id="2147483736" r:id="rId5"/>
    <p:sldLayoutId id="2147483731" r:id="rId6"/>
    <p:sldLayoutId id="2147483737" r:id="rId7"/>
    <p:sldLayoutId id="2147483738" r:id="rId8"/>
    <p:sldLayoutId id="2147483739" r:id="rId9"/>
    <p:sldLayoutId id="2147483732" r:id="rId10"/>
    <p:sldLayoutId id="2147483733" r:id="rId11"/>
  </p:sldLayoutIdLst>
  <p:transition advTm="500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24242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242424"/>
          </a:solidFill>
          <a:latin typeface="Monotype Corsiva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242424"/>
          </a:solidFill>
          <a:latin typeface="Monotype Corsiva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242424"/>
          </a:solidFill>
          <a:latin typeface="Monotype Corsiva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242424"/>
          </a:solidFill>
          <a:latin typeface="Monotype Corsiva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242424"/>
          </a:solidFill>
          <a:latin typeface="Monotype Corsiva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242424"/>
          </a:solidFill>
          <a:latin typeface="Monotype Corsiva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242424"/>
          </a:solidFill>
          <a:latin typeface="Monotype Corsiva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242424"/>
          </a:solidFill>
          <a:latin typeface="Monotype Corsiva" pitchFamily="66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242424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2;&#1086;&#1080;%20&#1076;&#1086;&#1082;&#1091;&#1084;&#1077;&#1085;&#1090;&#1099;\Downloads\&#1040;&#1083;&#1077;&#1082;&#1089;&#1072;&#1085;&#1076;&#1088;%20&#1041;&#1086;&#1088;&#1086;&#1076;&#1080;&#1085;%20-%20&#1055;&#1086;&#1083;&#1086;&#1074;&#1077;&#1094;&#1082;&#1072;&#1103;%20&#1087;&#1083;&#1103;&#1089;&#1082;&#1072;%20&#1089;%20&#1093;&#1086;&#1088;&#1086;&#1084;-%20&#1059;&#1083;&#1077;&#1090;&#1072;&#1081;%20&#1085;&#1072;%20&#1082;&#1088;&#1099;&#1083;&#1100;&#1103;&#1093;%20&#1074;&#1077;&#1090;&#1088;&#1072;%20(mp3ostrov.com)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6013" y="3213100"/>
            <a:ext cx="7405687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60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60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60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60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60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60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6000" dirty="0" smtClean="0">
                <a:solidFill>
                  <a:schemeClr val="tx1">
                    <a:lumMod val="50000"/>
                  </a:schemeClr>
                </a:solidFill>
              </a:rPr>
              <a:t>Творческое содружество </a:t>
            </a:r>
            <a:r>
              <a:rPr lang="ru-RU" sz="8800" dirty="0" smtClean="0">
                <a:solidFill>
                  <a:schemeClr val="tx1">
                    <a:lumMod val="50000"/>
                  </a:schemeClr>
                </a:solidFill>
              </a:rPr>
              <a:t>«Могучая кучка»</a:t>
            </a:r>
            <a:endParaRPr lang="ru-RU" sz="88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" name="Александр Бородин - Половецкая пляска с хором- Улетай на крыльях ветра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0" y="6286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68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5940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i="1" dirty="0" smtClean="0">
                <a:solidFill>
                  <a:schemeClr val="tx1">
                    <a:lumMod val="50000"/>
                  </a:schemeClr>
                </a:solidFill>
              </a:rPr>
              <a:t>Название «Могучая кучка» впервые встречается в статье Стасова «Славянский концерт г. Балакирева»: «Сколько поэзии, чувства, таланта и умения есть у маленькой, но уже могучей кучки русских музыкантов».</a:t>
            </a:r>
            <a:r>
              <a:rPr lang="ru-RU" sz="4400" i="1" dirty="0" smtClean="0">
                <a:solidFill>
                  <a:srgbClr val="3366CC"/>
                </a:solidFill>
                <a:latin typeface="Century" pitchFamily="18" charset="0"/>
              </a:rPr>
              <a:t> </a:t>
            </a:r>
            <a:br>
              <a:rPr lang="ru-RU" sz="4400" i="1" dirty="0" smtClean="0">
                <a:solidFill>
                  <a:srgbClr val="3366CC"/>
                </a:solidFill>
                <a:latin typeface="Century" pitchFamily="18" charset="0"/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42875"/>
            <a:ext cx="7499350" cy="2928938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  <a:t>Группа «Могучая кучка» возникла на фоне революционного брожения, охватившего к тому времени умы русской интеллигенции.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screen">
            <a:grayscl/>
          </a:blip>
          <a:srcRect/>
          <a:stretch>
            <a:fillRect/>
          </a:stretch>
        </p:blipFill>
        <p:spPr bwMode="auto">
          <a:xfrm>
            <a:off x="1357290" y="1857364"/>
            <a:ext cx="7786710" cy="4806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42875"/>
            <a:ext cx="7499350" cy="22860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  <a:t>Бунты и восстания крестьян стали главными социальными событиями того времени, возвратившими деятелей искусства к народной теме. 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8728" y="2447925"/>
            <a:ext cx="6858000" cy="4267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285750"/>
            <a:ext cx="4351338" cy="596265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000" i="1" dirty="0" smtClean="0">
                <a:solidFill>
                  <a:schemeClr val="tx1">
                    <a:lumMod val="50000"/>
                  </a:schemeClr>
                </a:solidFill>
              </a:rPr>
              <a:t>Участники «Могучей кучки» записывали и изучали образцы русского музыкального фольклора и русского церковного пения. Результаты своих изысканий они воплощали в операх, среди которых «Царская невеста», «Снегурочка», «Хованщина», «Борис Годунов», «Князь Игорь».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screen">
            <a:grayscl/>
          </a:blip>
          <a:srcRect/>
          <a:stretch>
            <a:fillRect/>
          </a:stretch>
        </p:blipFill>
        <p:spPr bwMode="auto">
          <a:xfrm>
            <a:off x="5857884" y="857250"/>
            <a:ext cx="3108316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500063"/>
            <a:ext cx="3851275" cy="5748337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  <a:t>Интенсивные поиски национальной самобытности в «Могучей кучке» не ограничивались аранжировками фольклора и богослужебного пения, но распространились также и на драматургию.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>
            <a:grayscl/>
          </a:blip>
          <a:srcRect/>
          <a:stretch>
            <a:fillRect/>
          </a:stretch>
        </p:blipFill>
        <p:spPr bwMode="auto">
          <a:xfrm>
            <a:off x="5572132" y="1000125"/>
            <a:ext cx="3357556" cy="4929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313" y="285750"/>
            <a:ext cx="7497762" cy="1857375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  <a:t>В 70-х годах «Могучая кучка» как сплочённая группа перестала существовать. Деятельность «Могучей кучки» стала эпохой в развитии русского и мирового музыкального искусства.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14480" y="2143116"/>
            <a:ext cx="6502400" cy="436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75" y="142875"/>
            <a:ext cx="7497763" cy="2928938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i="1" dirty="0" smtClean="0">
                <a:solidFill>
                  <a:schemeClr val="tx1">
                    <a:lumMod val="50000"/>
                  </a:schemeClr>
                </a:solidFill>
              </a:rPr>
              <a:t>  «Могучая кучка» (Балакиревский кружок, Новая русская музыкальная школа) — творческое содружество российских композиторов, сложившееся в Санкт-Петербурге в конце 1850-х и начале 1860-х годов.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>
            <a:grayscl/>
          </a:blip>
          <a:srcRect/>
          <a:stretch>
            <a:fillRect/>
          </a:stretch>
        </p:blipFill>
        <p:spPr bwMode="auto">
          <a:xfrm>
            <a:off x="1285852" y="2357430"/>
            <a:ext cx="7215188" cy="42148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357188"/>
            <a:ext cx="7499350" cy="5891212"/>
          </a:xfrm>
        </p:spPr>
        <p:txBody>
          <a:bodyPr>
            <a:normAutofit/>
          </a:bodyPr>
          <a:lstStyle/>
          <a:p>
            <a:pPr marL="546100" indent="-409575" eaLnBrk="1" fontAlgn="auto" hangingPunct="1">
              <a:spcAft>
                <a:spcPts val="0"/>
              </a:spcAft>
              <a:buClr>
                <a:srgbClr val="F9F9F9"/>
              </a:buClr>
              <a:buSzPct val="65000"/>
              <a:buFont typeface="Wingdings 2" pitchFamily="18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  <a:t>В него вошли:</a:t>
            </a:r>
            <a:b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i="1" dirty="0" err="1" smtClean="0">
                <a:solidFill>
                  <a:schemeClr val="tx1">
                    <a:lumMod val="50000"/>
                  </a:schemeClr>
                </a:solidFill>
              </a:rPr>
              <a:t>Милий</a:t>
            </a:r>
            <a: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  <a:t> Алексеевич Балакирев,</a:t>
            </a:r>
            <a:b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  <a:t>Модест Петрович Мусоргский,</a:t>
            </a:r>
            <a:b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  <a:t>Александр Порфирьевич Бородин,</a:t>
            </a:r>
            <a:b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  <a:t>Николай Андреевич Римский-Корсаков,</a:t>
            </a:r>
            <a:b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  <a:t>Цезарь Антонович Кюи. </a:t>
            </a:r>
          </a:p>
          <a:p>
            <a:pPr marL="546100" indent="-409575" eaLnBrk="1" fontAlgn="auto" hangingPunct="1">
              <a:spcAft>
                <a:spcPts val="0"/>
              </a:spcAft>
              <a:buClr>
                <a:srgbClr val="F9F9F9"/>
              </a:buClr>
              <a:buSzPct val="65000"/>
              <a:buFont typeface="Wingdings 2" pitchFamily="18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  <a:t>Идейным вдохновителем и основным немузыкальным консультантом кружка был художественный критик, литератор и архивист Владимир Васильевич Стасов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285750"/>
            <a:ext cx="3565525" cy="5962650"/>
          </a:xfrm>
        </p:spPr>
        <p:txBody>
          <a:bodyPr>
            <a:normAutofit fontScale="77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  <a:t>Ми́лий Алексе́евич Бала́кирев - русский композитор, пианист, дирижёр, глава «Могучей кучки». Он написал несколько оркестровых, фортепианных и вокальных сочинений, из которых особенно выдаются оркестровая музыка к королю Лиру, вок. соч. Золотая рыбка, Приди ко мне, Наступление, Взошёл на небо месяц ясный, Слышу ли голос твой</a:t>
            </a:r>
            <a:r>
              <a:rPr lang="ru-RU" i="1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5857875" y="0"/>
            <a:ext cx="3286125" cy="38576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5857875" y="2857500"/>
            <a:ext cx="3286125" cy="4000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0" y="142875"/>
            <a:ext cx="7497763" cy="2286000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  <a:t>Модест Петрович Му́соргский — русский композитор. Наиболее известные произведения: «Калистрат», «Колыбельная Ерёмушки», «Спи-усни, крестьянский сын», «Гопак», «Светик Савишна», «Борис Годунов», «Хованщина».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screen">
            <a:grayscl/>
          </a:blip>
          <a:srcRect/>
          <a:stretch>
            <a:fillRect/>
          </a:stretch>
        </p:blipFill>
        <p:spPr bwMode="auto">
          <a:xfrm>
            <a:off x="1142976" y="2143125"/>
            <a:ext cx="3643313" cy="4714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screen">
            <a:grayscl/>
          </a:blip>
          <a:srcRect/>
          <a:stretch>
            <a:fillRect/>
          </a:stretch>
        </p:blipFill>
        <p:spPr bwMode="auto">
          <a:xfrm>
            <a:off x="5000628" y="2143125"/>
            <a:ext cx="4000500" cy="4714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357188"/>
            <a:ext cx="3422650" cy="5891212"/>
          </a:xfrm>
        </p:spPr>
        <p:txBody>
          <a:bodyPr>
            <a:normAutofit fontScale="850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  <a:t>Алекса́ндр Порфи́рьевич Бороди́н  — русский учёный-химик и композитор. Наиболее значительным произведением признаётся опера «Князь Игорь», являющаяся образцом национального героического эпоса в музыке.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>
            <a:grayscl/>
          </a:blip>
          <a:srcRect/>
          <a:stretch>
            <a:fillRect/>
          </a:stretch>
        </p:blipFill>
        <p:spPr bwMode="auto">
          <a:xfrm>
            <a:off x="4857752" y="500042"/>
            <a:ext cx="4143375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214313"/>
            <a:ext cx="3136900" cy="6034087"/>
          </a:xfrm>
        </p:spPr>
        <p:txBody>
          <a:bodyPr>
            <a:normAutofit fontScale="6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solidFill>
                  <a:schemeClr val="tx1">
                    <a:lumMod val="50000"/>
                  </a:schemeClr>
                </a:solidFill>
                <a:latin typeface="Century" pitchFamily="18" charset="0"/>
              </a:rPr>
              <a:t>Никола́й Андре́евич Ри́мский-Ко́рсаков — русский композитор, педагог, дирижёр, общественный деятель, </a:t>
            </a:r>
            <a: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  <a:t>музыкальный</a:t>
            </a:r>
            <a:r>
              <a:rPr lang="ru-RU" i="1" dirty="0" smtClean="0">
                <a:solidFill>
                  <a:schemeClr val="tx1">
                    <a:lumMod val="50000"/>
                  </a:schemeClr>
                </a:solidFill>
                <a:latin typeface="Century" pitchFamily="18" charset="0"/>
              </a:rPr>
              <a:t> критик. Среди его сочинений — 15 опер, 3 симфонии, камерно-инструментальная, вокальная и духовная музыка. Наиболее известные: Майская ночь, Снегурочка, Млада, Ночь перед Рождеством, Садко, Моцарт и Сальери, Царская невеста, Сказка о царе Салтане.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>
            <a:grayscl/>
          </a:blip>
          <a:srcRect/>
          <a:stretch>
            <a:fillRect/>
          </a:stretch>
        </p:blipFill>
        <p:spPr bwMode="auto">
          <a:xfrm>
            <a:off x="5572132" y="357166"/>
            <a:ext cx="3357563" cy="5929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500063"/>
            <a:ext cx="3851275" cy="5748337"/>
          </a:xfrm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  <a:t>Це́зарь Анто́нович Кюи́ — русский композитор и музыкальный критик, профессор фортификации, инженер-генерал. Творческое наследие композитора довольно обширно: 14 опер, в том числе «Сын мандарина», «Вильям Ратклифф», «Анджело».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14942" y="214290"/>
            <a:ext cx="3714744" cy="6429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500063"/>
            <a:ext cx="3922713" cy="5748337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  <a:t>Влади́мир Васи́льевич Ста́сов  — русский музыкальный и художественный критик, историк искусств, архивист, общественный деятель.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>
            <a:grayscl/>
          </a:blip>
          <a:srcRect/>
          <a:stretch>
            <a:fillRect/>
          </a:stretch>
        </p:blipFill>
        <p:spPr bwMode="auto">
          <a:xfrm>
            <a:off x="5286380" y="428625"/>
            <a:ext cx="3605208" cy="6000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2">
      <a:dk1>
        <a:srgbClr val="381750"/>
      </a:dk1>
      <a:lt1>
        <a:srgbClr val="7030A0"/>
      </a:lt1>
      <a:dk2>
        <a:srgbClr val="242424"/>
      </a:dk2>
      <a:lt2>
        <a:srgbClr val="7030A0"/>
      </a:lt2>
      <a:accent1>
        <a:srgbClr val="242424"/>
      </a:accent1>
      <a:accent2>
        <a:srgbClr val="7030A0"/>
      </a:accent2>
      <a:accent3>
        <a:srgbClr val="7030A0"/>
      </a:accent3>
      <a:accent4>
        <a:srgbClr val="242424"/>
      </a:accent4>
      <a:accent5>
        <a:srgbClr val="7030A0"/>
      </a:accent5>
      <a:accent6>
        <a:srgbClr val="242424"/>
      </a:accent6>
      <a:hlink>
        <a:srgbClr val="8E58B6"/>
      </a:hlink>
      <a:folHlink>
        <a:srgbClr val="242424"/>
      </a:folHlink>
    </a:clrScheme>
    <a:fontScheme name="Другая 1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</TotalTime>
  <Words>179</Words>
  <Application>Microsoft Office PowerPoint</Application>
  <PresentationFormat>Экран (4:3)</PresentationFormat>
  <Paragraphs>31</Paragraphs>
  <Slides>15</Slides>
  <Notes>15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       Творческое содружество «Могучая кучка»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Название «Могучая кучка» впервые встречается в статье Стасова «Славянский концерт г. Балакирева»: «Сколько поэзии, чувства, таланта и умения есть у маленькой, но уже могучей кучки русских музыкантов».  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Гость</cp:lastModifiedBy>
  <cp:revision>12</cp:revision>
  <dcterms:modified xsi:type="dcterms:W3CDTF">2013-02-26T17:44:11Z</dcterms:modified>
</cp:coreProperties>
</file>