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85" r:id="rId4"/>
    <p:sldId id="286" r:id="rId5"/>
    <p:sldId id="287" r:id="rId6"/>
    <p:sldId id="290" r:id="rId7"/>
    <p:sldId id="282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9" r:id="rId17"/>
    <p:sldId id="280" r:id="rId18"/>
    <p:sldId id="283" r:id="rId19"/>
    <p:sldId id="284" r:id="rId20"/>
    <p:sldId id="288" r:id="rId21"/>
    <p:sldId id="289" r:id="rId22"/>
    <p:sldId id="276" r:id="rId23"/>
    <p:sldId id="266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DA7C3-B9EB-47B5-9DE9-8C40853C964B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DA794-FF9A-45D5-BB20-5E58F8780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4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459-5980-457A-A187-2E7FBE6E2066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6AE6-97F3-4C61-8F80-049BBC47E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459-5980-457A-A187-2E7FBE6E2066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6AE6-97F3-4C61-8F80-049BBC47E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0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459-5980-457A-A187-2E7FBE6E2066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6AE6-97F3-4C61-8F80-049BBC47E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7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459-5980-457A-A187-2E7FBE6E2066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6AE6-97F3-4C61-8F80-049BBC47E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7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459-5980-457A-A187-2E7FBE6E2066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6AE6-97F3-4C61-8F80-049BBC47E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3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459-5980-457A-A187-2E7FBE6E2066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6AE6-97F3-4C61-8F80-049BBC47E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4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459-5980-457A-A187-2E7FBE6E2066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6AE6-97F3-4C61-8F80-049BBC47E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5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459-5980-457A-A187-2E7FBE6E2066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6AE6-97F3-4C61-8F80-049BBC47E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8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459-5980-457A-A187-2E7FBE6E2066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6AE6-97F3-4C61-8F80-049BBC47E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63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459-5980-457A-A187-2E7FBE6E2066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6AE6-97F3-4C61-8F80-049BBC47E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0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459-5980-457A-A187-2E7FBE6E2066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6AE6-97F3-4C61-8F80-049BBC47E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59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35459-5980-457A-A187-2E7FBE6E2066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6AE6-97F3-4C61-8F80-049BBC47E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4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5.png"/><Relationship Id="rId7" Type="http://schemas.openxmlformats.org/officeDocument/2006/relationships/image" Target="../media/image35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5.png"/><Relationship Id="rId7" Type="http://schemas.openxmlformats.org/officeDocument/2006/relationships/image" Target="../media/image47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orks.tarefer.ru/33/100141/index.html" TargetMode="External"/><Relationship Id="rId3" Type="http://schemas.openxmlformats.org/officeDocument/2006/relationships/hyperlink" Target="http://sch867.edusite.ru/index6/marafon.htm" TargetMode="External"/><Relationship Id="rId7" Type="http://schemas.openxmlformats.org/officeDocument/2006/relationships/hyperlink" Target="http://montu.ru/nostalgiruyu-po-rodine.htm" TargetMode="External"/><Relationship Id="rId2" Type="http://schemas.openxmlformats.org/officeDocument/2006/relationships/hyperlink" Target="http://animashky.ru/index/0-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s-holidays.ru/ozero-baskunchak/" TargetMode="External"/><Relationship Id="rId5" Type="http://schemas.openxmlformats.org/officeDocument/2006/relationships/hyperlink" Target="http://ru.wikipedia.org/wiki/%D0%A4%D0%B0%D0%B9%D0%BB:%D0%9F%D0%BE%D1%8E%D1%89%D0%B8%D0%B5_%D1%81%D0%BA%D0%B0%D0%BB%D1%8B.jpg" TargetMode="External"/><Relationship Id="rId10" Type="http://schemas.openxmlformats.org/officeDocument/2006/relationships/hyperlink" Target="http://yandex.ru/yandsearch?text=%D0%BA%D0%B0%D1%80%D1%82%D0%B8%D0%BD%D0%BA%D0%B8&amp;lr=37" TargetMode="External"/><Relationship Id="rId4" Type="http://schemas.openxmlformats.org/officeDocument/2006/relationships/hyperlink" Target="http://www.google.ru/search?q=&#1082;&#1072;&#1088;&#1090;&#1080;&#1085;&#1082;&#1072;+&#1088;&#1077;&#1082;&#1080;+&#1054;&#1082;&#1072;&amp;newwindow" TargetMode="External"/><Relationship Id="rId9" Type="http://schemas.openxmlformats.org/officeDocument/2006/relationships/hyperlink" Target="http://ru.wikipedia.org/wiki/%D0%AD%D1%82%D0%B8%D0%BC%D0%BE%D0%BB%D0%BE%D0%B3%D0%B8%D1%87%D0%B5%D1%81%D0%BA%D0%B8%D0%B9_%D1%81%D0%BF%D0%B8%D1%81%D0%BE%D0%BA_%D1%85%D0%B8%D0%BC%D0%B8%D1%87%D0%B5%D1%81%D0%BA%D0%B8%D1%85_%D1%8D%D0%BB%D0%B5%D0%BC%D0%B5%D0%BD%D1%82%D0%BE%D0%B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top-mir.ru/files/images/Tinaki.jpg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-port.us/sturgeon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flamber.ru/files/photos/1160060741/1196096489_g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890664"/>
            <a:ext cx="8712968" cy="27066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Интеллектуальное казино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208" y="692696"/>
            <a:ext cx="9156417" cy="31979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Интеллектуальное казино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Анастасия\Pictures\78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493" y="1340768"/>
            <a:ext cx="4754868" cy="30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астасия\Pictures\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7" y="1988840"/>
            <a:ext cx="17049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астасия\Pictures\school-children_6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84" y="5085184"/>
            <a:ext cx="1218431" cy="121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астасия\Pictures\9641976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13" y="1635769"/>
            <a:ext cx="1311821" cy="13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4282" y="3000372"/>
            <a:ext cx="8015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Автор:. учитель математики МБОУ г.Астрахани «СОШ № 57» Курило М.С.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600200"/>
            <a:ext cx="783406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 химическим путем очистить гвоздь от ржавчины.?</a:t>
            </a:r>
            <a:endParaRPr lang="ru-RU" sz="4000" b="1" cap="all" spc="0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764705"/>
            <a:ext cx="3835371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 № 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786322"/>
            <a:ext cx="8501090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Ответ: ржавчина – смесь оксида и гидроксида железа , нужно обработать гвоздь любой кислотой.</a:t>
            </a:r>
          </a:p>
          <a:p>
            <a:pPr algn="ctr"/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315" name="Picture 3" descr="C:\Users\Анастасия\Pictures\73249444____1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8906">
            <a:off x="3850528" y="3074844"/>
            <a:ext cx="1280626" cy="16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Анастасия\Pictures\491880928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9725"/>
            <a:ext cx="1409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47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600200"/>
            <a:ext cx="7762056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 при помощи пяти двоек                                 получить число 7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r>
              <a:rPr lang="ru-RU" sz="4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sz="4000" b="1" cap="all" spc="0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764705"/>
            <a:ext cx="3835371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 № 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535766"/>
            <a:ext cx="8496944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	22 : 2 – 2∙2 = 11- 4=7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2∙2+2+(2:2)=7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</a:p>
          <a:p>
            <a:pPr algn="ctr"/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4338" name="Picture 2" descr="C:\Users\Анастасия\Pictures\0_40bcd_ca0fede5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2268">
            <a:off x="2990648" y="3595390"/>
            <a:ext cx="4667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Анастасия\Pictures\0_40bcd_ca0fede5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8444">
            <a:off x="1880195" y="3033165"/>
            <a:ext cx="4667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Анастасия\Pictures\0_40bcd_ca0fede5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4116">
            <a:off x="3922286" y="4448252"/>
            <a:ext cx="4667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Анастасия\Pictures\0_40bcd_ca0fede5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330">
            <a:off x="4246272" y="3088020"/>
            <a:ext cx="4667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Анастасия\Pictures\0_40bcd_ca0fede5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1717">
            <a:off x="2007410" y="4240491"/>
            <a:ext cx="4667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Анастасия\Pictures\cijfers_1__56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72" y="2423799"/>
            <a:ext cx="1092239" cy="13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C:\Users\Анастасия\Pictures\928689238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75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астасия\Pictures\4707834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864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Можно ли, посмотрев на 2 снежинки, сказать, какая из них упала с большей высоты?</a:t>
            </a:r>
            <a:endParaRPr lang="ru-RU" sz="4000" b="1" cap="all" spc="0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764705"/>
            <a:ext cx="3835371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Конкурс капитанов.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1400" y="3619500"/>
            <a:ext cx="475416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                   </a:t>
            </a:r>
            <a:r>
              <a:rPr lang="ru-RU" sz="28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Ответ:</a:t>
            </a:r>
          </a:p>
          <a:p>
            <a:pPr algn="ctr"/>
            <a:r>
              <a:rPr lang="ru-RU" sz="28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r>
              <a:rPr lang="ru-RU" sz="28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а, чей узор сложнее, ибо у нее дольше продолжался процесс кристаллизации</a:t>
            </a:r>
            <a:endParaRPr lang="ru-RU" sz="28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5365" name="Picture 5" descr="C:\Users\Анастасия\Pictures\97104314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80" y="5291667"/>
            <a:ext cx="981422" cy="11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Анастасия\Pictures\75310246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24" y="322891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Анастасия\Pictures\75310246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28604"/>
            <a:ext cx="1333266" cy="133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Анастасия\Pictures\75310246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8" y="116074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C:\Users\Анастасия\Pictures\75310246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60" y="12900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C:\Users\Анастасия\Pictures\75310246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8" y="416544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C:\Users\Анастасия\Pictures\75310246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599" y="318661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87" y="447506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80" y="4078566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2007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6" name="Picture 16" descr="C:\Users\Анастасия\Pictures\flake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424" y="269571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icture 17" descr="C:\Users\Анастасия\Pictures\flake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299" y="1556793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C:\Users\Анастасия\Pictures\flake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91" y="383705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C:\Users\Анастасия\Pictures\flake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87" y="3762315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1" name="Picture 21" descr="C:\Users\Анастасия\Pictures\flake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65" y="30480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 descr="C:\Users\Анастасия\Pictures\flake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2385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3" name="Picture 23" descr="C:\Users\Анастасия\Pictures\flake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83838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C:\Users\Анастасия\Pictures\763893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143248"/>
            <a:ext cx="2531149" cy="32466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6809E-6 L -0.00017 0.916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марина\Pictures\8888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600200"/>
            <a:ext cx="7993062" cy="46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1" y="404665"/>
            <a:ext cx="3756824" cy="6480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 № 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6377" y="6021288"/>
            <a:ext cx="446449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Ответ:8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	</a:t>
            </a:r>
          </a:p>
          <a:p>
            <a:pPr algn="ctr"/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6" name="Picture 12" descr="C:\Users\Анастасия\Pictures\928689238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75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I:\1My_new_fons_ne\№1My_new_fons_next 100\95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68388" y="1600200"/>
            <a:ext cx="8075612" cy="4565650"/>
          </a:xfrm>
        </p:spPr>
        <p:txBody>
          <a:bodyPr/>
          <a:lstStyle/>
          <a:p>
            <a:pPr marL="0" indent="0">
              <a:buNone/>
            </a:pPr>
            <a:endParaRPr lang="ru-RU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Если разрезать кубический метр на кубические миллиметры, и поставить их один на другой, то какой высоты получить столб в километрах?</a:t>
            </a:r>
            <a:r>
              <a:rPr lang="ru-RU" sz="4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sz="4000" b="1" cap="all" spc="0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37991" y="356799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764705"/>
            <a:ext cx="3835371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 № 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535766"/>
            <a:ext cx="849694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Ответ:1000км.</a:t>
            </a:r>
          </a:p>
          <a:p>
            <a:pPr algn="ctr"/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8435" name="Picture 3" descr="C:\Users\Анастасия\Pictures\iCAAE3GU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34" y="4585842"/>
            <a:ext cx="1957236" cy="175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78167"/>
            <a:ext cx="13414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06571"/>
            <a:ext cx="13414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4755930"/>
            <a:ext cx="13414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436" y="5640167"/>
            <a:ext cx="13414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00404"/>
            <a:ext cx="13414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67689"/>
            <a:ext cx="13414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28" y="5444302"/>
            <a:ext cx="13414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83" y="4699424"/>
            <a:ext cx="13414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42918"/>
            <a:ext cx="13414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39980"/>
            <a:ext cx="13414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25187"/>
            <a:ext cx="13414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47" y="5322065"/>
            <a:ext cx="13414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84334"/>
            <a:ext cx="13414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16" y="5141108"/>
            <a:ext cx="13414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52" y="5786572"/>
            <a:ext cx="13414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2" descr="C:\Users\Анастасия\Pictures\928689238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357166"/>
            <a:ext cx="1000156" cy="100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6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марина\Pictures\909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31900"/>
            <a:ext cx="7813873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404665"/>
            <a:ext cx="3835371" cy="8640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 № 9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535766"/>
            <a:ext cx="849694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Ответ: 3,75фута.</a:t>
            </a:r>
            <a:r>
              <a:rPr lang="ru-RU" sz="3600" dirty="0" smtClean="0"/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(1 </a:t>
            </a:r>
            <a:r>
              <a:rPr lang="ru-RU" sz="2800" b="1" dirty="0" smtClean="0">
                <a:solidFill>
                  <a:srgbClr val="7030A0"/>
                </a:solidFill>
              </a:rPr>
              <a:t>Фут</a:t>
            </a:r>
            <a:r>
              <a:rPr lang="ru-RU" sz="2800" dirty="0" smtClean="0">
                <a:solidFill>
                  <a:srgbClr val="7030A0"/>
                </a:solidFill>
              </a:rPr>
              <a:t> (</a:t>
            </a:r>
            <a:r>
              <a:rPr lang="ru-RU" sz="2800" b="1" dirty="0" err="1" smtClean="0">
                <a:solidFill>
                  <a:srgbClr val="7030A0"/>
                </a:solidFill>
              </a:rPr>
              <a:t>Foot</a:t>
            </a:r>
            <a:r>
              <a:rPr lang="ru-RU" sz="2800" dirty="0" smtClean="0">
                <a:solidFill>
                  <a:srgbClr val="7030A0"/>
                </a:solidFill>
              </a:rPr>
              <a:t>) = 30,48 см) </a:t>
            </a:r>
            <a:endParaRPr lang="ru-RU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" name="Picture 12" descr="C:\Users\Анастасия\Pictures\928689238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143000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9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астасия\Pictures\4707834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0034" y="1600200"/>
            <a:ext cx="7729566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Какие из предложенных соединений невозможны для обмена информацией между устройствами при современном уровне развития и назначения оборудования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 1: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соединения возможны;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 2: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 одно соединение не может быть установлено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 3: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Неверна связь межу колонкой и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флэш-картой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остальные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соеди-нения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возможны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 4: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Верна связь между монитором и принтером, остальные соединения невозможны.</a:t>
            </a:r>
            <a:endParaRPr lang="ru-RU" sz="1600" b="1" cap="all" spc="0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764705"/>
            <a:ext cx="3835371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 № 10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4500570"/>
            <a:ext cx="2191924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                   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Ответ: 4</a:t>
            </a:r>
          </a:p>
          <a:p>
            <a:pPr algn="ctr"/>
            <a:endParaRPr lang="ru-RU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9" name="Рисунок 28" descr="C:\Users\Наталья\Desktop\questions.aspx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5656" y="4941168"/>
            <a:ext cx="4041279" cy="147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72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астасия\Pictures\4707834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0034" y="1600200"/>
            <a:ext cx="772956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Какой из нижеприведенных графов описывает Золотое кольцо России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 1 :1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 2: 2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 3: 3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 4 :4</a:t>
            </a:r>
            <a:endParaRPr lang="ru-RU" sz="1600" b="1" cap="all" spc="0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764705"/>
            <a:ext cx="3835371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 № 11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286256"/>
            <a:ext cx="828680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 3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Города Золотого кольца принадлежат к шести областям: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Московской, Владимирской, Ивановской, Костромской, Тверской и Ярославской.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Золотое кольцо входят восемь основных городов —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Сергиев Посад, Переславль-Залесский, Ростов, Ярославль, Кострома, Иваново, Суздаль и Владимир</a:t>
            </a:r>
          </a:p>
          <a:p>
            <a:pPr algn="ctr"/>
            <a:endParaRPr lang="ru-RU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2" name="Рисунок 11" descr="C:\Users\Наталья\Desktop\questions.aspx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2000240"/>
            <a:ext cx="37839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72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астасия\Pictures\4707834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0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600200"/>
            <a:ext cx="76180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Назовите химические </a:t>
            </a:r>
            <a:r>
              <a:rPr lang="ru-RU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элементы,названные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честь мифологических героев.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764705"/>
            <a:ext cx="3835371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 № 12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4500570"/>
            <a:ext cx="6480720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                   </a:t>
            </a: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Титан, Тантал, Ванадий, Прометий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титан</a:t>
            </a:r>
            <a:r>
              <a:rPr lang="ru-RU" dirty="0" smtClean="0">
                <a:solidFill>
                  <a:srgbClr val="002060"/>
                </a:solidFill>
              </a:rPr>
              <a:t> – </a:t>
            </a:r>
            <a:r>
              <a:rPr lang="ru-RU" b="1" dirty="0" smtClean="0">
                <a:solidFill>
                  <a:srgbClr val="002060"/>
                </a:solidFill>
              </a:rPr>
              <a:t>титаны</a:t>
            </a:r>
            <a:r>
              <a:rPr lang="ru-RU" dirty="0" smtClean="0">
                <a:solidFill>
                  <a:srgbClr val="002060"/>
                </a:solidFill>
              </a:rPr>
              <a:t> – мифические обитатели земли, </a:t>
            </a:r>
            <a:r>
              <a:rPr lang="ru-RU" b="1" dirty="0" smtClean="0">
                <a:solidFill>
                  <a:srgbClr val="002060"/>
                </a:solidFill>
              </a:rPr>
              <a:t>ванадий</a:t>
            </a:r>
            <a:r>
              <a:rPr lang="ru-RU" dirty="0" smtClean="0">
                <a:solidFill>
                  <a:srgbClr val="002060"/>
                </a:solidFill>
              </a:rPr>
              <a:t> – </a:t>
            </a:r>
            <a:r>
              <a:rPr lang="ru-RU" dirty="0" err="1" smtClean="0">
                <a:solidFill>
                  <a:srgbClr val="002060"/>
                </a:solidFill>
              </a:rPr>
              <a:t>Ванада</a:t>
            </a:r>
            <a:r>
              <a:rPr lang="ru-RU" dirty="0" smtClean="0">
                <a:solidFill>
                  <a:srgbClr val="002060"/>
                </a:solidFill>
              </a:rPr>
              <a:t> – богиня скандинавской </a:t>
            </a:r>
            <a:r>
              <a:rPr lang="ru-RU" b="1" dirty="0" smtClean="0">
                <a:solidFill>
                  <a:srgbClr val="002060"/>
                </a:solidFill>
              </a:rPr>
              <a:t>мифологии</a:t>
            </a:r>
            <a:r>
              <a:rPr lang="ru-RU" dirty="0" smtClean="0">
                <a:solidFill>
                  <a:srgbClr val="002060"/>
                </a:solidFill>
              </a:rPr>
              <a:t>, ниобий – Ниоба – дочь </a:t>
            </a:r>
            <a:r>
              <a:rPr lang="ru-RU" b="1" dirty="0" smtClean="0">
                <a:solidFill>
                  <a:srgbClr val="002060"/>
                </a:solidFill>
              </a:rPr>
              <a:t>Тантала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прометий</a:t>
            </a:r>
            <a:r>
              <a:rPr lang="ru-RU" dirty="0" smtClean="0">
                <a:solidFill>
                  <a:srgbClr val="002060"/>
                </a:solidFill>
              </a:rPr>
              <a:t> – Прометей – мифический герой...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endParaRPr lang="ru-RU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" name="Picture 2" descr="C:\Documents and Settings\User\Рабочий стол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71810"/>
            <a:ext cx="2317442" cy="3218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635604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16" name="Рисунок 15" descr="promethe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3071810"/>
            <a:ext cx="150019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titan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958" y="2357430"/>
            <a:ext cx="1428728" cy="1726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tito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3286124"/>
            <a:ext cx="1357322" cy="1777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C:\Users\Анастасия\Pictures\491880928.jp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9725"/>
            <a:ext cx="1409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астасия\Pictures\4707834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600200"/>
            <a:ext cx="7834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Какое основание называют и молоком и водой?.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764705"/>
            <a:ext cx="3835371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Вопрс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№ 13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0726" y="4500570"/>
            <a:ext cx="6144834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                   </a:t>
            </a: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400" i="1" dirty="0" smtClean="0"/>
              <a:t>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Гидроксид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кальция малорастворимое основание, его прозрачный раствор называют известковой водой, а нерастворимую часть – взвесь белого цвета- известковым молоком</a:t>
            </a:r>
          </a:p>
          <a:p>
            <a:pPr algn="ctr"/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endParaRPr lang="ru-RU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35604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20" name="Picture 2" descr="C:\Documents and Settings\User\Рабочий стол\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714620"/>
            <a:ext cx="3238509" cy="2428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3" descr="C:\Documents and Settings\User\Рабочий стол\i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786058"/>
            <a:ext cx="3429024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C:\Users\Анастасия\Pictures\491880928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9725"/>
            <a:ext cx="1409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857232"/>
            <a:ext cx="3835371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Устная разминка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039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5608404"/>
            <a:ext cx="48965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Ответ:гора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Богдо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46" name="Picture 6" descr="C:\Users\Анастасия\Pictures\467418253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50" y="366936"/>
            <a:ext cx="1047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14348" y="1714489"/>
            <a:ext cx="72420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1.Природные жемчужины Астраханской земли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Растущая и звучащая гора (высота 149,6 м) – памятник древних эпох земли.</a:t>
            </a:r>
          </a:p>
          <a:p>
            <a:endParaRPr lang="ru-RU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" name="Picture 2" descr="C:\Users\марина\Pictures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4" y="2844239"/>
            <a:ext cx="3776204" cy="247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Pictures\Рисунок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62" y="2776838"/>
            <a:ext cx="3716048" cy="26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астасия\Pictures\4707834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600200"/>
            <a:ext cx="76900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Они уроженцы Южной Америки, в Россию попали из Европы. Посол Екатерины Второй привез несколько плодов и угостил друзей. Друзья дали такую оценку: «Плоды зело чудные и мудреные и вкусом не </a:t>
            </a:r>
            <a:r>
              <a:rPr lang="ru-RU" sz="24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подходящи</a:t>
            </a:r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». Сперва эти «мудреные» плоды употребляли как лекарство, потом их стали подавать на стол богатым людям, так как стоили они очень дорого и были не по карману беднякам. Назовите  этот «мудреный плод.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764705"/>
            <a:ext cx="3835371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Вопрс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№ 14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4500570"/>
            <a:ext cx="6121014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                                            </a:t>
            </a:r>
          </a:p>
          <a:p>
            <a:pPr algn="ctr"/>
            <a:r>
              <a:rPr lang="ru-RU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Ответ:томаты</a:t>
            </a:r>
            <a:endParaRPr lang="ru-RU" sz="2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endParaRPr lang="ru-RU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35604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14" name="Содержимое 3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572008"/>
            <a:ext cx="2339245" cy="1864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72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астасия\Pictures\4707834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600200"/>
            <a:ext cx="77620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Это растение с несъедобными листьями. Оно было посвящено богу науки и искусства </a:t>
            </a:r>
            <a:r>
              <a:rPr lang="ru-RU" sz="28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Апполону</a:t>
            </a:r>
            <a:r>
              <a:rPr lang="ru-RU" sz="28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Им награждают художников, артистов, ученых в знак признания их творчества. Именно отсюда происходит название слова «лауреат». Что это за растение</a:t>
            </a:r>
            <a:r>
              <a:rPr lang="ru-RU" sz="28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?.</a:t>
            </a:r>
            <a:endParaRPr lang="ru-RU" sz="2800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764705"/>
            <a:ext cx="3835371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Вопрс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№ 15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500570"/>
            <a:ext cx="7764088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                                            </a:t>
            </a:r>
          </a:p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Ответ: лавр благородный</a:t>
            </a:r>
            <a:endParaRPr lang="ru-RU" sz="2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endParaRPr lang="ru-RU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35604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12" name="Содержимое 6" descr="iCAHH7S3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071943"/>
            <a:ext cx="2256395" cy="2021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72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C:\Users\Анастасия\Pictures\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94" y="1607046"/>
            <a:ext cx="4824412" cy="45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404665"/>
            <a:ext cx="3835371" cy="8640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Итоги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535766"/>
            <a:ext cx="849694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1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08DE~1\AppData\Local\Temp\Rar$DI16.496\99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Анастасия\Pictures\73871709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64" y="1357164"/>
            <a:ext cx="45339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Анастасия\Pictures\267430192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824536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Используемые ресурсы: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700" dirty="0">
                <a:hlinkClick r:id="rId2"/>
              </a:rPr>
              <a:t>http://</a:t>
            </a:r>
            <a:r>
              <a:rPr lang="en-US" sz="1700" dirty="0" smtClean="0">
                <a:hlinkClick r:id="rId2"/>
              </a:rPr>
              <a:t>animashky.ru/index/0-6</a:t>
            </a:r>
            <a:endParaRPr lang="ru-RU" sz="1700" dirty="0" smtClean="0"/>
          </a:p>
          <a:p>
            <a:pPr lvl="0"/>
            <a:r>
              <a:rPr lang="en-US" sz="18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1800" dirty="0" smtClean="0">
                <a:solidFill>
                  <a:prstClr val="black"/>
                </a:solidFill>
                <a:hlinkClick r:id="rId3"/>
              </a:rPr>
              <a:t>sch867.edusite.ru/index6/marafon.htm</a:t>
            </a:r>
            <a:endParaRPr lang="ru-RU" sz="1800" dirty="0">
              <a:solidFill>
                <a:prstClr val="black"/>
              </a:solidFill>
            </a:endParaRPr>
          </a:p>
          <a:p>
            <a:pPr lvl="0"/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://www.google.ru/search?q=</a:t>
            </a:r>
            <a:r>
              <a:rPr lang="ru-RU" sz="1800" dirty="0" err="1">
                <a:hlinkClick r:id="rId4"/>
              </a:rPr>
              <a:t>картинка+реки+Ока</a:t>
            </a:r>
            <a:r>
              <a:rPr lang="ru-RU" sz="1800" dirty="0">
                <a:hlinkClick r:id="rId4"/>
              </a:rPr>
              <a:t>&amp;</a:t>
            </a:r>
            <a:r>
              <a:rPr lang="en-US" sz="1800" dirty="0" err="1" smtClean="0">
                <a:hlinkClick r:id="rId4"/>
              </a:rPr>
              <a:t>newwindow</a:t>
            </a:r>
            <a:endParaRPr lang="ru-RU" sz="1800" dirty="0" smtClean="0"/>
          </a:p>
          <a:p>
            <a:pPr lvl="0"/>
            <a:r>
              <a:rPr lang="en-US" sz="1800" dirty="0">
                <a:hlinkClick r:id="rId5"/>
              </a:rPr>
              <a:t>http://ru.wikipedia.org/wiki/%D0%A4%D0%B0%D0%B9%D0%BB:%D0%9F%D0%BE%D1%8E%D1%89%D0%B8%D0%B5_%</a:t>
            </a:r>
            <a:r>
              <a:rPr lang="en-US" sz="1800" dirty="0" smtClean="0">
                <a:hlinkClick r:id="rId5"/>
              </a:rPr>
              <a:t>D1%81%D0%BA%D0%B0%D0%BB%D1%8B.jpg</a:t>
            </a:r>
            <a:endParaRPr lang="ru-RU" sz="1800" dirty="0" smtClean="0"/>
          </a:p>
          <a:p>
            <a:pPr lvl="0"/>
            <a:r>
              <a:rPr lang="en-US" sz="1800" dirty="0">
                <a:hlinkClick r:id="rId6"/>
              </a:rPr>
              <a:t>http://mos-holidays.ru/ozero-baskunchak</a:t>
            </a:r>
            <a:r>
              <a:rPr lang="en-US" sz="1800" dirty="0" smtClean="0">
                <a:hlinkClick r:id="rId6"/>
              </a:rPr>
              <a:t>/</a:t>
            </a:r>
            <a:endParaRPr lang="ru-RU" sz="1800" dirty="0" smtClean="0"/>
          </a:p>
          <a:p>
            <a:pPr lvl="0"/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montu.ru/nostalgiruyu-po-rodine.htm</a:t>
            </a:r>
            <a:endParaRPr lang="ru-RU" sz="1800" dirty="0" smtClean="0"/>
          </a:p>
          <a:p>
            <a:pPr lvl="0"/>
            <a:r>
              <a:rPr lang="en-US" sz="1800" dirty="0">
                <a:hlinkClick r:id="rId8"/>
              </a:rPr>
              <a:t>http://</a:t>
            </a:r>
            <a:r>
              <a:rPr lang="en-US" sz="1800" dirty="0" smtClean="0">
                <a:hlinkClick r:id="rId8"/>
              </a:rPr>
              <a:t>works.tarefer.ru/33/100141/index.html</a:t>
            </a:r>
            <a:endParaRPr lang="ru-RU" sz="1800" dirty="0" smtClean="0"/>
          </a:p>
          <a:p>
            <a:pPr lvl="0"/>
            <a:r>
              <a:rPr lang="en-US" sz="1800" dirty="0">
                <a:hlinkClick r:id="rId9"/>
              </a:rPr>
              <a:t>http://ru.wikipedia.org/wiki/%D0%AD%D1%82%D0%B8%D0%BC%D0%BE%D0%BB%D0%BE%D0%B3%D0%B8%D1%87%D0%B5%D1%81%D0%BA%D0%B8%D0%B9_%D1%81%D0%BF%D0%B8%D1%81%D0%BE%D0%BA_%D1%85%D0%B8%D0%BC%D0%B8%D1%87%D0%B5%D1%81%D0%BA%D0%B8%D1%85_%</a:t>
            </a:r>
            <a:r>
              <a:rPr lang="en-US" sz="1800" dirty="0" smtClean="0">
                <a:hlinkClick r:id="rId9"/>
              </a:rPr>
              <a:t>D1%8D%D0%BB%D0%B5%D0%BC%D0%B5%D0%BD%D1%82%D0%BE%D0%B2</a:t>
            </a:r>
            <a:endParaRPr lang="ru-RU" sz="1700" dirty="0" smtClean="0"/>
          </a:p>
          <a:p>
            <a:r>
              <a:rPr lang="en-US" sz="1700" dirty="0">
                <a:hlinkClick r:id="rId10"/>
              </a:rPr>
              <a:t>http://yandex.ru/yandsearch?text=%</a:t>
            </a:r>
            <a:r>
              <a:rPr lang="en-US" sz="1700" dirty="0" smtClean="0">
                <a:hlinkClick r:id="rId10"/>
              </a:rPr>
              <a:t>D0%BA%D0%B0%D1%80%D1%82%D0%B8%D0%BD%D0%BA%D0%B8&amp;lr=37</a:t>
            </a:r>
            <a:endParaRPr lang="ru-RU" sz="1700" dirty="0"/>
          </a:p>
          <a:p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sch867.edusite.ru/index6/marafon.htm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8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857232"/>
            <a:ext cx="3835371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Устная разминка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5085184"/>
            <a:ext cx="48965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Ответ:Баскунчак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46" name="Picture 6" descr="C:\Users\Анастасия\Pictures\467418253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50" y="366936"/>
            <a:ext cx="1047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14348" y="1714489"/>
            <a:ext cx="70009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cs typeface="Times New Roman" pitchFamily="18" charset="0"/>
              </a:rPr>
              <a:t>2.Природные жемчужины Астраханской земли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Одно из величайших </a:t>
            </a:r>
            <a:r>
              <a:rPr lang="ru-RU" sz="2000" b="1" dirty="0" err="1" smtClean="0">
                <a:solidFill>
                  <a:srgbClr val="0070C0"/>
                </a:solidFill>
              </a:rPr>
              <a:t>самоосадочных</a:t>
            </a:r>
            <a:r>
              <a:rPr lang="ru-RU" sz="2000" b="1" dirty="0" smtClean="0">
                <a:solidFill>
                  <a:srgbClr val="0070C0"/>
                </a:solidFill>
              </a:rPr>
              <a:t> соляных озёр Европы, «всероссийская» солонка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марина\Pictures\Рисунок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34930"/>
            <a:ext cx="3817567" cy="255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на\Pictures\Рисунок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30" y="2772425"/>
            <a:ext cx="3786187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600200"/>
            <a:ext cx="8167348" cy="4525963"/>
          </a:xfrm>
        </p:spPr>
        <p:txBody>
          <a:bodyPr/>
          <a:lstStyle/>
          <a:p>
            <a:pPr marL="0" indent="0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Lucida Sans Unicode"/>
              </a:rPr>
              <a:t>Место возникновения в 1820г. одного из старейших грязелечебных курортов в истории русского грязелечения</a:t>
            </a:r>
            <a:r>
              <a:rPr lang="ru-RU" sz="1800" b="1" dirty="0" smtClean="0">
                <a:solidFill>
                  <a:srgbClr val="0070C0"/>
                </a:solidFill>
                <a:latin typeface="Lucida Sans Unicode"/>
              </a:rPr>
              <a:t>.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857232"/>
            <a:ext cx="3835371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Устная разминка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5085184"/>
            <a:ext cx="48965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Ответ:Тинаки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46" name="Picture 6" descr="C:\Users\Анастасия\Pictures\467418253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50" y="366936"/>
            <a:ext cx="1047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14348" y="1714489"/>
            <a:ext cx="6143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2.Природные жемчужины Астраханской земли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000" dirty="0" smtClean="0"/>
              <a:t>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5" name="Picture 2" descr="E:\Картинки\Лактионов Алексей Павлович\Пособие к экзаменационным работам\Тинаки\Новый Тина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38530"/>
            <a:ext cx="3929090" cy="2946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5" descr="Картинка 4 из 15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2786057"/>
            <a:ext cx="4247902" cy="2808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86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0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8596" y="1600200"/>
            <a:ext cx="7801004" cy="4525963"/>
          </a:xfrm>
        </p:spPr>
        <p:txBody>
          <a:bodyPr/>
          <a:lstStyle/>
          <a:p>
            <a:pPr marL="0" indent="0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Астраханский край издревле славится осетровыми, которые на Руси называли….?</a:t>
            </a:r>
          </a:p>
          <a:p>
            <a:pPr marL="0" indent="0">
              <a:buNone/>
            </a:pP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857232"/>
            <a:ext cx="3835371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Устная разминка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5085184"/>
            <a:ext cx="61767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 красной 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рыбой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46" name="Picture 6" descr="C:\Users\Анастасия\Pictures\467418253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50" y="366936"/>
            <a:ext cx="1047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14348" y="1714489"/>
            <a:ext cx="66659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2.Природные жемчужины Астраханской земли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dirty="0" smtClean="0"/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7" name="Picture 4" descr="Картинка 16 из 415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857496"/>
            <a:ext cx="3786214" cy="2701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Картинка 8 из 415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905077"/>
            <a:ext cx="3786214" cy="2521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86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857232"/>
            <a:ext cx="3835371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Устная разминка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5085184"/>
            <a:ext cx="61767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Ответы:1;0;-1;радикал;египетский треугольник.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1714489"/>
            <a:ext cx="6143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Самое маленькое натуральное число 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Число, не являющееся ни положительным ,ни отрицательным.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Самое большое отрицательное целое число.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Как называется арифметический квадратный корень.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Треугольник со сторонами 3,4,5.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2" name="Picture 12" descr="C:\Users\Анастасия\Pictures\928689238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75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57158" y="1600200"/>
            <a:ext cx="7872442" cy="4525963"/>
          </a:xfrm>
        </p:spPr>
        <p:txBody>
          <a:bodyPr/>
          <a:lstStyle/>
          <a:p>
            <a:pPr marL="0" indent="0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Река Ока-Волги правая рука. А что вы назовете левой рукой Волги?</a:t>
            </a:r>
            <a:endParaRPr lang="ru-RU" b="1" cap="all" spc="0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857232"/>
            <a:ext cx="3835371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 № 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5572140"/>
            <a:ext cx="58195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Ответ: река Кама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45" name="Picture 5" descr="C:\Users\Анастасия\Pictures\x_523f6b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286125"/>
            <a:ext cx="3643338" cy="24128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Анастасия\Pictures\467418253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50" y="366936"/>
            <a:ext cx="1047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рина Семеновна\Pictures\126933717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071810"/>
            <a:ext cx="3475857" cy="2610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86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600200"/>
            <a:ext cx="7834064" cy="4525963"/>
          </a:xfrm>
        </p:spPr>
        <p:txBody>
          <a:bodyPr/>
          <a:lstStyle/>
          <a:p>
            <a:pPr marL="0" indent="0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 называется расширение пищевода у птиц ?</a:t>
            </a:r>
            <a:endParaRPr lang="ru-RU" b="1" cap="all" spc="0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764705"/>
            <a:ext cx="3835371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 №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5085184"/>
            <a:ext cx="48965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 зоб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266" name="Picture 2" descr="C:\Users\Анастасия\Pictures\iCA1PV51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818" y="2967335"/>
            <a:ext cx="2813414" cy="21100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настасия\Pictures\iCA12RY5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67335"/>
            <a:ext cx="2913112" cy="2184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Анастасия\Pictures\iCAURTZ8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7" y="4349424"/>
            <a:ext cx="2823799" cy="21178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Анастасия\Pictures\animashki-pticy-1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3205"/>
            <a:ext cx="9810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56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600200"/>
            <a:ext cx="7762056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	</a:t>
            </a:r>
          </a:p>
          <a:p>
            <a:pPr marL="0" indent="0">
              <a:buNone/>
            </a:pPr>
            <a:r>
              <a:rPr lang="ru-RU" sz="4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Какое число следующее :</a:t>
            </a:r>
          </a:p>
          <a:p>
            <a:pPr marL="0" indent="0">
              <a:buNone/>
            </a:pPr>
            <a:r>
              <a:rPr lang="ru-RU" sz="4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1; 3; 7; 13; ...?</a:t>
            </a:r>
            <a:endParaRPr lang="ru-RU" sz="4000" b="1" cap="all" spc="0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5372" y="1052736"/>
            <a:ext cx="3913252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764705"/>
            <a:ext cx="3835371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 № 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251520" y="4535766"/>
                <a:ext cx="8496944" cy="36009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800" b="1" cap="none" spc="300" dirty="0" smtClean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1">
                            <a:tint val="83000"/>
                            <a:shade val="100000"/>
                            <a:satMod val="200000"/>
                          </a:schemeClr>
                        </a:gs>
                        <a:gs pos="75000">
                          <a:schemeClr val="accent1">
                            <a:tint val="100000"/>
                            <a:shade val="50000"/>
                            <a:satMod val="150000"/>
                          </a:schemeClr>
                        </a:gs>
                      </a:gsLst>
                      <a:lin ang="5400000"/>
                    </a:gra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rPr>
                  <a:t>Ответ: 21</a:t>
                </a:r>
              </a:p>
              <a:p>
                <a:pPr algn="ctr"/>
                <a:r>
                  <a:rPr lang="ru-RU" sz="2800" b="1" cap="none" spc="300" dirty="0" smtClean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1">
                            <a:tint val="83000"/>
                            <a:shade val="100000"/>
                            <a:satMod val="200000"/>
                          </a:schemeClr>
                        </a:gs>
                        <a:gs pos="75000">
                          <a:schemeClr val="accent1">
                            <a:tint val="100000"/>
                            <a:shade val="50000"/>
                            <a:satMod val="150000"/>
                          </a:schemeClr>
                        </a:gs>
                      </a:gsLst>
                      <a:lin ang="5400000"/>
                    </a:gra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rPr>
                  <a:t>	 т.к. 1+2=3, </a:t>
                </a:r>
                <a:r>
                  <a:rPr lang="ru-RU" sz="2800" b="1" cap="none" spc="300" dirty="0" smtClean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1">
                            <a:tint val="83000"/>
                            <a:shade val="100000"/>
                            <a:satMod val="200000"/>
                          </a:schemeClr>
                        </a:gs>
                        <a:gs pos="75000">
                          <a:schemeClr val="accent1">
                            <a:tint val="100000"/>
                            <a:shade val="50000"/>
                            <a:satMod val="150000"/>
                          </a:schemeClr>
                        </a:gs>
                      </a:gsLst>
                      <a:lin ang="5400000"/>
                    </a:gra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rPr>
                  <a:t>3+2</a:t>
                </a:r>
                <a14:m>
                  <m:oMath xmlns:m="http://schemas.openxmlformats.org/officeDocument/2006/math">
                    <m:r>
                      <a:rPr lang="ru-RU" sz="2800" b="1" i="1" cap="none" spc="300" smtClean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2800" b="1" cap="none" spc="300" dirty="0" smtClean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1">
                            <a:tint val="83000"/>
                            <a:shade val="100000"/>
                            <a:satMod val="200000"/>
                          </a:schemeClr>
                        </a:gs>
                        <a:gs pos="75000">
                          <a:schemeClr val="accent1">
                            <a:tint val="100000"/>
                            <a:shade val="50000"/>
                            <a:satMod val="150000"/>
                          </a:schemeClr>
                        </a:gs>
                      </a:gsLst>
                      <a:lin ang="5400000"/>
                    </a:gra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rPr>
                  <a:t>2=7</a:t>
                </a:r>
                <a:r>
                  <a:rPr lang="ru-RU" sz="2800" b="1" cap="none" spc="300" dirty="0" smtClean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1">
                            <a:tint val="83000"/>
                            <a:shade val="100000"/>
                            <a:satMod val="200000"/>
                          </a:schemeClr>
                        </a:gs>
                        <a:gs pos="75000">
                          <a:schemeClr val="accent1">
                            <a:tint val="100000"/>
                            <a:shade val="50000"/>
                            <a:satMod val="150000"/>
                          </a:schemeClr>
                        </a:gs>
                      </a:gsLst>
                      <a:lin ang="5400000"/>
                    </a:gra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rPr>
                  <a:t>, </a:t>
                </a:r>
                <a:r>
                  <a:rPr lang="ru-RU" sz="2800" b="1" cap="none" spc="300" dirty="0" smtClean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1">
                            <a:tint val="83000"/>
                            <a:shade val="100000"/>
                            <a:satMod val="200000"/>
                          </a:schemeClr>
                        </a:gs>
                        <a:gs pos="75000">
                          <a:schemeClr val="accent1">
                            <a:tint val="100000"/>
                            <a:shade val="50000"/>
                            <a:satMod val="150000"/>
                          </a:schemeClr>
                        </a:gs>
                      </a:gsLst>
                      <a:lin ang="5400000"/>
                    </a:gra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rPr>
                  <a:t>7+2</a:t>
                </a:r>
                <a14:m>
                  <m:oMath xmlns:m="http://schemas.openxmlformats.org/officeDocument/2006/math">
                    <m:r>
                      <a:rPr lang="ru-RU" sz="2800" b="1" i="1" cap="none" spc="300" smtClean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2800" b="1" cap="none" spc="300" dirty="0" smtClean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1">
                            <a:tint val="83000"/>
                            <a:shade val="100000"/>
                            <a:satMod val="200000"/>
                          </a:schemeClr>
                        </a:gs>
                        <a:gs pos="75000">
                          <a:schemeClr val="accent1">
                            <a:tint val="100000"/>
                            <a:shade val="50000"/>
                            <a:satMod val="150000"/>
                          </a:schemeClr>
                        </a:gs>
                      </a:gsLst>
                      <a:lin ang="5400000"/>
                    </a:gra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rPr>
                  <a:t>3=13</a:t>
                </a:r>
                <a:r>
                  <a:rPr lang="ru-RU" sz="2800" b="1" cap="none" spc="300" dirty="0" smtClean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1">
                            <a:tint val="83000"/>
                            <a:shade val="100000"/>
                            <a:satMod val="200000"/>
                          </a:schemeClr>
                        </a:gs>
                        <a:gs pos="75000">
                          <a:schemeClr val="accent1">
                            <a:tint val="100000"/>
                            <a:shade val="50000"/>
                            <a:satMod val="150000"/>
                          </a:schemeClr>
                        </a:gs>
                      </a:gsLst>
                      <a:lin ang="5400000"/>
                    </a:gra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rPr>
                  <a:t>, </a:t>
                </a:r>
                <a:r>
                  <a:rPr lang="ru-RU" sz="2800" b="1" spc="300" dirty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1">
                            <a:tint val="83000"/>
                            <a:shade val="100000"/>
                            <a:satMod val="200000"/>
                          </a:schemeClr>
                        </a:gs>
                        <a:gs pos="75000">
                          <a:schemeClr val="accent1">
                            <a:tint val="100000"/>
                            <a:shade val="50000"/>
                            <a:satMod val="150000"/>
                          </a:schemeClr>
                        </a:gs>
                      </a:gsLst>
                      <a:lin ang="5400000"/>
                    </a:gra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rPr>
                  <a:t>13+2∙4=21</a:t>
                </a:r>
                <a:r>
                  <a:rPr lang="ru-RU" sz="2800" b="1" cap="none" spc="300" dirty="0" smtClean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1">
                            <a:tint val="83000"/>
                            <a:shade val="100000"/>
                            <a:satMod val="200000"/>
                          </a:schemeClr>
                        </a:gs>
                        <a:gs pos="75000">
                          <a:schemeClr val="accent1">
                            <a:tint val="100000"/>
                            <a:shade val="50000"/>
                            <a:satMod val="150000"/>
                          </a:schemeClr>
                        </a:gs>
                      </a:gsLst>
                      <a:lin ang="5400000"/>
                    </a:gra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rPr>
                  <a:t>.</a:t>
                </a:r>
              </a:p>
              <a:p>
                <a:pPr algn="ctr"/>
                <a:endParaRPr lang="ru-RU" sz="3600" b="1" spc="30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endParaRPr>
              </a:p>
              <a:p>
                <a:pPr algn="ctr"/>
                <a:endParaRPr lang="ru-RU" sz="36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endParaRPr>
              </a:p>
              <a:p>
                <a:pPr algn="ctr"/>
                <a:endParaRPr lang="ru-RU" sz="3600" b="1" spc="30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endParaRPr>
              </a:p>
              <a:p>
                <a:pPr algn="ctr"/>
                <a:r>
                  <a:rPr lang="ru-RU" sz="3600" b="1" cap="none" spc="300" dirty="0" smtClean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1">
                            <a:tint val="83000"/>
                            <a:shade val="100000"/>
                            <a:satMod val="200000"/>
                          </a:schemeClr>
                        </a:gs>
                        <a:gs pos="75000">
                          <a:schemeClr val="accent1">
                            <a:tint val="100000"/>
                            <a:shade val="50000"/>
                            <a:satMod val="150000"/>
                          </a:schemeClr>
                        </a:gs>
                      </a:gsLst>
                      <a:lin ang="5400000"/>
                    </a:gra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rPr>
                  <a:t>.</a:t>
                </a:r>
                <a:endParaRPr lang="ru-RU" sz="3600" b="1" cap="none" spc="30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35766"/>
                <a:ext cx="8496944" cy="3600986"/>
              </a:xfrm>
              <a:prstGeom prst="rect">
                <a:avLst/>
              </a:prstGeom>
              <a:blipFill rotWithShape="1">
                <a:blip r:embed="rId3"/>
                <a:stretch>
                  <a:fillRect t="-2200" b="-6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1" name="Picture 3" descr="C:\Users\Анастасия\Pictures\0_40bbf_41b2d346_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32" y="3697090"/>
            <a:ext cx="548244" cy="5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Анастасия\Pictures\415794153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28" y="3786187"/>
            <a:ext cx="640548" cy="11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Анастасия\Pictures\cijfers_1__3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06" y="2950400"/>
            <a:ext cx="5429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Анастасия\Pictures\cijfers_1__1_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44" y="2982715"/>
            <a:ext cx="4572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C:\Users\Анастасия\Pictures\cijfers_1__56_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03" y="3786187"/>
            <a:ext cx="779680" cy="97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727</Words>
  <Application>Microsoft Office PowerPoint</Application>
  <PresentationFormat>Экран (4:3)</PresentationFormat>
  <Paragraphs>171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марина</cp:lastModifiedBy>
  <cp:revision>65</cp:revision>
  <dcterms:created xsi:type="dcterms:W3CDTF">2012-12-02T05:10:31Z</dcterms:created>
  <dcterms:modified xsi:type="dcterms:W3CDTF">2013-04-21T16:10:36Z</dcterms:modified>
</cp:coreProperties>
</file>