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59" r:id="rId6"/>
    <p:sldId id="261" r:id="rId7"/>
    <p:sldId id="262" r:id="rId8"/>
    <p:sldId id="263" r:id="rId9"/>
    <p:sldId id="266" r:id="rId10"/>
    <p:sldId id="265" r:id="rId11"/>
    <p:sldId id="264"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23.08.2010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23.08.2010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23.08.2010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23.08.2010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23.08.2010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23.08.2010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23.08.2010</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23.08.2010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23.08.2010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23.08.2010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23.08.2010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23.08.2010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"Диагностика профессиональной компетенции учителя физики"</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r>
              <a:rPr lang="ru-RU" dirty="0" smtClean="0"/>
              <a:t>  РМО учителей физики</a:t>
            </a:r>
          </a:p>
          <a:p>
            <a:r>
              <a:rPr lang="ru-RU" dirty="0" smtClean="0"/>
              <a:t>                Балашов - 2010г.</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71480"/>
            <a:ext cx="8929718" cy="1638320"/>
          </a:xfrm>
        </p:spPr>
        <p:txBody>
          <a:bodyPr>
            <a:normAutofit fontScale="90000"/>
          </a:bodyPr>
          <a:lstStyle/>
          <a:p>
            <a:r>
              <a:rPr lang="ru-RU" b="1" i="1" dirty="0" smtClean="0"/>
              <a:t>Для диагностики  профессиональной компетентности можно использованы следующие средства: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1. Оценка показателей по результатам проведенных уроков.</a:t>
            </a:r>
          </a:p>
          <a:p>
            <a:r>
              <a:rPr lang="ru-RU" dirty="0" smtClean="0"/>
              <a:t>2. Анализ выполненных учителем методических разработок.</a:t>
            </a:r>
          </a:p>
          <a:p>
            <a:r>
              <a:rPr lang="ru-RU" dirty="0" smtClean="0"/>
              <a:t>3. Диагностирующие задания, моделирующие профессиональную деятельность.</a:t>
            </a:r>
          </a:p>
          <a:p>
            <a:r>
              <a:rPr lang="ru-RU" dirty="0" smtClean="0"/>
              <a:t>4. Анализ диагностики учебных достижений учащихся на уровневой основе.</a:t>
            </a:r>
          </a:p>
          <a:p>
            <a:r>
              <a:rPr lang="ru-RU" dirty="0" smtClean="0"/>
              <a:t>5. Работа учителя на семинарах, занятиях педагогических мастерских в системе повышения квалификации.</a:t>
            </a:r>
          </a:p>
          <a:p>
            <a:r>
              <a:rPr lang="ru-RU" dirty="0" smtClean="0"/>
              <a:t>6. Самоанализ учителя уровня собственной педагогической деятельности, </a:t>
            </a:r>
            <a:r>
              <a:rPr lang="ru-RU" dirty="0" err="1" smtClean="0"/>
              <a:t>востребованность</a:t>
            </a:r>
            <a:r>
              <a:rPr lang="ru-RU" dirty="0" smtClean="0"/>
              <a:t> профессионального роста.</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14356"/>
            <a:ext cx="9144000" cy="928694"/>
          </a:xfrm>
        </p:spPr>
        <p:txBody>
          <a:bodyPr>
            <a:noAutofit/>
          </a:bodyPr>
          <a:lstStyle/>
          <a:p>
            <a:r>
              <a:rPr lang="ru-RU" sz="3600" b="1" i="1" dirty="0" smtClean="0"/>
              <a:t>Пример:</a:t>
            </a:r>
            <a:r>
              <a:rPr lang="ru-RU" dirty="0" smtClean="0"/>
              <a:t/>
            </a:r>
            <a:br>
              <a:rPr lang="ru-RU" dirty="0" smtClean="0"/>
            </a:br>
            <a:r>
              <a:rPr lang="ru-RU" sz="2400" dirty="0" smtClean="0"/>
              <a:t>(</a:t>
            </a:r>
            <a:r>
              <a:rPr lang="ru-RU" sz="2000" b="1" dirty="0" smtClean="0">
                <a:latin typeface="+mn-lt"/>
              </a:rPr>
              <a:t>Для II квалификационной категории предусматриваются следующие уровни компетентности </a:t>
            </a:r>
            <a:r>
              <a:rPr lang="ru-RU" sz="2000" b="1" dirty="0" smtClean="0"/>
              <a:t>(«знания» и «умения</a:t>
            </a:r>
            <a:r>
              <a:rPr lang="ru-RU" sz="2000" b="1" dirty="0" smtClean="0"/>
              <a:t>»))</a:t>
            </a:r>
            <a:endParaRPr lang="ru-RU" sz="2000" dirty="0"/>
          </a:p>
        </p:txBody>
      </p:sp>
      <p:graphicFrame>
        <p:nvGraphicFramePr>
          <p:cNvPr id="4" name="Содержимое 3"/>
          <p:cNvGraphicFramePr>
            <a:graphicFrameLocks noGrp="1"/>
          </p:cNvGraphicFramePr>
          <p:nvPr>
            <p:ph idx="1"/>
          </p:nvPr>
        </p:nvGraphicFramePr>
        <p:xfrm>
          <a:off x="357158" y="2071676"/>
          <a:ext cx="8572560" cy="4393440"/>
        </p:xfrm>
        <a:graphic>
          <a:graphicData uri="http://schemas.openxmlformats.org/drawingml/2006/table">
            <a:tbl>
              <a:tblPr firstRow="1" bandRow="1">
                <a:tableStyleId>{5C22544A-7EE6-4342-B048-85BDC9FD1C3A}</a:tableStyleId>
              </a:tblPr>
              <a:tblGrid>
                <a:gridCol w="4286280"/>
                <a:gridCol w="4286280"/>
              </a:tblGrid>
              <a:tr h="1053711">
                <a:tc>
                  <a:txBody>
                    <a:bodyPr/>
                    <a:lstStyle/>
                    <a:p>
                      <a:r>
                        <a:rPr kumimoji="0" lang="ru-RU" sz="1800" b="1" i="1" kern="1200" dirty="0" smtClean="0">
                          <a:solidFill>
                            <a:schemeClr val="lt1"/>
                          </a:solidFill>
                          <a:latin typeface="+mn-lt"/>
                          <a:ea typeface="+mn-ea"/>
                          <a:cs typeface="+mn-cs"/>
                        </a:rPr>
                        <a:t>Учитель должен знать</a:t>
                      </a:r>
                      <a:endParaRPr lang="ru-RU" dirty="0"/>
                    </a:p>
                  </a:txBody>
                  <a:tcPr/>
                </a:tc>
                <a:tc>
                  <a:txBody>
                    <a:bodyPr/>
                    <a:lstStyle/>
                    <a:p>
                      <a:r>
                        <a:rPr kumimoji="0" lang="ru-RU" sz="1800" b="1" i="1" kern="1200" dirty="0" smtClean="0">
                          <a:solidFill>
                            <a:schemeClr val="lt1"/>
                          </a:solidFill>
                          <a:latin typeface="+mn-lt"/>
                          <a:ea typeface="+mn-ea"/>
                          <a:cs typeface="+mn-cs"/>
                        </a:rPr>
                        <a:t>Учитель должен уметь</a:t>
                      </a:r>
                      <a:endParaRPr lang="ru-RU" dirty="0"/>
                    </a:p>
                  </a:txBody>
                  <a:tcPr/>
                </a:tc>
              </a:tr>
              <a:tr h="1232307">
                <a:tc>
                  <a:txBody>
                    <a:bodyPr/>
                    <a:lstStyle/>
                    <a:p>
                      <a:r>
                        <a:rPr kumimoji="0" lang="ru-RU" sz="1800" kern="1200" dirty="0" smtClean="0">
                          <a:solidFill>
                            <a:schemeClr val="dk1"/>
                          </a:solidFill>
                          <a:latin typeface="+mn-lt"/>
                          <a:ea typeface="+mn-ea"/>
                          <a:cs typeface="+mn-cs"/>
                        </a:rPr>
                        <a:t>Основные законодательные и нормативные документы по вопросам образования и защите прав обучающихся</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kern="1200" dirty="0" smtClean="0">
                          <a:solidFill>
                            <a:schemeClr val="dk1"/>
                          </a:solidFill>
                          <a:latin typeface="+mn-lt"/>
                          <a:ea typeface="+mn-ea"/>
                          <a:cs typeface="+mn-cs"/>
                        </a:rPr>
                        <a:t>Реализовывать требования нормативных документов в своей практической деятельности</a:t>
                      </a:r>
                    </a:p>
                    <a:p>
                      <a:endParaRPr lang="ru-RU" dirty="0"/>
                    </a:p>
                  </a:txBody>
                  <a:tcPr/>
                </a:tc>
              </a:tr>
              <a:tr h="1053711">
                <a:tc>
                  <a:txBody>
                    <a:bodyPr/>
                    <a:lstStyle/>
                    <a:p>
                      <a:r>
                        <a:rPr kumimoji="0" lang="ru-RU" sz="1800" kern="1200" dirty="0" smtClean="0">
                          <a:solidFill>
                            <a:schemeClr val="dk1"/>
                          </a:solidFill>
                          <a:latin typeface="+mn-lt"/>
                          <a:ea typeface="+mn-ea"/>
                          <a:cs typeface="+mn-cs"/>
                        </a:rPr>
                        <a:t>Содержание и структуру базисного учебного плана, его компонентов</a:t>
                      </a:r>
                      <a:endParaRPr lang="ru-RU" dirty="0"/>
                    </a:p>
                  </a:txBody>
                  <a:tcPr/>
                </a:tc>
                <a:tc>
                  <a:txBody>
                    <a:bodyPr/>
                    <a:lstStyle/>
                    <a:p>
                      <a:pPr>
                        <a:lnSpc>
                          <a:spcPct val="115000"/>
                        </a:lnSpc>
                        <a:spcAft>
                          <a:spcPts val="1000"/>
                        </a:spcAft>
                      </a:pPr>
                      <a:r>
                        <a:rPr lang="ru-RU" sz="1800" dirty="0">
                          <a:latin typeface="+mn-lt"/>
                          <a:ea typeface="Calibri"/>
                          <a:cs typeface="Times New Roman"/>
                        </a:rPr>
                        <a:t>Обеспечивать реализацию базисного учебного </a:t>
                      </a:r>
                      <a:r>
                        <a:rPr lang="ru-RU" sz="1800" dirty="0" smtClean="0">
                          <a:latin typeface="+mn-lt"/>
                          <a:ea typeface="Calibri"/>
                          <a:cs typeface="Times New Roman"/>
                        </a:rPr>
                        <a:t>плана</a:t>
                      </a:r>
                      <a:endParaRPr lang="ru-RU" sz="1100" dirty="0">
                        <a:latin typeface="Calibri"/>
                        <a:ea typeface="Calibri"/>
                        <a:cs typeface="Times New Roman"/>
                      </a:endParaRPr>
                    </a:p>
                  </a:txBody>
                  <a:tcPr marL="9525" marR="9525" marT="9525" marB="9525"/>
                </a:tc>
              </a:tr>
              <a:tr h="1053711">
                <a:tc>
                  <a:txBody>
                    <a:bodyPr/>
                    <a:lstStyle/>
                    <a:p>
                      <a:r>
                        <a:rPr kumimoji="0" lang="ru-RU" sz="1800" kern="1200" dirty="0" smtClean="0">
                          <a:solidFill>
                            <a:schemeClr val="dk1"/>
                          </a:solidFill>
                          <a:latin typeface="+mn-lt"/>
                          <a:ea typeface="+mn-ea"/>
                          <a:cs typeface="+mn-cs"/>
                        </a:rPr>
                        <a:t>Основные положения современной дидактики и теории воспитания</a:t>
                      </a:r>
                      <a:endParaRPr lang="ru-RU" dirty="0"/>
                    </a:p>
                  </a:txBody>
                  <a:tcPr/>
                </a:tc>
                <a:tc>
                  <a:txBody>
                    <a:bodyPr/>
                    <a:lstStyle/>
                    <a:p>
                      <a:r>
                        <a:rPr kumimoji="0" lang="ru-RU" sz="1800" kern="1200" dirty="0" smtClean="0">
                          <a:solidFill>
                            <a:schemeClr val="dk1"/>
                          </a:solidFill>
                          <a:latin typeface="+mn-lt"/>
                          <a:ea typeface="+mn-ea"/>
                          <a:cs typeface="+mn-cs"/>
                        </a:rPr>
                        <a:t>Рационально использовать их в учебном процессе</a:t>
                      </a:r>
                      <a:endParaRPr lang="ru-RU"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229600" cy="1066800"/>
          </a:xfrm>
        </p:spPr>
        <p:txBody>
          <a:bodyPr>
            <a:normAutofit/>
          </a:bodyPr>
          <a:lstStyle/>
          <a:p>
            <a:r>
              <a:rPr lang="ru-RU" sz="2000" b="1" dirty="0" smtClean="0"/>
              <a:t>Для I квалификационной категории предусматриваются следующие уровни компетентности («знания» и «умения»)</a:t>
            </a:r>
            <a:r>
              <a:rPr lang="ru-RU" sz="2000" dirty="0" smtClean="0"/>
              <a:t/>
            </a:r>
            <a:br>
              <a:rPr lang="ru-RU" sz="2000" dirty="0" smtClean="0"/>
            </a:br>
            <a:endParaRPr lang="ru-RU" sz="2000" dirty="0"/>
          </a:p>
        </p:txBody>
      </p:sp>
      <p:graphicFrame>
        <p:nvGraphicFramePr>
          <p:cNvPr id="4" name="Содержимое 3"/>
          <p:cNvGraphicFramePr>
            <a:graphicFrameLocks noGrp="1"/>
          </p:cNvGraphicFramePr>
          <p:nvPr>
            <p:ph idx="1"/>
          </p:nvPr>
        </p:nvGraphicFramePr>
        <p:xfrm>
          <a:off x="0" y="928670"/>
          <a:ext cx="9144000" cy="5929330"/>
        </p:xfrm>
        <a:graphic>
          <a:graphicData uri="http://schemas.openxmlformats.org/drawingml/2006/table">
            <a:tbl>
              <a:tblPr firstRow="1" bandRow="1">
                <a:tableStyleId>{5C22544A-7EE6-4342-B048-85BDC9FD1C3A}</a:tableStyleId>
              </a:tblPr>
              <a:tblGrid>
                <a:gridCol w="4572000"/>
                <a:gridCol w="4572000"/>
              </a:tblGrid>
              <a:tr h="493307">
                <a:tc>
                  <a:txBody>
                    <a:bodyPr/>
                    <a:lstStyle/>
                    <a:p>
                      <a:r>
                        <a:rPr kumimoji="0" lang="ru-RU" sz="1800" b="1" i="1" kern="1200" dirty="0" smtClean="0">
                          <a:solidFill>
                            <a:schemeClr val="lt1"/>
                          </a:solidFill>
                          <a:latin typeface="+mn-lt"/>
                          <a:ea typeface="+mn-ea"/>
                          <a:cs typeface="+mn-cs"/>
                        </a:rPr>
                        <a:t>Учитель должен знать</a:t>
                      </a:r>
                      <a:endParaRPr lang="ru-RU" dirty="0"/>
                    </a:p>
                  </a:txBody>
                  <a:tcPr/>
                </a:tc>
                <a:tc>
                  <a:txBody>
                    <a:bodyPr/>
                    <a:lstStyle/>
                    <a:p>
                      <a:r>
                        <a:rPr kumimoji="0" lang="ru-RU" sz="1800" b="1" i="1" kern="1200" dirty="0" smtClean="0">
                          <a:solidFill>
                            <a:schemeClr val="lt1"/>
                          </a:solidFill>
                          <a:latin typeface="+mn-lt"/>
                          <a:ea typeface="+mn-ea"/>
                          <a:cs typeface="+mn-cs"/>
                        </a:rPr>
                        <a:t>Учитель должен уметь</a:t>
                      </a:r>
                      <a:endParaRPr lang="ru-RU" dirty="0"/>
                    </a:p>
                  </a:txBody>
                  <a:tcPr/>
                </a:tc>
              </a:tr>
              <a:tr h="2138744">
                <a:tc>
                  <a:txBody>
                    <a:bodyPr/>
                    <a:lstStyle/>
                    <a:p>
                      <a:r>
                        <a:rPr kumimoji="0" lang="ru-RU" sz="1800" kern="1200" dirty="0" smtClean="0">
                          <a:solidFill>
                            <a:schemeClr val="dk1"/>
                          </a:solidFill>
                          <a:latin typeface="+mn-lt"/>
                          <a:ea typeface="+mn-ea"/>
                          <a:cs typeface="+mn-cs"/>
                        </a:rPr>
                        <a:t>Теоретические основы преподаваемого предмета:</a:t>
                      </a:r>
                    </a:p>
                    <a:p>
                      <a:r>
                        <a:rPr kumimoji="0" lang="ru-RU" sz="1800" kern="1200" dirty="0" smtClean="0">
                          <a:solidFill>
                            <a:schemeClr val="dk1"/>
                          </a:solidFill>
                          <a:latin typeface="+mn-lt"/>
                          <a:ea typeface="+mn-ea"/>
                          <a:cs typeface="+mn-cs"/>
                        </a:rPr>
                        <a:t>• историю развития и методики преподавания;</a:t>
                      </a:r>
                    </a:p>
                    <a:p>
                      <a:r>
                        <a:rPr kumimoji="0" lang="ru-RU" sz="1800" kern="1200" dirty="0" smtClean="0">
                          <a:solidFill>
                            <a:schemeClr val="dk1"/>
                          </a:solidFill>
                          <a:latin typeface="+mn-lt"/>
                          <a:ea typeface="+mn-ea"/>
                          <a:cs typeface="+mn-cs"/>
                        </a:rPr>
                        <a:t>• место и роль предмета в системе школьного образования;</a:t>
                      </a:r>
                    </a:p>
                    <a:p>
                      <a:r>
                        <a:rPr kumimoji="0" lang="ru-RU" sz="1800" kern="1200" dirty="0" smtClean="0">
                          <a:solidFill>
                            <a:schemeClr val="dk1"/>
                          </a:solidFill>
                          <a:latin typeface="+mn-lt"/>
                          <a:ea typeface="+mn-ea"/>
                          <a:cs typeface="+mn-cs"/>
                        </a:rPr>
                        <a:t>• содержание предмета</a:t>
                      </a:r>
                      <a:endParaRPr lang="ru-RU" dirty="0"/>
                    </a:p>
                  </a:txBody>
                  <a:tcPr/>
                </a:tc>
                <a:tc>
                  <a:txBody>
                    <a:bodyPr/>
                    <a:lstStyle/>
                    <a:p>
                      <a:r>
                        <a:rPr kumimoji="0" lang="ru-RU" sz="1800" kern="1200" dirty="0" smtClean="0">
                          <a:solidFill>
                            <a:schemeClr val="dk1"/>
                          </a:solidFill>
                          <a:latin typeface="+mn-lt"/>
                          <a:ea typeface="+mn-ea"/>
                          <a:cs typeface="+mn-cs"/>
                        </a:rPr>
                        <a:t>• Пополнять профессиональные знания по предмету. Обосновывать выбор программ, учебников.</a:t>
                      </a:r>
                    </a:p>
                    <a:p>
                      <a:r>
                        <a:rPr kumimoji="0" lang="ru-RU" sz="1800" kern="1200" dirty="0" smtClean="0">
                          <a:solidFill>
                            <a:schemeClr val="dk1"/>
                          </a:solidFill>
                          <a:latin typeface="+mn-lt"/>
                          <a:ea typeface="+mn-ea"/>
                          <a:cs typeface="+mn-cs"/>
                        </a:rPr>
                        <a:t>• Преподавать на различных уровнях </a:t>
                      </a:r>
                      <a:r>
                        <a:rPr kumimoji="0" lang="ru-RU" sz="1800" kern="1200" dirty="0" err="1" smtClean="0">
                          <a:solidFill>
                            <a:schemeClr val="dk1"/>
                          </a:solidFill>
                          <a:latin typeface="+mn-lt"/>
                          <a:ea typeface="+mn-ea"/>
                          <a:cs typeface="+mn-cs"/>
                        </a:rPr>
                        <a:t>обученности</a:t>
                      </a:r>
                      <a:r>
                        <a:rPr kumimoji="0" lang="ru-RU" sz="1800" kern="1200" dirty="0" smtClean="0">
                          <a:solidFill>
                            <a:schemeClr val="dk1"/>
                          </a:solidFill>
                          <a:latin typeface="+mn-lt"/>
                          <a:ea typeface="+mn-ea"/>
                          <a:cs typeface="+mn-cs"/>
                        </a:rPr>
                        <a:t> и развития учащихся</a:t>
                      </a:r>
                      <a:endParaRPr lang="ru-RU" dirty="0"/>
                    </a:p>
                  </a:txBody>
                  <a:tcPr/>
                </a:tc>
              </a:tr>
              <a:tr h="3297279">
                <a:tc>
                  <a:txBody>
                    <a:bodyPr/>
                    <a:lstStyle/>
                    <a:p>
                      <a:r>
                        <a:rPr kumimoji="0" lang="ru-RU" sz="1800" kern="1200" dirty="0" smtClean="0">
                          <a:solidFill>
                            <a:schemeClr val="dk1"/>
                          </a:solidFill>
                          <a:latin typeface="+mn-lt"/>
                          <a:ea typeface="+mn-ea"/>
                          <a:cs typeface="+mn-cs"/>
                        </a:rPr>
                        <a:t>Целостную систему организации учебно-воспитательного процесса в общеобразовательном учреждении</a:t>
                      </a:r>
                      <a:endParaRPr lang="ru-RU" dirty="0"/>
                    </a:p>
                  </a:txBody>
                  <a:tcPr/>
                </a:tc>
                <a:tc>
                  <a:txBody>
                    <a:bodyPr/>
                    <a:lstStyle/>
                    <a:p>
                      <a:r>
                        <a:rPr kumimoji="0" lang="ru-RU" sz="1800" kern="1200" dirty="0" smtClean="0">
                          <a:solidFill>
                            <a:schemeClr val="dk1"/>
                          </a:solidFill>
                          <a:latin typeface="+mn-lt"/>
                          <a:ea typeface="+mn-ea"/>
                          <a:cs typeface="+mn-cs"/>
                        </a:rPr>
                        <a:t>Строить обучение на основе блочно-модульных и интегрированных педагогических технологий.</a:t>
                      </a:r>
                    </a:p>
                    <a:p>
                      <a:r>
                        <a:rPr kumimoji="0" lang="ru-RU" sz="1800" kern="1200" dirty="0" smtClean="0">
                          <a:solidFill>
                            <a:schemeClr val="dk1"/>
                          </a:solidFill>
                          <a:latin typeface="+mn-lt"/>
                          <a:ea typeface="+mn-ea"/>
                          <a:cs typeface="+mn-cs"/>
                        </a:rPr>
                        <a:t>• Активно использовать дифференциацию и мобильность образования как фактор создания возможностей для реализации учащимися индивидуальных образовательных траекторий. </a:t>
                      </a:r>
                      <a:endParaRPr lang="ru-RU"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4572000"/>
                <a:gridCol w="4572000"/>
              </a:tblGrid>
              <a:tr h="420968">
                <a:tc>
                  <a:txBody>
                    <a:bodyPr/>
                    <a:lstStyle/>
                    <a:p>
                      <a:r>
                        <a:rPr kumimoji="0" lang="ru-RU" sz="1800" b="1" i="1" kern="1200" dirty="0" smtClean="0">
                          <a:solidFill>
                            <a:schemeClr val="lt1"/>
                          </a:solidFill>
                          <a:latin typeface="+mn-lt"/>
                          <a:ea typeface="+mn-ea"/>
                          <a:cs typeface="+mn-cs"/>
                        </a:rPr>
                        <a:t>Учитель должен знать</a:t>
                      </a:r>
                      <a:endParaRPr lang="ru-RU" dirty="0"/>
                    </a:p>
                  </a:txBody>
                  <a:tcPr/>
                </a:tc>
                <a:tc>
                  <a:txBody>
                    <a:bodyPr/>
                    <a:lstStyle/>
                    <a:p>
                      <a:r>
                        <a:rPr kumimoji="0" lang="ru-RU" sz="1800" b="1" i="1" kern="1200" dirty="0" smtClean="0">
                          <a:solidFill>
                            <a:schemeClr val="lt1"/>
                          </a:solidFill>
                          <a:latin typeface="+mn-lt"/>
                          <a:ea typeface="+mn-ea"/>
                          <a:cs typeface="+mn-cs"/>
                        </a:rPr>
                        <a:t>Учитель должен уметь</a:t>
                      </a:r>
                      <a:endParaRPr lang="ru-RU" dirty="0"/>
                    </a:p>
                  </a:txBody>
                  <a:tcPr/>
                </a:tc>
              </a:tr>
              <a:tr h="982257">
                <a:tc>
                  <a:txBody>
                    <a:bodyPr/>
                    <a:lstStyle/>
                    <a:p>
                      <a:r>
                        <a:rPr kumimoji="0" lang="ru-RU" sz="1800" kern="1200" dirty="0" smtClean="0">
                          <a:solidFill>
                            <a:schemeClr val="dk1"/>
                          </a:solidFill>
                          <a:latin typeface="+mn-lt"/>
                          <a:ea typeface="+mn-ea"/>
                          <a:cs typeface="+mn-cs"/>
                        </a:rPr>
                        <a:t>Современные средства обучения</a:t>
                      </a:r>
                      <a:endParaRPr lang="ru-RU" dirty="0"/>
                    </a:p>
                  </a:txBody>
                  <a:tcPr/>
                </a:tc>
                <a:tc>
                  <a:txBody>
                    <a:bodyPr/>
                    <a:lstStyle/>
                    <a:p>
                      <a:r>
                        <a:rPr kumimoji="0" lang="ru-RU" sz="1800" kern="1200" dirty="0" smtClean="0">
                          <a:solidFill>
                            <a:schemeClr val="dk1"/>
                          </a:solidFill>
                          <a:latin typeface="+mn-lt"/>
                          <a:ea typeface="+mn-ea"/>
                          <a:cs typeface="+mn-cs"/>
                        </a:rPr>
                        <a:t>Использовать электронные и экранные ТСО для классных и внеклассных занятий</a:t>
                      </a:r>
                      <a:endParaRPr lang="ru-RU" dirty="0"/>
                    </a:p>
                  </a:txBody>
                  <a:tcPr/>
                </a:tc>
              </a:tr>
              <a:tr h="2131964">
                <a:tc>
                  <a:txBody>
                    <a:bodyPr/>
                    <a:lstStyle/>
                    <a:p>
                      <a:r>
                        <a:rPr kumimoji="0" lang="ru-RU" sz="1800" kern="1200" dirty="0" smtClean="0">
                          <a:solidFill>
                            <a:schemeClr val="dk1"/>
                          </a:solidFill>
                          <a:latin typeface="+mn-lt"/>
                          <a:ea typeface="+mn-ea"/>
                          <a:cs typeface="+mn-cs"/>
                        </a:rPr>
                        <a:t>Основные положения личностно-ориентированного обучения</a:t>
                      </a:r>
                      <a:endParaRPr lang="ru-RU" dirty="0"/>
                    </a:p>
                  </a:txBody>
                  <a:tcPr/>
                </a:tc>
                <a:tc>
                  <a:txBody>
                    <a:bodyPr/>
                    <a:lstStyle/>
                    <a:p>
                      <a:r>
                        <a:rPr kumimoji="0" lang="ru-RU" sz="1800" kern="1200" dirty="0" smtClean="0">
                          <a:solidFill>
                            <a:schemeClr val="dk1"/>
                          </a:solidFill>
                          <a:latin typeface="+mn-lt"/>
                          <a:ea typeface="+mn-ea"/>
                          <a:cs typeface="+mn-cs"/>
                        </a:rPr>
                        <a:t>Применять основные положения в процессе обучения:</a:t>
                      </a:r>
                    </a:p>
                    <a:p>
                      <a:r>
                        <a:rPr kumimoji="0" lang="ru-RU" sz="1800" kern="1200" dirty="0" smtClean="0">
                          <a:solidFill>
                            <a:schemeClr val="dk1"/>
                          </a:solidFill>
                          <a:latin typeface="+mn-lt"/>
                          <a:ea typeface="+mn-ea"/>
                          <a:cs typeface="+mn-cs"/>
                        </a:rPr>
                        <a:t>1) учить учащихся ставить собственные цели учения;</a:t>
                      </a:r>
                    </a:p>
                    <a:p>
                      <a:r>
                        <a:rPr kumimoji="0" lang="ru-RU" sz="1800" kern="1200" dirty="0" smtClean="0">
                          <a:solidFill>
                            <a:schemeClr val="dk1"/>
                          </a:solidFill>
                          <a:latin typeface="+mn-lt"/>
                          <a:ea typeface="+mn-ea"/>
                          <a:cs typeface="+mn-cs"/>
                        </a:rPr>
                        <a:t>2) согласовывать цели преподавания с целями учения учащихся;</a:t>
                      </a:r>
                    </a:p>
                    <a:p>
                      <a:endParaRPr lang="ru-RU" dirty="0"/>
                    </a:p>
                  </a:txBody>
                  <a:tcPr/>
                </a:tc>
              </a:tr>
              <a:tr h="3322811">
                <a:tc>
                  <a:txBody>
                    <a:bodyPr/>
                    <a:lstStyle/>
                    <a:p>
                      <a:r>
                        <a:rPr kumimoji="0" lang="ru-RU" sz="1800" kern="1200" dirty="0" smtClean="0">
                          <a:solidFill>
                            <a:schemeClr val="dk1"/>
                          </a:solidFill>
                          <a:latin typeface="+mn-lt"/>
                          <a:ea typeface="+mn-ea"/>
                          <a:cs typeface="+mn-cs"/>
                        </a:rPr>
                        <a:t>Технологию диагностики и мониторинга уровня овладения учащимися основными компонентами содержания базового образования, уровня развития и воспитания</a:t>
                      </a:r>
                      <a:endParaRPr lang="ru-RU" dirty="0"/>
                    </a:p>
                  </a:txBody>
                  <a:tcPr/>
                </a:tc>
                <a:tc>
                  <a:txBody>
                    <a:bodyPr/>
                    <a:lstStyle/>
                    <a:p>
                      <a:r>
                        <a:rPr kumimoji="0" lang="ru-RU" sz="1800" kern="1200" dirty="0" smtClean="0">
                          <a:solidFill>
                            <a:schemeClr val="dk1"/>
                          </a:solidFill>
                          <a:latin typeface="+mn-lt"/>
                          <a:ea typeface="+mn-ea"/>
                          <a:cs typeface="+mn-cs"/>
                        </a:rPr>
                        <a:t>• Владеть методикой проведения диагностики и мониторинга овладения учащимися основными компонентами содержания базового образования.</a:t>
                      </a:r>
                    </a:p>
                    <a:p>
                      <a:r>
                        <a:rPr kumimoji="0" lang="ru-RU" sz="1800" kern="1200" dirty="0" smtClean="0">
                          <a:solidFill>
                            <a:schemeClr val="dk1"/>
                          </a:solidFill>
                          <a:latin typeface="+mn-lt"/>
                          <a:ea typeface="+mn-ea"/>
                          <a:cs typeface="+mn-cs"/>
                        </a:rPr>
                        <a:t>• Выявлять уровень развития личности учащихся, их достижений в получении знаний по ступеням обучения.</a:t>
                      </a:r>
                    </a:p>
                    <a:p>
                      <a:r>
                        <a:rPr kumimoji="0" lang="ru-RU" sz="1800" kern="1200" dirty="0" smtClean="0">
                          <a:solidFill>
                            <a:schemeClr val="dk1"/>
                          </a:solidFill>
                          <a:latin typeface="+mn-lt"/>
                          <a:ea typeface="+mn-ea"/>
                          <a:cs typeface="+mn-cs"/>
                        </a:rPr>
                        <a:t>• Формировать у учащихся умения самоконтроля и самооценки, самовоспитания и саморазвития</a:t>
                      </a:r>
                      <a:endParaRPr lang="ru-RU"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Результаты:</a:t>
            </a:r>
            <a:br>
              <a:rPr lang="ru-RU" b="1" i="1" dirty="0" smtClean="0"/>
            </a:br>
            <a:endParaRPr lang="ru-RU" b="1" i="1" dirty="0"/>
          </a:p>
        </p:txBody>
      </p:sp>
      <p:graphicFrame>
        <p:nvGraphicFramePr>
          <p:cNvPr id="4" name="Содержимое 3"/>
          <p:cNvGraphicFramePr>
            <a:graphicFrameLocks noGrp="1"/>
          </p:cNvGraphicFramePr>
          <p:nvPr>
            <p:ph idx="1"/>
          </p:nvPr>
        </p:nvGraphicFramePr>
        <p:xfrm>
          <a:off x="357158" y="1857364"/>
          <a:ext cx="8229600" cy="3656402"/>
        </p:xfrm>
        <a:graphic>
          <a:graphicData uri="http://schemas.openxmlformats.org/drawingml/2006/table">
            <a:tbl>
              <a:tblPr firstRow="1" bandRow="1">
                <a:tableStyleId>{5C22544A-7EE6-4342-B048-85BDC9FD1C3A}</a:tableStyleId>
              </a:tblPr>
              <a:tblGrid>
                <a:gridCol w="4114800"/>
                <a:gridCol w="4114800"/>
              </a:tblGrid>
              <a:tr h="411251">
                <a:tc>
                  <a:txBody>
                    <a:bodyPr/>
                    <a:lstStyle/>
                    <a:p>
                      <a:r>
                        <a:rPr lang="ru-RU" dirty="0" smtClean="0"/>
                        <a:t>Количество баллов</a:t>
                      </a:r>
                      <a:endParaRPr lang="ru-RU" dirty="0"/>
                    </a:p>
                  </a:txBody>
                  <a:tcPr/>
                </a:tc>
                <a:tc>
                  <a:txBody>
                    <a:bodyPr/>
                    <a:lstStyle/>
                    <a:p>
                      <a:r>
                        <a:rPr lang="ru-RU" dirty="0" smtClean="0"/>
                        <a:t>Уровень проф.компетентности</a:t>
                      </a:r>
                      <a:endParaRPr lang="ru-RU" dirty="0"/>
                    </a:p>
                  </a:txBody>
                  <a:tcPr/>
                </a:tc>
              </a:tr>
              <a:tr h="1252426">
                <a:tc>
                  <a:txBody>
                    <a:bodyPr/>
                    <a:lstStyle/>
                    <a:p>
                      <a:endParaRPr lang="ru-RU" sz="2800" b="1" i="1" dirty="0" smtClean="0">
                        <a:latin typeface="Arial Unicode MS" pitchFamily="34" charset="-128"/>
                        <a:ea typeface="Arial Unicode MS" pitchFamily="34" charset="-128"/>
                        <a:cs typeface="Arial Unicode MS" pitchFamily="34" charset="-128"/>
                      </a:endParaRPr>
                    </a:p>
                    <a:p>
                      <a:r>
                        <a:rPr lang="ru-RU" sz="2800" b="1" i="1" dirty="0" smtClean="0">
                          <a:latin typeface="Arial Unicode MS" pitchFamily="34" charset="-128"/>
                          <a:ea typeface="Arial Unicode MS" pitchFamily="34" charset="-128"/>
                          <a:cs typeface="Arial Unicode MS" pitchFamily="34" charset="-128"/>
                        </a:rPr>
                        <a:t>От       0   до  26</a:t>
                      </a:r>
                      <a:endParaRPr lang="ru-RU" sz="2800" b="1" i="1" dirty="0">
                        <a:latin typeface="Arial Unicode MS" pitchFamily="34" charset="-128"/>
                        <a:ea typeface="Arial Unicode MS" pitchFamily="34" charset="-128"/>
                        <a:cs typeface="Arial Unicode MS" pitchFamily="34" charset="-128"/>
                      </a:endParaRPr>
                    </a:p>
                  </a:txBody>
                  <a:tcPr/>
                </a:tc>
                <a:tc>
                  <a:txBody>
                    <a:bodyPr/>
                    <a:lstStyle/>
                    <a:p>
                      <a:r>
                        <a:rPr lang="ru-RU" sz="2800" b="1" dirty="0" smtClean="0"/>
                        <a:t>Низкий </a:t>
                      </a:r>
                      <a:endParaRPr lang="ru-RU" sz="2800" b="1" dirty="0"/>
                    </a:p>
                  </a:txBody>
                  <a:tcPr/>
                </a:tc>
              </a:tr>
              <a:tr h="1047845">
                <a:tc>
                  <a:txBody>
                    <a:bodyPr/>
                    <a:lstStyle/>
                    <a:p>
                      <a:r>
                        <a:rPr lang="ru-RU" sz="2800" b="1" i="1" dirty="0" smtClean="0">
                          <a:latin typeface="Arial Unicode MS" pitchFamily="34" charset="-128"/>
                          <a:ea typeface="Arial Unicode MS" pitchFamily="34" charset="-128"/>
                          <a:cs typeface="Arial Unicode MS" pitchFamily="34" charset="-128"/>
                        </a:rPr>
                        <a:t>От      27  до  39</a:t>
                      </a:r>
                    </a:p>
                    <a:p>
                      <a:endParaRPr lang="ru-RU" sz="2800" b="1" i="1" dirty="0">
                        <a:latin typeface="Arial Unicode MS" pitchFamily="34" charset="-128"/>
                        <a:ea typeface="Arial Unicode MS" pitchFamily="34" charset="-128"/>
                        <a:cs typeface="Arial Unicode MS" pitchFamily="34" charset="-128"/>
                      </a:endParaRPr>
                    </a:p>
                  </a:txBody>
                  <a:tcPr/>
                </a:tc>
                <a:tc>
                  <a:txBody>
                    <a:bodyPr/>
                    <a:lstStyle/>
                    <a:p>
                      <a:r>
                        <a:rPr lang="ru-RU" sz="2800" b="1" dirty="0" smtClean="0"/>
                        <a:t>Средний</a:t>
                      </a:r>
                      <a:endParaRPr lang="ru-RU" sz="2800" b="1" dirty="0"/>
                    </a:p>
                  </a:txBody>
                  <a:tcPr/>
                </a:tc>
              </a:tr>
              <a:tr h="574625">
                <a:tc>
                  <a:txBody>
                    <a:bodyPr/>
                    <a:lstStyle/>
                    <a:p>
                      <a:r>
                        <a:rPr lang="ru-RU" sz="2800" b="1" i="1" dirty="0" smtClean="0">
                          <a:latin typeface="Arial Unicode MS" pitchFamily="34" charset="-128"/>
                          <a:ea typeface="Arial Unicode MS" pitchFamily="34" charset="-128"/>
                          <a:cs typeface="Arial Unicode MS" pitchFamily="34" charset="-128"/>
                        </a:rPr>
                        <a:t>От      40  </a:t>
                      </a:r>
                      <a:r>
                        <a:rPr lang="ru-RU" sz="2800" b="1" i="1" smtClean="0">
                          <a:latin typeface="Arial Unicode MS" pitchFamily="34" charset="-128"/>
                          <a:ea typeface="Arial Unicode MS" pitchFamily="34" charset="-128"/>
                          <a:cs typeface="Arial Unicode MS" pitchFamily="34" charset="-128"/>
                        </a:rPr>
                        <a:t>до  45</a:t>
                      </a:r>
                    </a:p>
                    <a:p>
                      <a:endParaRPr lang="ru-RU" sz="2800" b="1" i="1" dirty="0">
                        <a:latin typeface="Arial Unicode MS" pitchFamily="34" charset="-128"/>
                        <a:ea typeface="Arial Unicode MS" pitchFamily="34" charset="-128"/>
                        <a:cs typeface="Arial Unicode MS" pitchFamily="34" charset="-128"/>
                      </a:endParaRPr>
                    </a:p>
                  </a:txBody>
                  <a:tcPr/>
                </a:tc>
                <a:tc>
                  <a:txBody>
                    <a:bodyPr/>
                    <a:lstStyle/>
                    <a:p>
                      <a:r>
                        <a:rPr lang="ru-RU" sz="2800" b="1" dirty="0" smtClean="0"/>
                        <a:t>Высокий</a:t>
                      </a:r>
                      <a:endParaRPr lang="ru-RU" sz="2800" b="1"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компетентность</a:t>
            </a:r>
            <a:r>
              <a:rPr lang="ru-RU" b="1" i="1" dirty="0" smtClean="0"/>
              <a:t/>
            </a:r>
            <a:br>
              <a:rPr lang="ru-RU" b="1" i="1" dirty="0" smtClean="0"/>
            </a:br>
            <a:endParaRPr lang="ru-RU" b="1" i="1" dirty="0"/>
          </a:p>
        </p:txBody>
      </p:sp>
      <p:sp>
        <p:nvSpPr>
          <p:cNvPr id="3" name="Содержимое 2"/>
          <p:cNvSpPr>
            <a:spLocks noGrp="1"/>
          </p:cNvSpPr>
          <p:nvPr>
            <p:ph idx="1"/>
          </p:nvPr>
        </p:nvSpPr>
        <p:spPr/>
        <p:txBody>
          <a:bodyPr>
            <a:normAutofit/>
          </a:bodyPr>
          <a:lstStyle/>
          <a:p>
            <a:pPr>
              <a:buNone/>
            </a:pPr>
            <a:r>
              <a:rPr lang="ru-RU" dirty="0" smtClean="0"/>
              <a:t>    </a:t>
            </a:r>
            <a:r>
              <a:rPr lang="ru-RU" dirty="0" err="1" smtClean="0"/>
              <a:t>Competens</a:t>
            </a:r>
            <a:r>
              <a:rPr lang="ru-RU" dirty="0" smtClean="0"/>
              <a:t> </a:t>
            </a:r>
            <a:r>
              <a:rPr lang="ru-RU" dirty="0" smtClean="0"/>
              <a:t>(лат.) – надлежащий, способный. Толковый словарь иностранных слов трактует компетентность как «обладание знаниями, позволяющими судить о чем-либо, высказывать веское, авторитетное мнение»; компетенция – «сфера осведомленности, область знания кого-либо; круг полномочий учреждений или лица, то, что подлежит их ведению».</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Структура компетентности</a:t>
            </a:r>
            <a:endParaRPr lang="ru-RU" b="1" i="1" dirty="0"/>
          </a:p>
        </p:txBody>
      </p:sp>
      <p:sp>
        <p:nvSpPr>
          <p:cNvPr id="3" name="Текст 2"/>
          <p:cNvSpPr>
            <a:spLocks noGrp="1"/>
          </p:cNvSpPr>
          <p:nvPr>
            <p:ph type="body" idx="1"/>
          </p:nvPr>
        </p:nvSpPr>
        <p:spPr/>
        <p:txBody>
          <a:bodyPr/>
          <a:lstStyle/>
          <a:p>
            <a:endParaRPr lang="ru-RU" dirty="0"/>
          </a:p>
        </p:txBody>
      </p:sp>
      <p:sp>
        <p:nvSpPr>
          <p:cNvPr id="4" name="Текст 3"/>
          <p:cNvSpPr>
            <a:spLocks noGrp="1"/>
          </p:cNvSpPr>
          <p:nvPr>
            <p:ph type="body" sz="half" idx="3"/>
          </p:nvPr>
        </p:nvSpPr>
        <p:spPr/>
        <p:txBody>
          <a:bodyPr/>
          <a:lstStyle/>
          <a:p>
            <a:endParaRPr lang="ru-RU"/>
          </a:p>
        </p:txBody>
      </p:sp>
      <p:sp>
        <p:nvSpPr>
          <p:cNvPr id="5" name="Содержимое 4"/>
          <p:cNvSpPr>
            <a:spLocks noGrp="1"/>
          </p:cNvSpPr>
          <p:nvPr>
            <p:ph sz="quarter" idx="2"/>
          </p:nvPr>
        </p:nvSpPr>
        <p:spPr>
          <a:xfrm>
            <a:off x="214282" y="2708519"/>
            <a:ext cx="4357718" cy="3886200"/>
          </a:xfrm>
        </p:spPr>
        <p:txBody>
          <a:bodyPr>
            <a:normAutofit/>
          </a:bodyPr>
          <a:lstStyle/>
          <a:p>
            <a:pPr algn="ctr">
              <a:buNone/>
            </a:pPr>
            <a:r>
              <a:rPr lang="ru-RU" sz="3200" dirty="0" smtClean="0"/>
              <a:t>В структуре профессиональной компетентности учителя можно выделить три составляющие:</a:t>
            </a:r>
            <a:endParaRPr lang="ru-RU" sz="3200" dirty="0"/>
          </a:p>
        </p:txBody>
      </p:sp>
      <p:sp>
        <p:nvSpPr>
          <p:cNvPr id="6" name="Содержимое 5"/>
          <p:cNvSpPr>
            <a:spLocks noGrp="1"/>
          </p:cNvSpPr>
          <p:nvPr>
            <p:ph sz="quarter" idx="4"/>
          </p:nvPr>
        </p:nvSpPr>
        <p:spPr/>
        <p:txBody>
          <a:bodyPr>
            <a:normAutofit/>
          </a:bodyPr>
          <a:lstStyle/>
          <a:p>
            <a:r>
              <a:rPr lang="ru-RU" sz="3600" dirty="0" smtClean="0"/>
              <a:t>научно-теоретическую, </a:t>
            </a:r>
            <a:endParaRPr lang="ru-RU" sz="3600" dirty="0" smtClean="0"/>
          </a:p>
          <a:p>
            <a:r>
              <a:rPr lang="ru-RU" sz="3600" dirty="0" smtClean="0"/>
              <a:t>методическую </a:t>
            </a:r>
          </a:p>
          <a:p>
            <a:r>
              <a:rPr lang="ru-RU" sz="3600" dirty="0" smtClean="0"/>
              <a:t> психолого-педагогическую</a:t>
            </a:r>
            <a:endParaRPr lang="ru-RU" sz="3600" dirty="0" smtClean="0"/>
          </a:p>
          <a:p>
            <a:endParaRPr lang="ru-RU"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p:cNvPicPr>
            <a:picLocks noGrp="1"/>
          </p:cNvPicPr>
          <p:nvPr>
            <p:ph idx="1"/>
          </p:nvPr>
        </p:nvPicPr>
        <p:blipFill>
          <a:blip r:embed="rId2" cstate="print">
            <a:lum bright="-17000" contrast="34000"/>
          </a:blip>
          <a:srcRect/>
          <a:stretch>
            <a:fillRect/>
          </a:stretch>
        </p:blipFill>
        <p:spPr bwMode="auto">
          <a:xfrm>
            <a:off x="0" y="500042"/>
            <a:ext cx="9144000" cy="63579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Важнейшей задачей учителя является </a:t>
            </a:r>
            <a:endParaRPr lang="ru-RU" b="1" i="1" dirty="0"/>
          </a:p>
        </p:txBody>
      </p:sp>
      <p:sp>
        <p:nvSpPr>
          <p:cNvPr id="3" name="Содержимое 2"/>
          <p:cNvSpPr>
            <a:spLocks noGrp="1"/>
          </p:cNvSpPr>
          <p:nvPr>
            <p:ph idx="1"/>
          </p:nvPr>
        </p:nvSpPr>
        <p:spPr/>
        <p:txBody>
          <a:bodyPr/>
          <a:lstStyle/>
          <a:p>
            <a:pPr>
              <a:buNone/>
            </a:pPr>
            <a:r>
              <a:rPr lang="ru-RU" sz="3200" dirty="0" smtClean="0"/>
              <a:t>   моделирование</a:t>
            </a:r>
            <a:r>
              <a:rPr lang="ru-RU" sz="3200" dirty="0" smtClean="0"/>
              <a:t>, проектирование и конструирование учебного процесса для любого сочетания начальных условий педагогической ситуации</a:t>
            </a:r>
            <a:r>
              <a:rPr lang="ru-RU" dirty="0" smtClean="0"/>
              <a:t>.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Находясь на </a:t>
            </a:r>
            <a:r>
              <a:rPr lang="ru-RU" b="1" i="1" dirty="0" smtClean="0"/>
              <a:t>первом</a:t>
            </a:r>
            <a:r>
              <a:rPr lang="ru-RU" dirty="0" smtClean="0"/>
              <a:t/>
            </a:r>
            <a:br>
              <a:rPr lang="ru-RU" dirty="0" smtClean="0"/>
            </a:br>
            <a:r>
              <a:rPr lang="ru-RU" b="1" i="1" dirty="0" smtClean="0"/>
              <a:t>уровне(</a:t>
            </a:r>
            <a:r>
              <a:rPr lang="ru-RU" dirty="0" smtClean="0"/>
              <a:t>эмпирический)</a:t>
            </a:r>
            <a:endParaRPr lang="ru-RU" dirty="0"/>
          </a:p>
        </p:txBody>
      </p:sp>
      <p:sp>
        <p:nvSpPr>
          <p:cNvPr id="3" name="Содержимое 2"/>
          <p:cNvSpPr>
            <a:spLocks noGrp="1"/>
          </p:cNvSpPr>
          <p:nvPr>
            <p:ph idx="1"/>
          </p:nvPr>
        </p:nvSpPr>
        <p:spPr/>
        <p:txBody>
          <a:bodyPr>
            <a:normAutofit/>
          </a:bodyPr>
          <a:lstStyle/>
          <a:p>
            <a:pPr>
              <a:buNone/>
            </a:pPr>
            <a:r>
              <a:rPr lang="ru-RU" dirty="0" smtClean="0"/>
              <a:t>У</a:t>
            </a:r>
            <a:r>
              <a:rPr lang="ru-RU" dirty="0" smtClean="0"/>
              <a:t>читель </a:t>
            </a:r>
            <a:r>
              <a:rPr lang="ru-RU" dirty="0" smtClean="0"/>
              <a:t>в своей практической деятельности руководствуется готовыми разработками, рекомендациями, не умея самостоятельно анализировать и конструировать учебный процесс, находить обоснованное теоретически, а не эмпирически решение педагогической задачи.</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85794"/>
            <a:ext cx="8229600" cy="1066800"/>
          </a:xfrm>
        </p:spPr>
        <p:txBody>
          <a:bodyPr/>
          <a:lstStyle/>
          <a:p>
            <a:r>
              <a:rPr lang="ru-RU" sz="3600" b="1" i="1" dirty="0" smtClean="0"/>
              <a:t>Второй</a:t>
            </a:r>
            <a:r>
              <a:rPr lang="ru-RU" b="1" i="1" dirty="0" smtClean="0"/>
              <a:t> уровень </a:t>
            </a:r>
            <a:r>
              <a:rPr lang="ru-RU" b="1" i="1" dirty="0" smtClean="0"/>
              <a:t>предполагает,</a:t>
            </a:r>
            <a:endParaRPr lang="ru-RU" b="1" i="1" dirty="0"/>
          </a:p>
        </p:txBody>
      </p:sp>
      <p:sp>
        <p:nvSpPr>
          <p:cNvPr id="3" name="Содержимое 2"/>
          <p:cNvSpPr>
            <a:spLocks noGrp="1"/>
          </p:cNvSpPr>
          <p:nvPr>
            <p:ph idx="1"/>
          </p:nvPr>
        </p:nvSpPr>
        <p:spPr>
          <a:xfrm>
            <a:off x="0" y="1714488"/>
            <a:ext cx="9144000" cy="5143512"/>
          </a:xfrm>
        </p:spPr>
        <p:txBody>
          <a:bodyPr>
            <a:normAutofit lnSpcReduction="10000"/>
          </a:bodyPr>
          <a:lstStyle/>
          <a:p>
            <a:pPr>
              <a:buNone/>
            </a:pPr>
            <a:r>
              <a:rPr lang="ru-RU" dirty="0" smtClean="0"/>
              <a:t>что внешняя предметная деятельность предваряется внутренней теоретической, т.е. осуществляется осмысление цели действий, ожидаемых результатов, предполагаемых действий, условий их выполнения. Находясь на этом уровне, педагог, основываясь на существующих методических рекомендациях, разработках, может проанализировать предложенные решения на теоретической основе и осознанно выбрать последовательность применения педагогического инструментария – методов, форм, средств обучения.</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857232"/>
            <a:ext cx="8229600" cy="1066800"/>
          </a:xfrm>
        </p:spPr>
        <p:txBody>
          <a:bodyPr/>
          <a:lstStyle/>
          <a:p>
            <a:r>
              <a:rPr lang="ru-RU" b="1" i="1" dirty="0" smtClean="0"/>
              <a:t>Третий уровень</a:t>
            </a:r>
            <a:endParaRPr lang="ru-RU" dirty="0"/>
          </a:p>
        </p:txBody>
      </p:sp>
      <p:sp>
        <p:nvSpPr>
          <p:cNvPr id="3" name="Содержимое 2"/>
          <p:cNvSpPr>
            <a:spLocks noGrp="1"/>
          </p:cNvSpPr>
          <p:nvPr>
            <p:ph idx="1"/>
          </p:nvPr>
        </p:nvSpPr>
        <p:spPr>
          <a:xfrm>
            <a:off x="214282" y="2249424"/>
            <a:ext cx="8472518" cy="4325112"/>
          </a:xfrm>
        </p:spPr>
        <p:txBody>
          <a:bodyPr>
            <a:normAutofit lnSpcReduction="10000"/>
          </a:bodyPr>
          <a:lstStyle/>
          <a:p>
            <a:pPr>
              <a:buNone/>
            </a:pPr>
            <a:r>
              <a:rPr lang="ru-RU" dirty="0" smtClean="0"/>
              <a:t>учитель конструирует учебный процесс исходя из его логики, свободно применяет в практической деятельности теоретические основы (в области фундаментальной науки, методики преподавания физики и психолого-педагогической науки) педагогической деятельности, </a:t>
            </a:r>
            <a:r>
              <a:rPr lang="ru-RU" dirty="0" smtClean="0"/>
              <a:t>находит обоснованное </a:t>
            </a:r>
            <a:r>
              <a:rPr lang="ru-RU" dirty="0" smtClean="0"/>
              <a:t>решение любой педагогической и дидактической задачи, ориентируясь на развитие учащихся и саморазвитие.</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357167"/>
            <a:ext cx="8458200" cy="2643206"/>
          </a:xfrm>
        </p:spPr>
        <p:txBody>
          <a:bodyPr>
            <a:normAutofit/>
          </a:bodyPr>
          <a:lstStyle/>
          <a:p>
            <a:r>
              <a:rPr lang="ru-RU" b="1" i="1" dirty="0" smtClean="0"/>
              <a:t>Основная цель диагностики профессиональных качеств</a:t>
            </a:r>
            <a:endParaRPr lang="ru-RU" b="1" i="1" dirty="0"/>
          </a:p>
        </p:txBody>
      </p:sp>
      <p:sp>
        <p:nvSpPr>
          <p:cNvPr id="3" name="Подзаголовок 2"/>
          <p:cNvSpPr>
            <a:spLocks noGrp="1"/>
          </p:cNvSpPr>
          <p:nvPr>
            <p:ph type="subTitle" idx="1"/>
          </p:nvPr>
        </p:nvSpPr>
        <p:spPr>
          <a:xfrm>
            <a:off x="142844" y="4143380"/>
            <a:ext cx="9144000" cy="2958062"/>
          </a:xfrm>
        </p:spPr>
        <p:txBody>
          <a:bodyPr>
            <a:normAutofit/>
          </a:bodyPr>
          <a:lstStyle/>
          <a:p>
            <a:r>
              <a:rPr lang="ru-RU" dirty="0" smtClean="0"/>
              <a:t>состоит </a:t>
            </a:r>
            <a:r>
              <a:rPr lang="ru-RU" dirty="0" smtClean="0"/>
              <a:t>в том, чтобы обеспечить готовность учителей физики успешно работать в условиях модернизации образования, условием же эффективного учебного процесса является достаточный уровень профессиональной компетентности учителя.</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TotalTime>
  <Words>655</Words>
  <Application>Microsoft Office PowerPoint</Application>
  <PresentationFormat>Экран (4:3)</PresentationFormat>
  <Paragraphs>70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Городская</vt:lpstr>
      <vt:lpstr>"Диагностика профессиональной компетенции учителя физики" </vt:lpstr>
      <vt:lpstr>компетентность </vt:lpstr>
      <vt:lpstr>Структура компетентности</vt:lpstr>
      <vt:lpstr>Слайд 4</vt:lpstr>
      <vt:lpstr>Важнейшей задачей учителя является </vt:lpstr>
      <vt:lpstr>Находясь на первом уровне(эмпирический)</vt:lpstr>
      <vt:lpstr>Второй уровень предполагает,</vt:lpstr>
      <vt:lpstr>Третий уровень</vt:lpstr>
      <vt:lpstr>Основная цель диагностики профессиональных качеств</vt:lpstr>
      <vt:lpstr>Для диагностики  профессиональной компетентности можно использованы следующие средства: </vt:lpstr>
      <vt:lpstr>Пример: (Для II квалификационной категории предусматриваются следующие уровни компетентности («знания» и «умения»))</vt:lpstr>
      <vt:lpstr>Для I квалификационной категории предусматриваются следующие уровни компетентности («знания» и «умения») </vt:lpstr>
      <vt:lpstr>Слайд 13</vt:lpstr>
      <vt:lpstr>Результаты: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"Диагностика профессиональной компетенции учителя физики" </dc:title>
  <cp:lastModifiedBy>SamLab.ws</cp:lastModifiedBy>
  <cp:revision>7</cp:revision>
  <dcterms:modified xsi:type="dcterms:W3CDTF">2010-08-23T13:28:49Z</dcterms:modified>
</cp:coreProperties>
</file>