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487" y="5517232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ФОРМИРОВАНИЯ УНИВЕРСАЛЬНЫХ УЧЕБНЫХ ДЕЙСТВИЙ (УУД)  У ОБУЧАЮЩИХСЯ 3 </a:t>
            </a:r>
            <a:r>
              <a:rPr lang="ru-RU" dirty="0" smtClean="0"/>
              <a:t>КЛАССА</a:t>
            </a:r>
          </a:p>
          <a:p>
            <a:pPr algn="ctr"/>
            <a:r>
              <a:rPr lang="ru-RU" dirty="0" smtClean="0"/>
              <a:t>Виноградова В.В., заместитель директора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75" y="1196752"/>
            <a:ext cx="5655345" cy="40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31925" y="360363"/>
            <a:ext cx="7407275" cy="1471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rbel" pitchFamily="32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rbel" pitchFamily="32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rbel" pitchFamily="32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rbel" pitchFamily="32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rbel" pitchFamily="32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572314"/>
              </a:buClr>
            </a:pPr>
            <a:r>
              <a:rPr lang="en-GB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en-GB" sz="43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ОУ </a:t>
            </a:r>
            <a:r>
              <a:rPr lang="en-GB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GB" sz="4300" dirty="0" err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Денисовская</a:t>
            </a:r>
            <a:r>
              <a:rPr lang="en-GB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СОШ»</a:t>
            </a:r>
            <a:br>
              <a:rPr lang="en-GB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 класс</a:t>
            </a:r>
          </a:p>
          <a:p>
            <a:pPr algn="ctr"/>
            <a:r>
              <a:rPr lang="ru-RU" sz="3200" dirty="0" smtClean="0"/>
              <a:t>ГОТОВНОСТЬ  К ОБУЧЕНИЮ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0" lvl="5" indent="-285750">
              <a:buFont typeface="Wingdings" pitchFamily="2" charset="2"/>
              <a:buChar char="ü"/>
            </a:pPr>
            <a:r>
              <a:rPr lang="ru-RU" sz="2400" dirty="0" smtClean="0"/>
              <a:t>Педагогическая готовность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/>
              <a:t>Психологическая готовность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/>
              <a:t>Общий уровень готовности</a:t>
            </a:r>
          </a:p>
          <a:p>
            <a:pPr marL="285750" indent="-28575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Выше среднего – 20 %</a:t>
            </a:r>
          </a:p>
          <a:p>
            <a:pPr marL="285750" indent="-28575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Средний уровень – 60 %</a:t>
            </a:r>
          </a:p>
          <a:p>
            <a:pPr marL="285750" indent="-28575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Ниже среднего – 20 %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 класс</a:t>
            </a:r>
          </a:p>
          <a:p>
            <a:pPr algn="ctr"/>
            <a:r>
              <a:rPr lang="ru-RU" sz="3200" dirty="0" smtClean="0"/>
              <a:t>Адаптация обучающихся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0" lvl="5" indent="-285750">
              <a:buFont typeface="Wingdings" pitchFamily="2" charset="2"/>
              <a:buChar char="ü"/>
            </a:pPr>
            <a:r>
              <a:rPr lang="ru-RU" sz="2400" dirty="0" smtClean="0"/>
              <a:t>Физиологический компонент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err="1" smtClean="0"/>
              <a:t>Деятельностный</a:t>
            </a:r>
            <a:r>
              <a:rPr lang="ru-RU" sz="2400" dirty="0" smtClean="0"/>
              <a:t> компонент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/>
              <a:t>Эмоциональный компонент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/>
              <a:t>Общий уровень адаптации</a:t>
            </a:r>
          </a:p>
          <a:p>
            <a:pPr marL="285750" indent="-28575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Достаточный  – 60 %</a:t>
            </a:r>
          </a:p>
          <a:p>
            <a:pPr marL="285750" indent="-28575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Частичный  – 40 %</a:t>
            </a:r>
          </a:p>
          <a:p>
            <a:pPr marL="285750" indent="-285750"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 класс</a:t>
            </a:r>
          </a:p>
          <a:p>
            <a:pPr algn="ctr"/>
            <a:r>
              <a:rPr lang="ru-RU" sz="3200" dirty="0" smtClean="0"/>
              <a:t>Уровень воспитанности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Высокий   – 40 %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Хороший   – 40 %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Средний  - 20 %</a:t>
            </a:r>
          </a:p>
          <a:p>
            <a:pPr marL="285750" indent="-285750"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 класс</a:t>
            </a:r>
          </a:p>
          <a:p>
            <a:pPr algn="ctr"/>
            <a:r>
              <a:rPr lang="ru-RU" sz="3200" dirty="0" smtClean="0"/>
              <a:t>Уровень  </a:t>
            </a:r>
            <a:r>
              <a:rPr lang="ru-RU" sz="3200" dirty="0" err="1" smtClean="0"/>
              <a:t>сформированности</a:t>
            </a:r>
            <a:r>
              <a:rPr lang="ru-RU" sz="3200" dirty="0" smtClean="0"/>
              <a:t> учебно-познавательного интереса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Не сформирован    – 20 %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Низкий    – 40 %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Высокий  -  40 %</a:t>
            </a:r>
          </a:p>
          <a:p>
            <a:pPr marL="285750" indent="-285750"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 класс</a:t>
            </a:r>
          </a:p>
          <a:p>
            <a:pPr algn="ctr"/>
            <a:r>
              <a:rPr lang="ru-RU" sz="3200" dirty="0" smtClean="0"/>
              <a:t>Личностные  действия (</a:t>
            </a:r>
            <a:r>
              <a:rPr lang="ru-RU" sz="3200" dirty="0" err="1" smtClean="0"/>
              <a:t>смыслообразование</a:t>
            </a:r>
            <a:r>
              <a:rPr lang="ru-RU" sz="3200" dirty="0" smtClean="0"/>
              <a:t>)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Высокая мотивация к обучению    – 20 %</a:t>
            </a: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Хорошая мотивация к обучению    – 80 %</a:t>
            </a: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 класс</a:t>
            </a:r>
          </a:p>
          <a:p>
            <a:pPr algn="ctr"/>
            <a:r>
              <a:rPr lang="ru-RU" sz="3200" dirty="0" smtClean="0"/>
              <a:t>Личностные  действия (</a:t>
            </a:r>
            <a:r>
              <a:rPr lang="ru-RU" sz="3200" dirty="0" err="1" smtClean="0"/>
              <a:t>самооценивание</a:t>
            </a:r>
            <a:r>
              <a:rPr lang="ru-RU" sz="3200" dirty="0" smtClean="0"/>
              <a:t>)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Уверены в своих силах – 100 %</a:t>
            </a: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 класс</a:t>
            </a:r>
          </a:p>
          <a:p>
            <a:pPr algn="ctr"/>
            <a:r>
              <a:rPr lang="ru-RU" sz="3200" dirty="0" smtClean="0"/>
              <a:t>Уровень развития регулятивных действий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Средний уровень – 60 %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Высокий уровень -  40 %</a:t>
            </a: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 класс</a:t>
            </a:r>
          </a:p>
          <a:p>
            <a:pPr algn="ctr"/>
            <a:r>
              <a:rPr lang="ru-RU" sz="3200" dirty="0" smtClean="0"/>
              <a:t> Регулятивное  действие контроля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Средний уровень внимания – 80 %</a:t>
            </a:r>
          </a:p>
          <a:p>
            <a:pPr marL="285750" indent="-285750"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Низкий  уровень внимания -  20 %</a:t>
            </a: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1-3 классы</a:t>
            </a:r>
          </a:p>
          <a:p>
            <a:pPr algn="ctr"/>
            <a:r>
              <a:rPr lang="ru-RU" dirty="0" smtClean="0"/>
              <a:t> Личностные действия (</a:t>
            </a:r>
            <a:r>
              <a:rPr lang="ru-RU" dirty="0" err="1" smtClean="0"/>
              <a:t>смыслообразование</a:t>
            </a:r>
            <a:r>
              <a:rPr lang="ru-RU" dirty="0" smtClean="0"/>
              <a:t>)</a:t>
            </a:r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ctr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980727"/>
          <a:ext cx="7920880" cy="535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263"/>
                <a:gridCol w="3181177"/>
                <a:gridCol w="3960440"/>
              </a:tblGrid>
              <a:tr h="34658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класс</a:t>
                      </a:r>
                      <a:endParaRPr lang="ru-RU" sz="1200" dirty="0"/>
                    </a:p>
                  </a:txBody>
                  <a:tcPr/>
                </a:tc>
              </a:tr>
              <a:tr h="7798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Положительное отношение к школе, преобладание социальных и учебных аспектов, высокий уровень учебно-познавательных</a:t>
                      </a:r>
                      <a:r>
                        <a:rPr lang="ru-RU" sz="1200" baseline="0" dirty="0" smtClean="0"/>
                        <a:t> интересов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учении преобладают социальные интересы, указывает на свою социальную роль (я сильная, смелая и т.д.), положительное </a:t>
                      </a:r>
                      <a:r>
                        <a:rPr lang="ru-RU" sz="1200" dirty="0" err="1" smtClean="0"/>
                        <a:t>самопринятие</a:t>
                      </a:r>
                      <a:endParaRPr lang="ru-RU" sz="1200" dirty="0"/>
                    </a:p>
                  </a:txBody>
                  <a:tcPr/>
                </a:tc>
              </a:tr>
              <a:tr h="9530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Положительное отношение к школе, ориентация на хорошего ученика, преобладание социальных и учебных аспектов, удовлетворительный уровень учебно-познавательных</a:t>
                      </a:r>
                      <a:r>
                        <a:rPr lang="ru-RU" sz="1200" baseline="0" dirty="0" smtClean="0"/>
                        <a:t> интересов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учении преобладают социальные интересы, указывает на свою социальную роль (я сильная, смелая и т.д.), положительное </a:t>
                      </a:r>
                      <a:r>
                        <a:rPr lang="ru-RU" sz="1200" dirty="0" err="1" smtClean="0"/>
                        <a:t>самопринятие</a:t>
                      </a:r>
                      <a:endParaRPr lang="ru-RU" sz="1200" dirty="0"/>
                    </a:p>
                  </a:txBody>
                  <a:tcPr/>
                </a:tc>
              </a:tr>
              <a:tr h="9530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Положительное отношение к школе, ориентация на хорошего ученика, удовлетворительный уровень учебно-познавательных</a:t>
                      </a:r>
                      <a:r>
                        <a:rPr lang="ru-RU" sz="1200" baseline="0" dirty="0" smtClean="0"/>
                        <a:t> интересов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учении преобладают социальные интересы, указывает на свою социальную роль (я сильный, смелый и т.д.), недостаточное позитивное </a:t>
                      </a:r>
                      <a:r>
                        <a:rPr lang="ru-RU" sz="1200" dirty="0" err="1" smtClean="0"/>
                        <a:t>самоотношение</a:t>
                      </a:r>
                      <a:endParaRPr lang="ru-RU" sz="1200" dirty="0"/>
                    </a:p>
                  </a:txBody>
                  <a:tcPr/>
                </a:tc>
              </a:tr>
              <a:tr h="9530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Положительное отношение к школе, сохранение дошкольной ориентации, удовлетворительный уровень учебно-познавательных</a:t>
                      </a:r>
                      <a:r>
                        <a:rPr lang="ru-RU" sz="1200" baseline="0" dirty="0" smtClean="0"/>
                        <a:t> интересов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учении преобладают социальные интересы, указывает на свою социальную роль (я сильный, смелый и т.д.), положительное </a:t>
                      </a:r>
                      <a:r>
                        <a:rPr lang="ru-RU" sz="1200" dirty="0" err="1" smtClean="0"/>
                        <a:t>самопринятие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798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Положительное отношение к школе, преобладание социальных и учебных аспектов, высокий уровень учебно-познавательных</a:t>
                      </a:r>
                      <a:r>
                        <a:rPr lang="ru-RU" sz="1200" baseline="0" dirty="0" smtClean="0"/>
                        <a:t> интересов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учении преобладают социальные интересы, указывает на свою социальную роль (я сильная, смелая и т.д.), положительное </a:t>
                      </a:r>
                      <a:r>
                        <a:rPr lang="ru-RU" sz="1200" dirty="0" err="1" smtClean="0"/>
                        <a:t>самопринятие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46582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24744"/>
            <a:ext cx="65527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Критерии оценки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 УУД обучающихся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соответствие возрастно-психологическим нормативным требованиям;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соответствие свойств универсальных действий заранее заданным требованиям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0688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Программа по формированию УУД</a:t>
            </a:r>
            <a:endParaRPr lang="ru-RU" b="1" dirty="0"/>
          </a:p>
          <a:p>
            <a:r>
              <a:rPr lang="ru-RU" dirty="0"/>
              <a:t>1.	Пояснительная записка </a:t>
            </a:r>
          </a:p>
          <a:p>
            <a:r>
              <a:rPr lang="ru-RU" dirty="0"/>
              <a:t>2.	Ценностные ориентиры содержания образования на ступени начального общего образования</a:t>
            </a:r>
          </a:p>
          <a:p>
            <a:r>
              <a:rPr lang="ru-RU" dirty="0"/>
              <a:t>3</a:t>
            </a:r>
            <a:r>
              <a:rPr lang="ru-RU" dirty="0" smtClean="0"/>
              <a:t>.	 </a:t>
            </a:r>
            <a:r>
              <a:rPr lang="ru-RU" dirty="0"/>
              <a:t>Понятие, функции, состав и характеристики универсальных учебных действий на ступени начального общего образования	</a:t>
            </a:r>
            <a:endParaRPr lang="ru-RU" dirty="0" smtClean="0"/>
          </a:p>
          <a:p>
            <a:r>
              <a:rPr lang="ru-RU" dirty="0" smtClean="0"/>
              <a:t>4.	Связь </a:t>
            </a:r>
            <a:r>
              <a:rPr lang="ru-RU" dirty="0"/>
              <a:t>универсальных учебных действий с содержанием учебных предметов </a:t>
            </a:r>
          </a:p>
          <a:p>
            <a:r>
              <a:rPr lang="ru-RU" dirty="0" smtClean="0"/>
              <a:t>5</a:t>
            </a:r>
            <a:r>
              <a:rPr lang="ru-RU" dirty="0"/>
              <a:t>.	Типовые задачи формирования личностных, регулятивных, познавательных и коммуникативных универсальных учебных действий</a:t>
            </a:r>
          </a:p>
          <a:p>
            <a:r>
              <a:rPr lang="ru-RU" dirty="0"/>
              <a:t>6.	Преемственность программы формирования универсальных учебных действий при переходе от дошкольного к начальному общему образованию </a:t>
            </a:r>
          </a:p>
          <a:p>
            <a:r>
              <a:rPr lang="ru-RU" dirty="0" smtClean="0"/>
              <a:t>7.</a:t>
            </a:r>
            <a:r>
              <a:rPr lang="ru-RU" dirty="0"/>
              <a:t>	 Информационно-коммуникационные </a:t>
            </a:r>
            <a:r>
              <a:rPr lang="ru-RU" dirty="0" smtClean="0"/>
              <a:t>технологии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– инструментарий </a:t>
            </a:r>
            <a:r>
              <a:rPr lang="ru-RU" dirty="0" smtClean="0"/>
              <a:t>универсальных учебных </a:t>
            </a:r>
            <a:r>
              <a:rPr lang="ru-RU" dirty="0"/>
              <a:t>действий. Подпрограмма формирования ИКТ-компетентности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4888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Цель 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программы </a:t>
            </a:r>
            <a:r>
              <a:rPr lang="ru-RU" sz="2800" dirty="0" smtClean="0">
                <a:solidFill>
                  <a:srgbClr val="0070C0"/>
                </a:solidFill>
              </a:rPr>
              <a:t>формирования УУД</a:t>
            </a:r>
          </a:p>
          <a:p>
            <a:r>
              <a:rPr lang="ru-RU" sz="2800" dirty="0" smtClean="0"/>
              <a:t>– создание условий </a:t>
            </a:r>
            <a:r>
              <a:rPr lang="ru-RU" sz="2800" dirty="0"/>
              <a:t>для формирования личностных, </a:t>
            </a:r>
            <a:r>
              <a:rPr lang="ru-RU" sz="2800" dirty="0" smtClean="0"/>
              <a:t>регулятивных, познавательных </a:t>
            </a:r>
            <a:r>
              <a:rPr lang="ru-RU" sz="2800" dirty="0"/>
              <a:t>и коммуникативных универсальных учебных действий как основы умения учиться на ступени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8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9095" y="1340768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Задачи:</a:t>
            </a:r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>
                <a:solidFill>
                  <a:schemeClr val="accent6"/>
                </a:solidFill>
              </a:rPr>
              <a:t>в сфере личностных универсальных учебных действий 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Формирование мотивации к обучению и познанию, готовности и способности обучающихся к саморазвитию;</a:t>
            </a:r>
          </a:p>
          <a:p>
            <a:r>
              <a:rPr lang="ru-RU" sz="2000" dirty="0">
                <a:solidFill>
                  <a:schemeClr val="accent6"/>
                </a:solidFill>
              </a:rPr>
              <a:t>в сфере регулятивных универсальных учебных действий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Овладение всеми типами учебных действий, направленных на организацию своей работы;</a:t>
            </a:r>
          </a:p>
          <a:p>
            <a:r>
              <a:rPr lang="ru-RU" sz="2000" dirty="0">
                <a:solidFill>
                  <a:schemeClr val="accent6"/>
                </a:solidFill>
              </a:rPr>
              <a:t>в сфере познавательных универсальных учебных </a:t>
            </a:r>
            <a:r>
              <a:rPr lang="ru-RU" sz="2000" dirty="0" smtClean="0">
                <a:solidFill>
                  <a:schemeClr val="accent6"/>
                </a:solidFill>
              </a:rPr>
              <a:t>действий</a:t>
            </a:r>
            <a:endParaRPr lang="ru-RU" sz="2000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обучение </a:t>
            </a:r>
            <a:r>
              <a:rPr lang="ru-RU" sz="2000" dirty="0"/>
              <a:t>восприятию и анализу сообщения и важнейших их </a:t>
            </a:r>
            <a:r>
              <a:rPr lang="ru-RU" sz="2000" dirty="0" smtClean="0"/>
              <a:t>компонентов; </a:t>
            </a:r>
          </a:p>
          <a:p>
            <a:r>
              <a:rPr lang="ru-RU" sz="2000" dirty="0">
                <a:solidFill>
                  <a:schemeClr val="accent6"/>
                </a:solidFill>
              </a:rPr>
              <a:t>в сфере коммуникативных универсальных </a:t>
            </a:r>
            <a:r>
              <a:rPr lang="ru-RU" sz="2000" dirty="0" smtClean="0">
                <a:solidFill>
                  <a:schemeClr val="accent6"/>
                </a:solidFill>
              </a:rPr>
              <a:t>учебных действий</a:t>
            </a:r>
            <a:endParaRPr lang="ru-RU" sz="2000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приобретение </a:t>
            </a:r>
            <a:r>
              <a:rPr lang="ru-RU" sz="2000" dirty="0"/>
              <a:t>умения </a:t>
            </a:r>
            <a:r>
              <a:rPr lang="ru-RU" sz="2000" dirty="0" smtClean="0"/>
              <a:t> </a:t>
            </a:r>
            <a:r>
              <a:rPr lang="ru-RU" sz="2000" dirty="0"/>
              <a:t>организовывать и осуществлять сотрудничество </a:t>
            </a:r>
            <a:r>
              <a:rPr lang="ru-RU" sz="2000" dirty="0" smtClean="0"/>
              <a:t>внутри коллектива.</a:t>
            </a:r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9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развитие умения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учиться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800" dirty="0"/>
              <a:t>	развитие широких познавательных интересов, инициативы  и любознательности, мотивов познания и творчества;</a:t>
            </a:r>
          </a:p>
          <a:p>
            <a:r>
              <a:rPr lang="ru-RU" sz="2800" dirty="0"/>
              <a:t>	формирование умения учиться и способности к организации своей деятельности (планированию, контролю, оценке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7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274838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Универсальные учебные действия </a:t>
            </a:r>
            <a:r>
              <a:rPr lang="ru-RU" b="1" dirty="0"/>
              <a:t>– </a:t>
            </a:r>
            <a:r>
              <a:rPr lang="ru-RU" dirty="0"/>
              <a:t> </a:t>
            </a:r>
            <a:r>
              <a:rPr lang="ru-RU" sz="2000" dirty="0"/>
              <a:t>совокупность способов действия учащегося (а также связанных с ними навыков </a:t>
            </a:r>
            <a:r>
              <a:rPr lang="ru-RU" sz="2000" dirty="0" smtClean="0"/>
              <a:t>учебной </a:t>
            </a:r>
            <a:r>
              <a:rPr lang="ru-RU" sz="2000" dirty="0"/>
              <a:t>работы), обеспечивающих самостоятельное усвоение </a:t>
            </a:r>
            <a:r>
              <a:rPr lang="ru-RU" sz="2000" dirty="0" smtClean="0"/>
              <a:t>новых </a:t>
            </a:r>
            <a:r>
              <a:rPr lang="ru-RU" sz="2000" dirty="0"/>
              <a:t>знаний, формирование умений, включая организацию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7784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Функции </a:t>
            </a:r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УУД</a:t>
            </a:r>
            <a:r>
              <a:rPr lang="ru-RU" sz="2400" b="1" dirty="0" smtClean="0"/>
              <a:t>:</a:t>
            </a:r>
            <a:endParaRPr lang="ru-RU" sz="2400" dirty="0"/>
          </a:p>
          <a:p>
            <a:r>
              <a:rPr lang="ru-RU" sz="2400" dirty="0"/>
              <a:t>• обеспечение возможностей 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</a:t>
            </a:r>
          </a:p>
          <a:p>
            <a:r>
              <a:rPr lang="ru-RU" sz="2400" dirty="0"/>
              <a:t>• создание условий для гармоничного развития личности и её самореализации на основе готовности к непрерывному образованию; обеспечение успешного усвоения знаний, формирования умений, навыков и компетентностей в любой предметной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887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Виды УУД</a:t>
            </a:r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b="1" i="1" dirty="0" smtClean="0"/>
              <a:t>Личностные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i="1" dirty="0" smtClean="0"/>
              <a:t>2.Регулятивные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3008" y="148478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3. </a:t>
            </a:r>
            <a:r>
              <a:rPr lang="ru-RU" sz="2400" b="1" i="1" dirty="0" smtClean="0"/>
              <a:t>Познавательные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71703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4.Коммуникативные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88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4737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Типовые </a:t>
            </a:r>
            <a:r>
              <a:rPr lang="ru-RU" sz="3200" dirty="0" smtClean="0"/>
              <a:t>задачи формирования УУД</a:t>
            </a:r>
            <a:endParaRPr lang="ru-RU" sz="3200" dirty="0"/>
          </a:p>
          <a:p>
            <a:pPr algn="ctr"/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19208"/>
              </p:ext>
            </p:extLst>
          </p:nvPr>
        </p:nvGraphicFramePr>
        <p:xfrm>
          <a:off x="395536" y="1484784"/>
          <a:ext cx="8352929" cy="46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40"/>
                <a:gridCol w="1227220"/>
                <a:gridCol w="3023829"/>
                <a:gridCol w="594683"/>
                <a:gridCol w="197912"/>
                <a:gridCol w="936104"/>
                <a:gridCol w="2160241"/>
              </a:tblGrid>
              <a:tr h="551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Базовые виды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УУД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 критерии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Ответств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Типовые задачи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</a:tr>
              <a:tr h="137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Личностные универсальные действия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Самоопределение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</a:tr>
              <a:tr h="1378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Определение внутренней позиции школьника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— положительное отношение к школе;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— чувство необходимости учения;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— предпочтение уроков «школьного» типа </a:t>
                      </a:r>
                      <a:r>
                        <a:rPr lang="ru-RU" sz="1400" dirty="0" smtClean="0">
                          <a:effectLst/>
                        </a:rPr>
                        <a:t>урокам </a:t>
                      </a:r>
                      <a:r>
                        <a:rPr lang="ru-RU" sz="1400" dirty="0">
                          <a:effectLst/>
                        </a:rPr>
                        <a:t>«дошкольного» типа;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— адекватное содержательное представление о школе;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— предпочтение классных коллективных </a:t>
                      </a:r>
                      <a:r>
                        <a:rPr lang="ru-RU" sz="1400" dirty="0" smtClean="0">
                          <a:effectLst/>
                        </a:rPr>
                        <a:t>занятий </a:t>
                      </a:r>
                      <a:r>
                        <a:rPr lang="ru-RU" sz="1400" dirty="0">
                          <a:effectLst/>
                        </a:rPr>
                        <a:t>индивидуальным занятиям дома;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— предпочтение социального способа оценки своих знаний — отметки — дошкольным </a:t>
                      </a:r>
                      <a:r>
                        <a:rPr lang="ru-RU" sz="1400" dirty="0" smtClean="0">
                          <a:effectLst/>
                        </a:rPr>
                        <a:t>способам </a:t>
                      </a:r>
                      <a:r>
                        <a:rPr lang="ru-RU" sz="1400" dirty="0">
                          <a:effectLst/>
                        </a:rPr>
                        <a:t>поощрения (сладости, подарки)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 — 7 лет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Рудницкая</a:t>
                      </a:r>
                      <a:r>
                        <a:rPr lang="ru-RU" sz="1400" dirty="0">
                          <a:effectLst/>
                        </a:rPr>
                        <a:t> Л.В.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Методика «Беседа о школе» (</a:t>
                      </a:r>
                      <a:r>
                        <a:rPr lang="ru-RU" sz="1400" dirty="0" err="1">
                          <a:effectLst/>
                        </a:rPr>
                        <a:t>Т.А.Нежновой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Д.Б.Эльконина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 Л. </a:t>
                      </a:r>
                      <a:r>
                        <a:rPr lang="ru-RU" sz="1400" dirty="0" err="1">
                          <a:effectLst/>
                        </a:rPr>
                        <a:t>Венгера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13" marR="443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568</TotalTime>
  <Words>662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замы</dc:creator>
  <cp:lastModifiedBy>Microsoft</cp:lastModifiedBy>
  <cp:revision>49</cp:revision>
  <dcterms:created xsi:type="dcterms:W3CDTF">2011-04-11T10:30:45Z</dcterms:created>
  <dcterms:modified xsi:type="dcterms:W3CDTF">2015-01-11T14:32:24Z</dcterms:modified>
</cp:coreProperties>
</file>