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9" r:id="rId2"/>
    <p:sldId id="256" r:id="rId3"/>
    <p:sldId id="257" r:id="rId4"/>
    <p:sldId id="261" r:id="rId5"/>
    <p:sldId id="262" r:id="rId6"/>
    <p:sldId id="263" r:id="rId7"/>
    <p:sldId id="264" r:id="rId8"/>
    <p:sldId id="258" r:id="rId9"/>
    <p:sldId id="265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22" autoAdjust="0"/>
  </p:normalViewPr>
  <p:slideViewPr>
    <p:cSldViewPr>
      <p:cViewPr varScale="1">
        <p:scale>
          <a:sx n="72" d="100"/>
          <a:sy n="72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461C2C-480E-4207-BAB5-8871D69B77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259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75D0B-CDF5-4B42-A811-D3DF1BEE53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237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2F664-87C3-4B92-8255-FAC573A79B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910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D44B5-52EB-499F-A836-53A70D0850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347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AB939-047C-4A32-8A34-A61D31558B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837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50D75-8983-42A3-920B-CFE8AE708E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52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04CC3-D251-46FB-87FA-F3179D6458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343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B651D-FA75-4709-B119-2A5DBCED49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642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6DC2B-7A66-4680-B8C1-7D7A4DD1C5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076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A07D-EF1F-4A6A-9B20-B00516E9BC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481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682A3-A530-454D-91F2-A4F5C1D992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561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5 h 3686"/>
              <a:gd name="T8" fmla="*/ 44032 w 2903"/>
              <a:gd name="T9" fmla="*/ 1825394 h 3686"/>
              <a:gd name="T10" fmla="*/ 0 w 2903"/>
              <a:gd name="T11" fmla="*/ 2053285 h 3686"/>
              <a:gd name="T12" fmla="*/ 28821 w 2903"/>
              <a:gd name="T13" fmla="*/ 2084387 h 3686"/>
              <a:gd name="T14" fmla="*/ 176529 w 2903"/>
              <a:gd name="T15" fmla="*/ 1897211 h 3686"/>
              <a:gd name="T16" fmla="*/ 296217 w 2903"/>
              <a:gd name="T17" fmla="*/ 1825394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3CC2B5C-E0E2-41D7-9489-B0AE86D36A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0 h 3703"/>
              <a:gd name="T4" fmla="*/ 52437 w 2911"/>
              <a:gd name="T5" fmla="*/ 1812794 h 3703"/>
              <a:gd name="T6" fmla="*/ 0 w 2911"/>
              <a:gd name="T7" fmla="*/ 2057445 h 3703"/>
              <a:gd name="T8" fmla="*/ 20014 w 2911"/>
              <a:gd name="T9" fmla="*/ 2097087 h 3703"/>
              <a:gd name="T10" fmla="*/ 168920 w 2911"/>
              <a:gd name="T11" fmla="*/ 1898308 h 3703"/>
              <a:gd name="T12" fmla="*/ 305416 w 2911"/>
              <a:gd name="T13" fmla="*/ 1823554 h 3703"/>
              <a:gd name="T14" fmla="*/ 1165225 w 2911"/>
              <a:gd name="T15" fmla="*/ 242385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7772400" cy="31242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6600" smtClean="0">
                <a:latin typeface="Monotype Corsiva" pitchFamily="66" charset="0"/>
              </a:rPr>
              <a:t>Информационные и коммуникационные технологии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771775" y="1052513"/>
            <a:ext cx="4968875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b="1"/>
              <a:t>Основные направления использования ИКТ в учебном процессе</a:t>
            </a:r>
          </a:p>
          <a:p>
            <a:pPr algn="just" eaLnBrk="1" hangingPunct="1"/>
            <a:r>
              <a:rPr lang="ru-RU" altLang="ru-RU" b="1"/>
              <a:t> </a:t>
            </a:r>
            <a:endParaRPr lang="ru-RU" altLang="ru-RU"/>
          </a:p>
          <a:p>
            <a:pPr algn="just" eaLnBrk="1" hangingPunct="1"/>
            <a:r>
              <a:rPr lang="ru-RU" altLang="ru-RU"/>
              <a:t>	1) при изложении нового материала — визуализация знаний (демонстрационно - энциклопедические программы; программа презентаций Power Point); </a:t>
            </a:r>
          </a:p>
          <a:p>
            <a:pPr algn="just" eaLnBrk="1" hangingPunct="1"/>
            <a:r>
              <a:rPr lang="ru-RU" altLang="ru-RU"/>
              <a:t> 2) проведение виртуальных лабораторных работ с использованием обучающих программ типа "Физикон", "Живая геометрия"; </a:t>
            </a:r>
          </a:p>
          <a:p>
            <a:pPr algn="just" eaLnBrk="1" hangingPunct="1"/>
            <a:r>
              <a:rPr lang="ru-RU" altLang="ru-RU"/>
              <a:t> 	3) закрепление изложенного материала (тренинг — разнообразные обучающие программы, лабораторные работы); </a:t>
            </a:r>
          </a:p>
          <a:p>
            <a:pPr algn="just" eaLnBrk="1" hangingPunct="1"/>
            <a:r>
              <a:rPr lang="ru-RU" altLang="ru-RU"/>
              <a:t>	4) система контроля и проверки (тестирование с оцениванием, контролирующие программы); </a:t>
            </a:r>
          </a:p>
        </p:txBody>
      </p:sp>
      <p:pic>
        <p:nvPicPr>
          <p:cNvPr id="12291" name="Picture 5" descr="компьютер с книг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21605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900113" y="765175"/>
            <a:ext cx="446405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/>
            <a:r>
              <a:rPr lang="ru-RU" altLang="ru-RU"/>
              <a:t>	5) самостоятельная работа учащихся (обучающие программы типа "Репетитор", энциклопедии, развивающие программы); </a:t>
            </a:r>
          </a:p>
          <a:p>
            <a:pPr algn="just" eaLnBrk="1" hangingPunct="1"/>
            <a:r>
              <a:rPr lang="ru-RU" altLang="ru-RU"/>
              <a:t>	6) при возможности отказа от классно-урочной системы: проведение интегрированных уроков по методу проектов, результатом которых будет создание Web-страниц, проведение телеконференций, использование современных Интернет-технологий; </a:t>
            </a:r>
          </a:p>
          <a:p>
            <a:pPr algn="just" eaLnBrk="1" hangingPunct="1"/>
            <a:r>
              <a:rPr lang="ru-RU" altLang="ru-RU"/>
              <a:t>	7) тренировка конкретных способностей учащегося (внимание, память, мышление и т.д.). </a:t>
            </a:r>
          </a:p>
        </p:txBody>
      </p:sp>
      <p:pic>
        <p:nvPicPr>
          <p:cNvPr id="13315" name="Picture 5" descr="Работающий на компьютер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276475"/>
            <a:ext cx="244792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042988" y="3933825"/>
            <a:ext cx="62642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/>
            <a:r>
              <a:rPr lang="ru-RU" altLang="ru-RU"/>
              <a:t>     В основе средств ИКТ, используемых в сфере общего среднего образования, находится персональный компьютер, оснащенный набором периферийных устройств. </a:t>
            </a:r>
          </a:p>
        </p:txBody>
      </p:sp>
      <p:pic>
        <p:nvPicPr>
          <p:cNvPr id="14339" name="Picture 5" descr="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3375"/>
            <a:ext cx="500380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1547813" y="4508500"/>
            <a:ext cx="62642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/>
            <a:r>
              <a:rPr lang="ru-RU" altLang="ru-RU"/>
              <a:t>С помощью специального оборудования и программного обеспечения через сеть Интернет можно проводить аудио и видеоконференции.</a:t>
            </a:r>
            <a:br>
              <a:rPr lang="ru-RU" altLang="ru-RU"/>
            </a:b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pic>
        <p:nvPicPr>
          <p:cNvPr id="15363" name="Picture 6" descr="1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6250"/>
            <a:ext cx="5903912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859338" y="1125538"/>
            <a:ext cx="33845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/>
            <a:r>
              <a:rPr lang="ru-RU" altLang="ru-RU"/>
              <a:t>	С помощью сетевых средств ИКТ становится возможным широкий доступ к учебно-методической и научной информации, организация оперативной консультационной помощи, моделирование научно-исследовательской деятельности, проведение виртуальных учебных занятий (семинаров, лекций) в реальном режиме времени.</a:t>
            </a:r>
            <a:br>
              <a:rPr lang="ru-RU" altLang="ru-RU"/>
            </a:b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pic>
        <p:nvPicPr>
          <p:cNvPr id="16387" name="Picture 5" descr="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41402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404813"/>
            <a:ext cx="7777163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/>
            <a:r>
              <a:rPr lang="ru-RU" altLang="ru-RU"/>
              <a:t>     Благодаря современным информационным и телекоммуникационным технологиям, таким как электронная почта, телеконференции или ICQ общение между участниками образовательного процесса может быть распределено в пространстве и во времени. Так, например, педагоги и обучаемые могут общаться между собой, находясь в разных странах, в удобное для них время. Такой диалог может быть растянут во времени - вопрос может быть задан сегодня, а ответ на него получен через несколько дней. С помощью таких подходов становится возможным обмен информацией (вопросы, советы, дополнительный материал, контрольные задания), что позволяет обучаемым и преподавателям анализировать полученные сообщения и отвечать на них в любое удобное время.</a:t>
            </a:r>
          </a:p>
        </p:txBody>
      </p:sp>
      <p:pic>
        <p:nvPicPr>
          <p:cNvPr id="17411" name="Picture 5" descr="C11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49725"/>
            <a:ext cx="3671888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2195513" y="635000"/>
            <a:ext cx="5545137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/>
              <a:t>     Наличие "образовательных" направлений внедрения информационных технологий в общественную жизнь. К таким направлениям относятся:</a:t>
            </a:r>
          </a:p>
          <a:p>
            <a:pPr algn="ctr" eaLnBrk="1" hangingPunct="1"/>
            <a:endParaRPr lang="ru-RU" altLang="ru-RU"/>
          </a:p>
          <a:p>
            <a:pPr algn="just" eaLnBrk="1" hangingPunct="1"/>
            <a:r>
              <a:rPr lang="ru-RU" altLang="ru-RU"/>
              <a:t>	- изменение в условиях информационного общества содержания и функций образования, форм и методов педагогической деятельности; </a:t>
            </a:r>
          </a:p>
          <a:p>
            <a:pPr algn="just" eaLnBrk="1" hangingPunct="1"/>
            <a:r>
              <a:rPr lang="ru-RU" altLang="ru-RU"/>
              <a:t>	- положительное влияние ИКТ и средств информатизации на развитие творческих способностей и профессиональной ориентации; </a:t>
            </a:r>
          </a:p>
          <a:p>
            <a:pPr algn="just" eaLnBrk="1" hangingPunct="1"/>
            <a:r>
              <a:rPr lang="ru-RU" altLang="ru-RU"/>
              <a:t>	- воспитательное воздействие информационных технологий; </a:t>
            </a:r>
          </a:p>
        </p:txBody>
      </p:sp>
      <p:pic>
        <p:nvPicPr>
          <p:cNvPr id="18435" name="Picture 6" descr="C11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1979613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4211638" y="765175"/>
            <a:ext cx="367347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endParaRPr lang="ru-RU" altLang="ru-RU"/>
          </a:p>
          <a:p>
            <a:pPr algn="just" eaLnBrk="1" hangingPunct="1"/>
            <a:r>
              <a:rPr lang="ru-RU" altLang="ru-RU"/>
              <a:t>	- появление возможности использования мультимедиа-технологий в образовании; </a:t>
            </a:r>
          </a:p>
          <a:p>
            <a:pPr algn="just" eaLnBrk="1" hangingPunct="1"/>
            <a:r>
              <a:rPr lang="ru-RU" altLang="ru-RU"/>
              <a:t>	- дальнейшее развитие непрерывного образования в условиях информационного общества; </a:t>
            </a:r>
          </a:p>
          <a:p>
            <a:pPr algn="just" eaLnBrk="1" hangingPunct="1"/>
            <a:r>
              <a:rPr lang="ru-RU" altLang="ru-RU"/>
              <a:t>	- развитие и повсеместное использование электронных моделей средств обучения; </a:t>
            </a:r>
          </a:p>
          <a:p>
            <a:pPr algn="just"/>
            <a:endParaRPr lang="ru-RU" altLang="ru-RU">
              <a:latin typeface="Arial" charset="0"/>
            </a:endParaRPr>
          </a:p>
        </p:txBody>
      </p:sp>
      <p:pic>
        <p:nvPicPr>
          <p:cNvPr id="19459" name="Picture 6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295275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900113" y="1068388"/>
            <a:ext cx="684053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endParaRPr lang="ru-RU" altLang="ru-RU"/>
          </a:p>
          <a:p>
            <a:pPr algn="just" eaLnBrk="1" hangingPunct="1"/>
            <a:r>
              <a:rPr lang="ru-RU" altLang="ru-RU"/>
              <a:t>	- становление развивающего обучения на основе информационных ресурсов общества; </a:t>
            </a:r>
          </a:p>
          <a:p>
            <a:pPr algn="just" eaLnBrk="1" hangingPunct="1"/>
            <a:r>
              <a:rPr lang="ru-RU" altLang="ru-RU"/>
              <a:t>	- внедрение информационных и коммуникационных технологий в дополнительное образование; </a:t>
            </a:r>
          </a:p>
          <a:p>
            <a:pPr algn="just" eaLnBrk="1" hangingPunct="1"/>
            <a:r>
              <a:rPr lang="ru-RU" altLang="ru-RU"/>
              <a:t>	- сочетание возможностей традиционного и инновационных способов обучения в информационном обществе; </a:t>
            </a:r>
          </a:p>
          <a:p>
            <a:pPr algn="just"/>
            <a:endParaRPr lang="ru-RU" altLang="ru-RU">
              <a:latin typeface="Arial" charset="0"/>
            </a:endParaRPr>
          </a:p>
        </p:txBody>
      </p:sp>
      <p:pic>
        <p:nvPicPr>
          <p:cNvPr id="20483" name="Picture 5" descr="C01-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860800"/>
            <a:ext cx="54864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79388" y="1844675"/>
            <a:ext cx="5113337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endParaRPr lang="ru-RU" altLang="ru-RU"/>
          </a:p>
          <a:p>
            <a:pPr algn="just" eaLnBrk="1" hangingPunct="1"/>
            <a:r>
              <a:rPr lang="ru-RU" altLang="ru-RU"/>
              <a:t>	- формирование информационной культуры преподавателей для работы во всех формах учебного процесса; </a:t>
            </a:r>
          </a:p>
          <a:p>
            <a:pPr algn="just" eaLnBrk="1" hangingPunct="1"/>
            <a:r>
              <a:rPr lang="ru-RU" altLang="ru-RU"/>
              <a:t>	- порождение новых подходов к управлению учебным заведением и оценке качества педагогического труда; </a:t>
            </a:r>
          </a:p>
          <a:p>
            <a:pPr algn="just" eaLnBrk="1" hangingPunct="1"/>
            <a:r>
              <a:rPr lang="ru-RU" altLang="ru-RU"/>
              <a:t>	- глобализация и интеграция образовательных услуг в информационном обществе.</a:t>
            </a:r>
          </a:p>
          <a:p>
            <a:pPr algn="ctr"/>
            <a:endParaRPr lang="ru-RU" altLang="ru-RU">
              <a:latin typeface="Arial" charset="0"/>
            </a:endParaRPr>
          </a:p>
        </p:txBody>
      </p:sp>
      <p:pic>
        <p:nvPicPr>
          <p:cNvPr id="21507" name="Picture 5" descr="C11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84313"/>
            <a:ext cx="23955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1412875"/>
            <a:ext cx="7772400" cy="14700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Информационные и телекоммуникационные технологии (ИКТ)</a:t>
            </a:r>
            <a:r>
              <a:rPr lang="ru-RU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это обобщающее понятие, описывающее различные методы, способы и алгоритмы сбора, хранения, обработки, представления и передачи информации.</a:t>
            </a:r>
            <a:br>
              <a:rPr lang="ru-RU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   </a:t>
            </a:r>
            <a:br>
              <a:rPr lang="ru-RU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ru-RU" altLang="ru-RU" sz="4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9" name="Picture 5" descr="C11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565400"/>
            <a:ext cx="32400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11188" y="1268413"/>
            <a:ext cx="795813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 В это определение умышленно не включено слово "использование". Использование информационных и телекоммуникационных технологий позволяет говорить о еще одной технологии - технологии использования информационных и телекоммуникационных технологий в образовании, медицине, военном деле и многих других областях деятельности человека, что является частью технологий информатизации</a:t>
            </a:r>
            <a:r>
              <a:rPr lang="ru-RU" altLang="ru-RU" sz="2000"/>
              <a:t> </a:t>
            </a:r>
          </a:p>
        </p:txBody>
      </p:sp>
      <p:pic>
        <p:nvPicPr>
          <p:cNvPr id="5123" name="Picture 6" descr="C11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89363"/>
            <a:ext cx="4608513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79388" y="765175"/>
            <a:ext cx="78136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/>
              <a:t>Создание и развитие информационного общества (ИО) предполагает широкое применение информационно-коммуникационных технологий (ИКТ) в образовании, что определяется рядом факторов:</a:t>
            </a:r>
            <a:br>
              <a:rPr lang="ru-RU" altLang="ru-RU"/>
            </a:b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pic>
        <p:nvPicPr>
          <p:cNvPr id="6147" name="Picture 6" descr="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565400"/>
            <a:ext cx="41402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755650" y="765175"/>
            <a:ext cx="6913563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/>
            <a:r>
              <a:rPr lang="ru-RU" altLang="ru-RU" b="1" i="1"/>
              <a:t>Во-первых</a:t>
            </a:r>
            <a:r>
              <a:rPr lang="ru-RU" altLang="ru-RU" b="1"/>
              <a:t>,</a:t>
            </a:r>
            <a:r>
              <a:rPr lang="ru-RU" altLang="ru-RU"/>
              <a:t> внедрение ИКТ в образование существенным образом ускоряет передачу знаний и накопленного технологического и социального опыта человечества не только от поколения к поколению, но и от одного человека другому. </a:t>
            </a:r>
            <a:br>
              <a:rPr lang="ru-RU" altLang="ru-RU"/>
            </a:br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pic>
        <p:nvPicPr>
          <p:cNvPr id="7171" name="Picture 5" descr="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636838"/>
            <a:ext cx="4859338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971550" y="749300"/>
            <a:ext cx="6840538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/>
            <a:r>
              <a:rPr lang="ru-RU" altLang="ru-RU" b="1" i="1"/>
              <a:t>Во-вторых</a:t>
            </a:r>
            <a:r>
              <a:rPr lang="ru-RU" altLang="ru-RU" b="1"/>
              <a:t>,</a:t>
            </a:r>
            <a:r>
              <a:rPr lang="ru-RU" altLang="ru-RU"/>
              <a:t> современные ИКТ, повышая качество обучения и образования, позволяют человеку успешнее и быстрее адаптироваться к окружающей среде и происходящим социальным изменениям. Это дает каждому человеку возможность получать необходимые знания как сегодня, так и в будущем постиндустриальном обществе.</a:t>
            </a:r>
            <a:br>
              <a:rPr lang="ru-RU" altLang="ru-RU"/>
            </a:br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pic>
        <p:nvPicPr>
          <p:cNvPr id="8195" name="Picture 5" descr="3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141663"/>
            <a:ext cx="4537075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468313" y="836613"/>
            <a:ext cx="74168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/>
            <a:r>
              <a:rPr lang="ru-RU" altLang="ru-RU" b="1" i="1"/>
              <a:t>В-третьих</a:t>
            </a:r>
            <a:r>
              <a:rPr lang="ru-RU" altLang="ru-RU" b="1"/>
              <a:t>,</a:t>
            </a:r>
            <a:r>
              <a:rPr lang="ru-RU" altLang="ru-RU"/>
              <a:t> активное и эффективное внедрение этих технологий в образование является важным фактором создания системы образования, отвечающей требованиям ИО и процессу реформирования традиционной системы образования в свете требований современного индустриального общества.</a:t>
            </a:r>
            <a:br>
              <a:rPr lang="ru-RU" altLang="ru-RU"/>
            </a:b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pic>
        <p:nvPicPr>
          <p:cNvPr id="9219" name="Picture 6" descr="C11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708275"/>
            <a:ext cx="2741612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684213" y="333375"/>
            <a:ext cx="7380287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sz="1600" b="1"/>
              <a:t>Преимущества использования ИКТ </a:t>
            </a:r>
          </a:p>
          <a:p>
            <a:pPr algn="ctr" eaLnBrk="1" hangingPunct="1"/>
            <a:r>
              <a:rPr lang="ru-RU" altLang="ru-RU" sz="1600" b="1"/>
              <a:t>в образовании перед традиционным обучением</a:t>
            </a:r>
          </a:p>
          <a:p>
            <a:pPr algn="just" eaLnBrk="1" hangingPunct="1"/>
            <a:endParaRPr lang="ru-RU" altLang="ru-RU" sz="1600"/>
          </a:p>
          <a:p>
            <a:pPr algn="just" eaLnBrk="1" hangingPunct="1"/>
            <a:r>
              <a:rPr lang="ru-RU" altLang="ru-RU" sz="1600"/>
              <a:t>	Е.И. Машбиц к набору существенных преимуществ использования компьютера в обучении перед традиционными занятиями относит следующее:</a:t>
            </a:r>
          </a:p>
          <a:p>
            <a:pPr algn="just" eaLnBrk="1" hangingPunct="1"/>
            <a:r>
              <a:rPr lang="ru-RU" altLang="ru-RU" sz="1600"/>
              <a:t>	1. информационные технологии значительно расширяют возможности предъявления учебной информации. Применение цвета, графики, звука, всех современных средств видеотехники позволяет воссоздавать реальную обстановку деятельности.</a:t>
            </a:r>
          </a:p>
          <a:p>
            <a:pPr algn="just" eaLnBrk="1" hangingPunct="1"/>
            <a:r>
              <a:rPr lang="ru-RU" altLang="ru-RU" sz="1600"/>
              <a:t>	2. компьютер позволяет существенно повысить мотивацию студентов к обучению. Мотивация повышается за счет применения адекватного поощрения правильных  решений задач.</a:t>
            </a:r>
          </a:p>
          <a:p>
            <a:pPr algn="just" eaLnBrk="1" hangingPunct="1"/>
            <a:r>
              <a:rPr lang="ru-RU" altLang="ru-RU" sz="1600"/>
              <a:t>	3. ИКТ вовлекают  учащихся в учебный процесс, способствуя наиболее широкому раскрытию их способностей, активизации умственной деятельности.</a:t>
            </a:r>
          </a:p>
        </p:txBody>
      </p:sp>
      <p:pic>
        <p:nvPicPr>
          <p:cNvPr id="10243" name="Picture 6" descr="дети за П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149725"/>
            <a:ext cx="230346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2771775" y="636588"/>
            <a:ext cx="4968875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 eaLnBrk="1" hangingPunct="1"/>
            <a:r>
              <a:rPr lang="ru-RU" altLang="ru-RU"/>
              <a:t>	4. использование ИКТ в учебном процессе увеличивает возможности постановки учебных задач и управления процессом их решения. Компьютеры позволяют строить и анализировать модели различных предметов, ситуаций, явлений.</a:t>
            </a:r>
          </a:p>
          <a:p>
            <a:pPr algn="just" eaLnBrk="1" hangingPunct="1"/>
            <a:r>
              <a:rPr lang="ru-RU" altLang="ru-RU"/>
              <a:t>	5. ИКТ позволяют качественно изменять контроль деятельности учащихся, обеспечивая при этом гибкость управления учебным процессом.</a:t>
            </a:r>
          </a:p>
          <a:p>
            <a:pPr algn="just" eaLnBrk="1" hangingPunct="1"/>
            <a:r>
              <a:rPr lang="ru-RU" altLang="ru-RU"/>
              <a:t>	6. Компьютер способствует формированию у учащихся рефлексии. Обучающая программа дает возможность обучающимся наглядно представить результат своих действий, определить этап в решении задачи, на котором сделана ошибка, и исправить ее. </a:t>
            </a:r>
          </a:p>
        </p:txBody>
      </p:sp>
      <p:pic>
        <p:nvPicPr>
          <p:cNvPr id="11267" name="Picture 5" descr="Компьютер чита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22860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135</TotalTime>
  <Words>198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Comic Sans MS</vt:lpstr>
      <vt:lpstr>Arial</vt:lpstr>
      <vt:lpstr>Calibri</vt:lpstr>
      <vt:lpstr>Monotype Corsiva</vt:lpstr>
      <vt:lpstr>Пастель</vt:lpstr>
      <vt:lpstr>Информационные и коммуникационные технологии</vt:lpstr>
      <vt:lpstr>Информационные и телекоммуникационные технологии (ИКТ) - это обобщающее понятие, описывающее различные методы, способы и алгоритмы сбора, хранения, обработки, представления и передачи информации.     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и телекоммуникационные технологии (ИКТ) - это обобщающее понятие, описывающее различные методы, способы и алгоритмы сбора, хранения, обработки, представления и передачи информации.       В это определение умышленно не включено слово "использование". Использование информационных и телекоммуникационных технологий позволяет говорить о еще одной технологии - технологии использования информационных и телекоммуникационных технологий в образовании, медицине, военном деле и многих других областях деятельности человека, что является частью технологий информатизации</dc:title>
  <dc:creator>ьт</dc:creator>
  <cp:lastModifiedBy>Юля</cp:lastModifiedBy>
  <cp:revision>6</cp:revision>
  <dcterms:created xsi:type="dcterms:W3CDTF">2009-10-02T16:17:23Z</dcterms:created>
  <dcterms:modified xsi:type="dcterms:W3CDTF">2015-01-17T13:09:06Z</dcterms:modified>
</cp:coreProperties>
</file>