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8" r:id="rId4"/>
    <p:sldId id="269" r:id="rId5"/>
    <p:sldId id="273" r:id="rId6"/>
    <p:sldId id="270" r:id="rId7"/>
    <p:sldId id="271" r:id="rId8"/>
    <p:sldId id="275" r:id="rId9"/>
    <p:sldId id="274" r:id="rId10"/>
    <p:sldId id="27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AB0590DC-9FE6-4516-A4AA-56AD7998B2BB}">
          <p14:sldIdLst>
            <p14:sldId id="257"/>
            <p14:sldId id="267"/>
            <p14:sldId id="268"/>
            <p14:sldId id="269"/>
            <p14:sldId id="273"/>
            <p14:sldId id="270"/>
            <p14:sldId id="271"/>
            <p14:sldId id="275"/>
            <p14:sldId id="274"/>
            <p14:sldId id="27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40"/>
    <a:srgbClr val="345A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408DA-C04B-4C94-8616-A72FC651D44C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945E-1DEA-40A0-B982-8F17F7CF9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484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408DA-C04B-4C94-8616-A72FC651D44C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945E-1DEA-40A0-B982-8F17F7CF9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34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408DA-C04B-4C94-8616-A72FC651D44C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945E-1DEA-40A0-B982-8F17F7CF9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134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408DA-C04B-4C94-8616-A72FC651D44C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945E-1DEA-40A0-B982-8F17F7CF9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453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408DA-C04B-4C94-8616-A72FC651D44C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945E-1DEA-40A0-B982-8F17F7CF9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582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408DA-C04B-4C94-8616-A72FC651D44C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945E-1DEA-40A0-B982-8F17F7CF9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92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408DA-C04B-4C94-8616-A72FC651D44C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945E-1DEA-40A0-B982-8F17F7CF9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427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408DA-C04B-4C94-8616-A72FC651D44C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945E-1DEA-40A0-B982-8F17F7CF9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635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408DA-C04B-4C94-8616-A72FC651D44C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945E-1DEA-40A0-B982-8F17F7CF9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389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408DA-C04B-4C94-8616-A72FC651D44C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945E-1DEA-40A0-B982-8F17F7CF9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76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408DA-C04B-4C94-8616-A72FC651D44C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945E-1DEA-40A0-B982-8F17F7CF9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334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408DA-C04B-4C94-8616-A72FC651D44C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B945E-1DEA-40A0-B982-8F17F7CF9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565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grot-school.ru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115616" y="116632"/>
            <a:ext cx="7772400" cy="147002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Государственное Бюджетное Специальное (коррекционное) Образовательно учреждение школа интернат №1 им. К.К. Грота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07504" y="1644320"/>
            <a:ext cx="9028112" cy="4809015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Мозгунова Ю.И. учитель начальных классов</a:t>
            </a:r>
          </a:p>
          <a:p>
            <a:pPr algn="r"/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Петрова Т.В. Воспитатель</a:t>
            </a:r>
          </a:p>
          <a:p>
            <a:r>
              <a:rPr lang="ru-RU" b="1" dirty="0" smtClean="0">
                <a:solidFill>
                  <a:srgbClr val="008E4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>
                <a:solidFill>
                  <a:srgbClr val="008E40"/>
                </a:solidFill>
                <a:latin typeface="Times New Roman" pitchFamily="18" charset="0"/>
                <a:cs typeface="Times New Roman" pitchFamily="18" charset="0"/>
              </a:rPr>
              <a:t>БАНК МЕТОДИЧЕСКИХ ПРИЁМОВ </a:t>
            </a:r>
          </a:p>
          <a:p>
            <a:r>
              <a:rPr lang="ru-RU" b="1" dirty="0">
                <a:solidFill>
                  <a:srgbClr val="008E40"/>
                </a:solidFill>
                <a:latin typeface="Times New Roman" pitchFamily="18" charset="0"/>
                <a:cs typeface="Times New Roman" pitchFamily="18" charset="0"/>
              </a:rPr>
              <a:t>СОВРЕМЕННЫХ ОБРАЗОВАТЕЛЬНЫХ ТЕХНОЛОГИЙ, </a:t>
            </a:r>
          </a:p>
          <a:p>
            <a:r>
              <a:rPr lang="ru-RU" b="1" dirty="0">
                <a:solidFill>
                  <a:srgbClr val="008E40"/>
                </a:solidFill>
                <a:latin typeface="Times New Roman" pitchFamily="18" charset="0"/>
                <a:cs typeface="Times New Roman" pitchFamily="18" charset="0"/>
              </a:rPr>
              <a:t>способствующих успешному усвоению слепыми и слабовидящими </a:t>
            </a:r>
          </a:p>
          <a:p>
            <a:r>
              <a:rPr lang="ru-RU" b="1" dirty="0">
                <a:solidFill>
                  <a:srgbClr val="008E40"/>
                </a:solidFill>
                <a:latin typeface="Times New Roman" pitchFamily="18" charset="0"/>
                <a:cs typeface="Times New Roman" pitchFamily="18" charset="0"/>
              </a:rPr>
              <a:t>ФГОС второго поколения на разных этапах </a:t>
            </a:r>
            <a:r>
              <a:rPr lang="ru-RU" b="1" dirty="0" smtClean="0">
                <a:solidFill>
                  <a:srgbClr val="008E40"/>
                </a:solidFill>
                <a:latin typeface="Times New Roman" pitchFamily="18" charset="0"/>
                <a:cs typeface="Times New Roman" pitchFamily="18" charset="0"/>
              </a:rPr>
              <a:t>урока»</a:t>
            </a:r>
            <a:endParaRPr lang="ru-RU" b="1" dirty="0">
              <a:solidFill>
                <a:srgbClr val="008E4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solidFill>
                  <a:srgbClr val="008E4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l"/>
            <a:endParaRPr lang="ru-RU" b="1" dirty="0">
              <a:solidFill>
                <a:srgbClr val="008E4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565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82" y="0"/>
            <a:ext cx="9144000" cy="6858000"/>
          </a:xfrm>
          <a:prstGeom prst="rect">
            <a:avLst/>
          </a:prstGeom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олный вариант </a:t>
            </a:r>
            <a:r>
              <a:rPr lang="ru-RU" sz="36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БАНКА МЕТОДИЧЕСКИХ ПРИЁМОВ</a:t>
            </a:r>
            <a:endParaRPr lang="ru-RU" sz="36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899592" y="1683652"/>
            <a:ext cx="7632848" cy="49136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  <a:hlinkClick r:id="rId3"/>
              </a:rPr>
              <a:t>grot-school.ru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в разделе «инновационный продукт»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4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115616" y="116632"/>
            <a:ext cx="7772400" cy="147002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Образовательные технологии</a:t>
            </a:r>
            <a:endParaRPr lang="ru-RU" sz="28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07504" y="1644320"/>
            <a:ext cx="9028112" cy="4809015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Педагогическая технология — совокупность психолого-педагогических установок, определяющих специальный набор и компоновку форм, методов, способов, приемов обучения, воспитательных средств; она есть организационно-методический инструментарий педагогического </a:t>
            </a:r>
          </a:p>
          <a:p>
            <a:pPr algn="l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процесса </a:t>
            </a:r>
            <a:r>
              <a:rPr lang="ru-RU" b="1" dirty="0" smtClean="0">
                <a:solidFill>
                  <a:srgbClr val="008E4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solidFill>
                  <a:srgbClr val="008E40"/>
                </a:solidFill>
                <a:latin typeface="Times New Roman" pitchFamily="18" charset="0"/>
                <a:cs typeface="Times New Roman" pitchFamily="18" charset="0"/>
              </a:rPr>
              <a:t>Б.Т.Лихачев</a:t>
            </a:r>
            <a:r>
              <a:rPr lang="ru-RU" b="1" dirty="0" smtClean="0">
                <a:solidFill>
                  <a:srgbClr val="008E4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b="1" dirty="0">
              <a:solidFill>
                <a:srgbClr val="008E4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163" y="3407326"/>
            <a:ext cx="2372061" cy="3429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79430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115616" y="116632"/>
            <a:ext cx="7772400" cy="1470025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Зачем нужны образовательные технологии? </a:t>
            </a: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07504" y="1644320"/>
            <a:ext cx="9028112" cy="4809015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Основа современного урока в соответствии с ФГОС второго поколения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Позволяют достигнуть стабильных результатов обучения, воспитания, развития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Позволяют минимизировать затраты 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организацию образовательного процесса </a:t>
            </a:r>
          </a:p>
        </p:txBody>
      </p:sp>
    </p:spTree>
    <p:extLst>
      <p:ext uri="{BB962C8B-B14F-4D97-AF65-F5344CB8AC3E}">
        <p14:creationId xmlns:p14="http://schemas.microsoft.com/office/powerpoint/2010/main" val="381446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115616" y="116632"/>
            <a:ext cx="7772400" cy="147002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Некоторые  </a:t>
            </a:r>
            <a:r>
              <a:rPr lang="ru-RU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общие особенности детей, поступающих на обучение в школу-интернат</a:t>
            </a: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07504" y="1644320"/>
            <a:ext cx="9028112" cy="4809015"/>
          </a:xfrm>
        </p:spPr>
        <p:txBody>
          <a:bodyPr>
            <a:normAutofit fontScale="40000" lnSpcReduction="2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аличие различных дефектов зрения разной степени выраженности;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ru-RU" sz="4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слабленное физическое и психическое здоровье – наличие помимо офтальмологических диагнозов соматических и неврологических заболеваний (сочетанная патология);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ru-RU" sz="4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Недостаточное физическое развитие, включая нарушения развития общей и мелкой моторики;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ru-RU" sz="4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ольшой разброс значений общего интеллектуального показателя: от нормальных значений до значений, соответствующих умственной отсталости;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ru-RU" sz="4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арушения различной степени выраженности в развитии познавательной и -речевой деятельности у значительной части детей;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ru-RU" sz="4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едостаточное развитие коммуникативных навыков и навыков самообслуживания;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09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115616" y="116632"/>
            <a:ext cx="7772400" cy="147002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Сложность контингента обучающихся</a:t>
            </a:r>
            <a:endParaRPr lang="ru-RU" sz="28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07504" y="1644320"/>
            <a:ext cx="9028112" cy="4809015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2800" b="1" dirty="0">
                <a:solidFill>
                  <a:srgbClr val="003300"/>
                </a:solidFill>
                <a:latin typeface="Tahoma" pitchFamily="34" charset="0"/>
              </a:rPr>
              <a:t>Психологические проблемы: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3300"/>
                </a:solidFill>
                <a:latin typeface="Tahoma" pitchFamily="34" charset="0"/>
              </a:rPr>
              <a:t>несформированность произвольного и непроизвольного внимания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3300"/>
                </a:solidFill>
                <a:latin typeface="Tahoma" pitchFamily="34" charset="0"/>
              </a:rPr>
              <a:t>неспособность к волевому напряжению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3300"/>
                </a:solidFill>
                <a:latin typeface="Tahoma" pitchFamily="34" charset="0"/>
              </a:rPr>
              <a:t>низкая  учебная  мотивация или полное ее отсутствие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3300"/>
                </a:solidFill>
                <a:latin typeface="Tahoma" pitchFamily="34" charset="0"/>
              </a:rPr>
              <a:t>проявления агрессии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3300"/>
                </a:solidFill>
                <a:latin typeface="Tahoma" pitchFamily="34" charset="0"/>
              </a:rPr>
              <a:t>повышенная тревожность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3300"/>
                </a:solidFill>
                <a:latin typeface="Tahoma" pitchFamily="34" charset="0"/>
              </a:rPr>
              <a:t>неадекватная самооценка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3300"/>
                </a:solidFill>
                <a:latin typeface="Tahoma" pitchFamily="34" charset="0"/>
              </a:rPr>
              <a:t>бедность представлений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3300"/>
                </a:solidFill>
                <a:latin typeface="Tahoma" pitchFamily="34" charset="0"/>
              </a:rPr>
              <a:t>несформированность простейших понятий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3300"/>
                </a:solidFill>
                <a:latin typeface="Tahoma" pitchFamily="34" charset="0"/>
              </a:rPr>
              <a:t>скудный словарный запас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3300"/>
                </a:solidFill>
                <a:latin typeface="Tahoma" pitchFamily="34" charset="0"/>
              </a:rPr>
              <a:t>узкий кругозор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3300"/>
                </a:solidFill>
                <a:latin typeface="Tahoma" pitchFamily="34" charset="0"/>
              </a:rPr>
              <a:t>несформированность коммуникативных навыков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07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115616" y="11663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аличие указанных особенностей и вторичных отклонений в развитии, состоянием органов зрения у слепых и слабовидящих детей </a:t>
            </a:r>
            <a:endParaRPr lang="ru-RU" sz="28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07504" y="1644320"/>
            <a:ext cx="9028112" cy="4809015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реализация образовательных технологий в большинстве случаев возможна </a:t>
            </a:r>
            <a:r>
              <a:rPr lang="ru-RU" sz="36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частично, с использованием отдельных методов и приемов</a:t>
            </a: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ru-RU" sz="36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3851920" y="1652673"/>
            <a:ext cx="1656184" cy="1800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05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115616" y="116632"/>
            <a:ext cx="7772400" cy="1470025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Банк методических приемов</a:t>
            </a:r>
            <a:endParaRPr lang="ru-RU" sz="36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07504" y="1644320"/>
            <a:ext cx="9028112" cy="4809015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 descr="C:\Documents and Settings\Admin\Local Settings\Temporary Internet Files\Content.IE5\S2F74XBJ\MC900311834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929923"/>
            <a:ext cx="4608512" cy="3577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805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05" y="0"/>
            <a:ext cx="9144000" cy="6858000"/>
          </a:xfrm>
          <a:prstGeom prst="rect">
            <a:avLst/>
          </a:prstGeom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Критерии отбора приемов</a:t>
            </a:r>
            <a:endParaRPr lang="ru-RU" sz="36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sz="half" idx="1"/>
          </p:nvPr>
        </p:nvSpPr>
        <p:spPr>
          <a:xfrm>
            <a:off x="179512" y="1988840"/>
            <a:ext cx="8640960" cy="432048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Соответсвие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приема целям и задачам этапа урока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Возможность реализации приема в соответствии со спецификой контингента</a:t>
            </a:r>
          </a:p>
          <a:p>
            <a:pPr marL="514350" indent="-514350">
              <a:buFont typeface="+mj-lt"/>
              <a:buAutoNum type="arabicPeriod"/>
            </a:pP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Char char="•"/>
            </a:pPr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Char char="•"/>
            </a:pP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Char char="•"/>
            </a:pP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67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82" y="0"/>
            <a:ext cx="9144000" cy="6858000"/>
          </a:xfrm>
          <a:prstGeom prst="rect">
            <a:avLst/>
          </a:prstGeom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    Этап </a:t>
            </a:r>
            <a:r>
              <a:rPr lang="ru-RU" sz="36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проверки домашнего задания </a:t>
            </a:r>
            <a:endParaRPr lang="ru-RU" sz="36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062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317</Words>
  <Application>Microsoft Office PowerPoint</Application>
  <PresentationFormat>Экран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Государственное Бюджетное Специальное (коррекционное) Образовательно учреждение школа интернат №1 им. К.К. Грота</vt:lpstr>
      <vt:lpstr>Образовательные технологии</vt:lpstr>
      <vt:lpstr>Зачем нужны образовательные технологии? </vt:lpstr>
      <vt:lpstr>Некоторые  общие особенности детей, поступающих на обучение в школу-интернат</vt:lpstr>
      <vt:lpstr>Сложность контингента обучающихся</vt:lpstr>
      <vt:lpstr>Наличие указанных особенностей и вторичных отклонений в развитии, состоянием органов зрения у слепых и слабовидящих детей </vt:lpstr>
      <vt:lpstr>Банк методических приемов</vt:lpstr>
      <vt:lpstr>Критерии отбора приемов</vt:lpstr>
      <vt:lpstr>      Этап проверки домашнего задания </vt:lpstr>
      <vt:lpstr>Полный вариант БАНКА МЕТОДИЧЕСКИХ ПРИЁМОВ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Специальное (коррекционное) Образовательно учреждение школа интернат №1 им. К.К. Грота</dc:title>
  <dc:creator>Admin</dc:creator>
  <cp:lastModifiedBy>Admin</cp:lastModifiedBy>
  <cp:revision>12</cp:revision>
  <dcterms:created xsi:type="dcterms:W3CDTF">2014-12-09T22:59:09Z</dcterms:created>
  <dcterms:modified xsi:type="dcterms:W3CDTF">2014-12-10T08:08:45Z</dcterms:modified>
</cp:coreProperties>
</file>