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  <p:sldId id="264" r:id="rId9"/>
    <p:sldId id="258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AA4A887-4B49-41B0-B2C7-3A39D2DAB09A}" type="datetimeFigureOut">
              <a:rPr lang="ru-RU" smtClean="0"/>
              <a:t>23.11.2011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BCD1520-5457-4989-AA9B-5D2BD4E90BA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232248"/>
          </a:xfrm>
        </p:spPr>
        <p:txBody>
          <a:bodyPr>
            <a:noAutofit/>
          </a:bodyPr>
          <a:lstStyle/>
          <a:p>
            <a:r>
              <a:rPr lang="ru-RU" sz="7200" b="1" dirty="0" err="1" smtClean="0">
                <a:solidFill>
                  <a:srgbClr val="FF0000"/>
                </a:solidFill>
                <a:latin typeface="Comic Sans MS" pitchFamily="66" charset="0"/>
              </a:rPr>
              <a:t>Межпредметные</a:t>
            </a:r>
            <a:r>
              <a:rPr lang="ru-RU" sz="7200" b="1" dirty="0" smtClean="0">
                <a:solidFill>
                  <a:srgbClr val="FF0000"/>
                </a:solidFill>
                <a:latin typeface="Comic Sans MS" pitchFamily="66" charset="0"/>
              </a:rPr>
              <a:t> связ</a:t>
            </a:r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40968"/>
            <a:ext cx="3240360" cy="329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7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732381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/>
              <a:t>Сетевое</a:t>
            </a:r>
          </a:p>
          <a:p>
            <a:pPr marL="0" indent="0">
              <a:buNone/>
            </a:pPr>
            <a:r>
              <a:rPr lang="ru-RU" sz="6000" b="1" dirty="0" smtClean="0"/>
              <a:t>Курсовое</a:t>
            </a:r>
          </a:p>
          <a:p>
            <a:pPr marL="0" indent="0">
              <a:buNone/>
            </a:pPr>
            <a:r>
              <a:rPr lang="ru-RU" sz="6000" b="1" dirty="0" smtClean="0"/>
              <a:t>Тематическое  </a:t>
            </a:r>
          </a:p>
          <a:p>
            <a:pPr marL="0" indent="0">
              <a:buNone/>
            </a:pPr>
            <a:r>
              <a:rPr lang="ru-RU" sz="6000" b="1" dirty="0" smtClean="0"/>
              <a:t>Поурочное</a:t>
            </a:r>
            <a:r>
              <a:rPr lang="ru-RU" sz="4000" b="1" dirty="0" smtClean="0"/>
              <a:t> </a:t>
            </a:r>
            <a:endParaRPr lang="ru-RU" sz="4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Планирование </a:t>
            </a:r>
            <a:r>
              <a:rPr lang="ru-RU" b="1" dirty="0" err="1">
                <a:solidFill>
                  <a:srgbClr val="C00000"/>
                </a:solidFill>
                <a:latin typeface="Comic Sans MS" pitchFamily="66" charset="0"/>
              </a:rPr>
              <a:t>межпредметных</a:t>
            </a:r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 связей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4800" b="1" dirty="0" smtClean="0"/>
              <a:t>бинарное </a:t>
            </a:r>
            <a:r>
              <a:rPr lang="ru-RU" sz="4800" b="1" dirty="0"/>
              <a:t>занятие 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/>
              <a:t>2) интегрированное занятие 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/>
              <a:t>3) </a:t>
            </a:r>
            <a:r>
              <a:rPr lang="ru-RU" sz="4800" b="1" dirty="0" err="1"/>
              <a:t>межпредметное</a:t>
            </a:r>
            <a:r>
              <a:rPr lang="ru-RU" sz="4800" b="1" dirty="0"/>
              <a:t> занятие  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/>
              <a:t>4) производственная практика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Виды занятий с целью использования </a:t>
            </a:r>
            <a:r>
              <a:rPr lang="ru-RU" b="1" dirty="0" err="1">
                <a:solidFill>
                  <a:srgbClr val="C00000"/>
                </a:solidFill>
                <a:latin typeface="Comic Sans MS" pitchFamily="66" charset="0"/>
              </a:rPr>
              <a:t>межпредметных</a:t>
            </a:r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 связей</a:t>
            </a:r>
          </a:p>
        </p:txBody>
      </p:sp>
    </p:spTree>
    <p:extLst>
      <p:ext uri="{BB962C8B-B14F-4D97-AF65-F5344CB8AC3E}">
        <p14:creationId xmlns:p14="http://schemas.microsoft.com/office/powerpoint/2010/main" val="75990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412776"/>
            <a:ext cx="8424936" cy="51845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/>
              <a:t>В</a:t>
            </a:r>
            <a:r>
              <a:rPr lang="ru-RU" sz="3600" b="1" dirty="0" smtClean="0"/>
              <a:t>ся </a:t>
            </a:r>
            <a:r>
              <a:rPr lang="ru-RU" sz="3600" b="1" dirty="0"/>
              <a:t>работа мастеров и преподавателей по реализации </a:t>
            </a:r>
            <a:r>
              <a:rPr lang="ru-RU" sz="3600" b="1" dirty="0" err="1"/>
              <a:t>межпредметных</a:t>
            </a:r>
            <a:r>
              <a:rPr lang="ru-RU" sz="3600" b="1" dirty="0"/>
              <a:t> связей должна быть направлена на создание у обучающихся продуктивной, единой по содержанию и структуре системы знаний, умений, навыков – системы, которая помогала бы им использовать всю сумму накопленных ими знаний при изучении любого теоретического или практического вопроса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Вывод: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3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484784"/>
            <a:ext cx="8568952" cy="504056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b="1" u="sng" dirty="0" err="1">
                <a:solidFill>
                  <a:srgbClr val="660033"/>
                </a:solidFill>
              </a:rPr>
              <a:t>Межпредметные</a:t>
            </a:r>
            <a:r>
              <a:rPr lang="ru-RU" sz="3200" b="1" u="sng" dirty="0">
                <a:solidFill>
                  <a:srgbClr val="660033"/>
                </a:solidFill>
              </a:rPr>
              <a:t> связи</a:t>
            </a:r>
            <a:r>
              <a:rPr lang="ru-RU" sz="3200" dirty="0"/>
              <a:t> 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b="1" dirty="0" smtClean="0"/>
              <a:t>есть </a:t>
            </a:r>
            <a:r>
              <a:rPr lang="ru-RU" sz="3200" b="1" dirty="0"/>
              <a:t>основополагающий принцип дидактики, способствующий координации и систематизации  учебного материала, формирующий у  учащихся общенаучные  (</a:t>
            </a:r>
            <a:r>
              <a:rPr lang="ru-RU" sz="3200" b="1" dirty="0" err="1"/>
              <a:t>общепредметные</a:t>
            </a:r>
            <a:r>
              <a:rPr lang="ru-RU" sz="3200" b="1" dirty="0"/>
              <a:t>) знания, умения, навыки и способы их получения в различных видах деятельности и реализующийся через систему нормативных функций и общих методов познания природы совместными усилиями учителей различных предметов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Comic Sans MS" pitchFamily="66" charset="0"/>
              </a:rPr>
              <a:t>В широком смысле</a:t>
            </a:r>
            <a:endParaRPr lang="ru-RU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7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    </a:t>
            </a:r>
            <a:r>
              <a:rPr lang="ru-RU" sz="3200" b="1" u="sng" dirty="0" err="1">
                <a:solidFill>
                  <a:srgbClr val="660033"/>
                </a:solidFill>
              </a:rPr>
              <a:t>Межпредметные</a:t>
            </a:r>
            <a:r>
              <a:rPr lang="ru-RU" sz="3200" b="1" u="sng" dirty="0">
                <a:solidFill>
                  <a:srgbClr val="660033"/>
                </a:solidFill>
              </a:rPr>
              <a:t> связи </a:t>
            </a:r>
            <a:endParaRPr lang="ru-RU" sz="3200" b="1" u="sng" dirty="0" smtClean="0">
              <a:solidFill>
                <a:srgbClr val="660033"/>
              </a:solidFill>
            </a:endParaRPr>
          </a:p>
          <a:p>
            <a:pPr marL="0" indent="0">
              <a:buNone/>
            </a:pPr>
            <a:r>
              <a:rPr lang="ru-RU" sz="3200" dirty="0" smtClean="0"/>
              <a:t> </a:t>
            </a:r>
            <a:r>
              <a:rPr lang="ru-RU" sz="3200" b="1" dirty="0"/>
              <a:t>есть принцип дидактики, выполняющий интегративную и дифференцированную функции в процессе преподавания конкретного предмета и выступающий в качестве средства объединения предметных знаний в целостную систему, расширяющую пределы данного предмета без потери его качественных особенностей.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omic Sans MS" pitchFamily="66" charset="0"/>
              </a:rPr>
              <a:t>В узком смысле слова</a:t>
            </a:r>
            <a:endParaRPr lang="ru-RU" sz="6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02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7948405" cy="49685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400" b="1" dirty="0"/>
              <a:t>1)общеобразовательные дисциплины – </a:t>
            </a:r>
            <a:r>
              <a:rPr lang="ru-RU" sz="4400" b="1" dirty="0" err="1"/>
              <a:t>спецдисциплины</a:t>
            </a:r>
            <a:r>
              <a:rPr lang="ru-RU" sz="4400" b="1" dirty="0"/>
              <a:t>;</a:t>
            </a:r>
          </a:p>
          <a:p>
            <a:pPr marL="0" indent="0">
              <a:buNone/>
            </a:pPr>
            <a:r>
              <a:rPr lang="ru-RU" sz="4400" b="1" dirty="0"/>
              <a:t>2)общепрофессиональные дисциплины – </a:t>
            </a:r>
            <a:r>
              <a:rPr lang="ru-RU" sz="4400" b="1" dirty="0" err="1"/>
              <a:t>спецдисциплины</a:t>
            </a:r>
            <a:r>
              <a:rPr lang="ru-RU" sz="4400" b="1" dirty="0"/>
              <a:t>;</a:t>
            </a:r>
          </a:p>
          <a:p>
            <a:pPr marL="0" indent="0">
              <a:buNone/>
            </a:pPr>
            <a:r>
              <a:rPr lang="ru-RU" sz="4400" b="1" dirty="0"/>
              <a:t>3)</a:t>
            </a:r>
            <a:r>
              <a:rPr lang="ru-RU" sz="4400" b="1" dirty="0" err="1"/>
              <a:t>спецдисциплины</a:t>
            </a:r>
            <a:r>
              <a:rPr lang="ru-RU" sz="4400" b="1" dirty="0"/>
              <a:t> – </a:t>
            </a:r>
            <a:r>
              <a:rPr lang="ru-RU" sz="4400" b="1" dirty="0" err="1"/>
              <a:t>спецдисциплины</a:t>
            </a:r>
            <a:r>
              <a:rPr lang="ru-RU" sz="4400" b="1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М</a:t>
            </a:r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одели </a:t>
            </a:r>
            <a:r>
              <a:rPr lang="ru-RU" b="1" dirty="0" err="1">
                <a:solidFill>
                  <a:srgbClr val="C00000"/>
                </a:solidFill>
                <a:latin typeface="Comic Sans MS" pitchFamily="66" charset="0"/>
              </a:rPr>
              <a:t>межпредметных</a:t>
            </a:r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 связей</a:t>
            </a:r>
          </a:p>
        </p:txBody>
      </p:sp>
    </p:spTree>
    <p:extLst>
      <p:ext uri="{BB962C8B-B14F-4D97-AF65-F5344CB8AC3E}">
        <p14:creationId xmlns:p14="http://schemas.microsoft.com/office/powerpoint/2010/main" val="4937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1916832"/>
            <a:ext cx="8280920" cy="4536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u="sng" dirty="0">
                <a:solidFill>
                  <a:srgbClr val="660033"/>
                </a:solidFill>
              </a:rPr>
              <a:t>Учебно-междисциплинарные прямые связи</a:t>
            </a:r>
            <a:r>
              <a:rPr lang="ru-RU" sz="3200" dirty="0"/>
              <a:t>. </a:t>
            </a:r>
            <a:endParaRPr lang="ru-RU" sz="3200" dirty="0" smtClean="0"/>
          </a:p>
          <a:p>
            <a:pPr marL="0" indent="0">
              <a:buNone/>
            </a:pPr>
            <a:r>
              <a:rPr lang="ru-RU" sz="4800" b="1" dirty="0" smtClean="0"/>
              <a:t>Они </a:t>
            </a:r>
            <a:r>
              <a:rPr lang="ru-RU" sz="4800" b="1" dirty="0"/>
              <a:t>возникают в случае, если усвоение одной дисциплины базируется на знании другой</a:t>
            </a:r>
            <a:r>
              <a:rPr lang="ru-RU" sz="4800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856984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Типы междисциплинарных связей</a:t>
            </a:r>
            <a:br>
              <a:rPr lang="ru-RU" b="1" dirty="0">
                <a:solidFill>
                  <a:srgbClr val="C00000"/>
                </a:solidFill>
                <a:latin typeface="Comic Sans MS" pitchFamily="66" charset="0"/>
              </a:rPr>
            </a:b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9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i="1" u="sng" dirty="0" err="1" smtClean="0">
                <a:solidFill>
                  <a:srgbClr val="660033"/>
                </a:solidFill>
              </a:rPr>
              <a:t>Исследовательско</a:t>
            </a:r>
            <a:r>
              <a:rPr lang="ru-RU" sz="2800" b="1" i="1" u="sng" dirty="0" smtClean="0">
                <a:solidFill>
                  <a:srgbClr val="660033"/>
                </a:solidFill>
              </a:rPr>
              <a:t> - междисциплинарные </a:t>
            </a:r>
            <a:r>
              <a:rPr lang="ru-RU" sz="2800" b="1" i="1" u="sng" dirty="0">
                <a:solidFill>
                  <a:srgbClr val="660033"/>
                </a:solidFill>
              </a:rPr>
              <a:t>связи проблемного характера </a:t>
            </a:r>
            <a:r>
              <a:rPr lang="ru-RU" dirty="0"/>
              <a:t>.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sz="3600" b="1" dirty="0" smtClean="0"/>
              <a:t>Возникают </a:t>
            </a:r>
            <a:r>
              <a:rPr lang="ru-RU" sz="3600" b="1" dirty="0"/>
              <a:t>тогда, когда две (или более) дисциплины имеют общий объект исследования или общие проблемы, но рассматриваются с разных дисциплинарных подходов, в различных аспектах 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Comic Sans MS" pitchFamily="66" charset="0"/>
              </a:rPr>
              <a:t>Типы междисциплинарных связей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9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876397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u="sng" dirty="0" smtClean="0">
                <a:solidFill>
                  <a:srgbClr val="660033"/>
                </a:solidFill>
              </a:rPr>
              <a:t>Опосредованные </a:t>
            </a:r>
            <a:r>
              <a:rPr lang="ru-RU" sz="3200" b="1" i="1" u="sng" dirty="0" smtClean="0">
                <a:solidFill>
                  <a:srgbClr val="660033"/>
                </a:solidFill>
              </a:rPr>
              <a:t>связи.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600" b="1" dirty="0" smtClean="0"/>
              <a:t>Возникают </a:t>
            </a:r>
            <a:r>
              <a:rPr lang="ru-RU" sz="3600" b="1" dirty="0"/>
              <a:t>в том случае, когда средствами разных учебных дисциплин формируются одни и те же компоненты, интеллектуальные умения, необходимые в профессиональной деятельности.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Типы междисциплинарных связей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9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352927" cy="468052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u="sng" dirty="0">
                <a:solidFill>
                  <a:srgbClr val="660033"/>
                </a:solidFill>
              </a:rPr>
              <a:t>П</a:t>
            </a:r>
            <a:r>
              <a:rPr lang="ru-RU" b="1" i="1" u="sng" dirty="0" smtClean="0">
                <a:solidFill>
                  <a:srgbClr val="660033"/>
                </a:solidFill>
              </a:rPr>
              <a:t>рикладные </a:t>
            </a:r>
            <a:r>
              <a:rPr lang="ru-RU" b="1" i="1" u="sng" dirty="0" smtClean="0">
                <a:solidFill>
                  <a:srgbClr val="660033"/>
                </a:solidFill>
              </a:rPr>
              <a:t>связи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800" b="1" dirty="0" smtClean="0"/>
              <a:t>Формируются </a:t>
            </a:r>
            <a:r>
              <a:rPr lang="ru-RU" sz="4800" b="1" dirty="0"/>
              <a:t>тогда, когда понятия одной науки используются при изучении другой. </a:t>
            </a:r>
          </a:p>
          <a:p>
            <a:pPr marL="0" indent="0">
              <a:buNone/>
            </a:pPr>
            <a:endParaRPr lang="ru-RU" sz="4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Типы междисциплинарных связей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5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44824"/>
            <a:ext cx="892899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u="sng" dirty="0">
                <a:solidFill>
                  <a:srgbClr val="FF0000"/>
                </a:solidFill>
              </a:rPr>
              <a:t>урочный </a:t>
            </a:r>
            <a:r>
              <a:rPr lang="ru-RU" dirty="0"/>
              <a:t>(обобщающие уроки, учебные темы);</a:t>
            </a:r>
          </a:p>
          <a:p>
            <a:pPr marL="0" indent="0"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тематический</a:t>
            </a:r>
            <a:r>
              <a:rPr lang="ru-RU" dirty="0" smtClean="0"/>
              <a:t> </a:t>
            </a:r>
            <a:r>
              <a:rPr lang="ru-RU" dirty="0"/>
              <a:t>- вся система занятий учебной темы подчиняется решению крупной междисциплинарной проблемы (связь с другими дисциплинами, курсами);</a:t>
            </a:r>
          </a:p>
          <a:p>
            <a:pPr marL="0" indent="0"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 </a:t>
            </a:r>
            <a:r>
              <a:rPr lang="ru-RU" b="1" i="1" u="sng" dirty="0">
                <a:solidFill>
                  <a:srgbClr val="FF0000"/>
                </a:solidFill>
              </a:rPr>
              <a:t>сквозной </a:t>
            </a:r>
            <a:r>
              <a:rPr lang="ru-RU" dirty="0"/>
              <a:t>- система занятий, охватывающих несколько учебных тем разных курсов;</a:t>
            </a:r>
          </a:p>
          <a:p>
            <a:pPr marL="0" indent="0">
              <a:buNone/>
            </a:pPr>
            <a:r>
              <a:rPr lang="ru-RU" b="1" i="1" u="sng" dirty="0">
                <a:solidFill>
                  <a:srgbClr val="FF0000"/>
                </a:solidFill>
              </a:rPr>
              <a:t>  </a:t>
            </a:r>
            <a:r>
              <a:rPr lang="ru-RU" b="1" i="1" u="sng" dirty="0" err="1">
                <a:solidFill>
                  <a:srgbClr val="FF0000"/>
                </a:solidFill>
              </a:rPr>
              <a:t>внутрицикловой</a:t>
            </a:r>
            <a:r>
              <a:rPr lang="ru-RU" b="1" i="1" u="sng" dirty="0">
                <a:solidFill>
                  <a:srgbClr val="FF0000"/>
                </a:solidFill>
              </a:rPr>
              <a:t> </a:t>
            </a:r>
            <a:r>
              <a:rPr lang="ru-RU" dirty="0"/>
              <a:t>(например, одна и та же тема в разных дисциплинах);</a:t>
            </a:r>
          </a:p>
          <a:p>
            <a:pPr marL="0" indent="0">
              <a:buNone/>
            </a:pPr>
            <a:r>
              <a:rPr lang="ru-RU" b="1" i="1" u="sng" dirty="0">
                <a:solidFill>
                  <a:srgbClr val="FF0000"/>
                </a:solidFill>
              </a:rPr>
              <a:t>  </a:t>
            </a:r>
            <a:r>
              <a:rPr lang="ru-RU" b="1" i="1" u="sng" dirty="0" err="1">
                <a:solidFill>
                  <a:srgbClr val="FF0000"/>
                </a:solidFill>
              </a:rPr>
              <a:t>межцикловой</a:t>
            </a:r>
            <a:r>
              <a:rPr lang="ru-RU" b="1" i="1" u="sng" dirty="0">
                <a:solidFill>
                  <a:srgbClr val="FF0000"/>
                </a:solidFill>
              </a:rPr>
              <a:t> </a:t>
            </a:r>
            <a:r>
              <a:rPr lang="ru-RU" dirty="0"/>
              <a:t>(разные дисциплины = общие темы = дополняют друг друга) - конкретизация учебного материала в ракурсе </a:t>
            </a:r>
            <a:r>
              <a:rPr lang="ru-RU" dirty="0" err="1"/>
              <a:t>межпредметной</a:t>
            </a:r>
            <a:r>
              <a:rPr lang="ru-RU" dirty="0"/>
              <a:t> системы 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Comic Sans MS" pitchFamily="66" charset="0"/>
              </a:rPr>
              <a:t>Уровни организации учебного процесса на основе междисциплинарных связей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7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</TotalTime>
  <Words>262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Межпредметные связи</vt:lpstr>
      <vt:lpstr>В широком смысле</vt:lpstr>
      <vt:lpstr>В узком смысле слова</vt:lpstr>
      <vt:lpstr>Модели межпредметных связей</vt:lpstr>
      <vt:lpstr>Типы междисциплинарных связей </vt:lpstr>
      <vt:lpstr>Типы междисциплинарных связей</vt:lpstr>
      <vt:lpstr>Типы междисциплинарных связей</vt:lpstr>
      <vt:lpstr>Типы междисциплинарных связей</vt:lpstr>
      <vt:lpstr>Уровни организации учебного процесса на основе междисциплинарных связей </vt:lpstr>
      <vt:lpstr>Планирование межпредметных связей</vt:lpstr>
      <vt:lpstr>Виды занятий с целью использования межпредметных связей</vt:lpstr>
      <vt:lpstr>Вывод:</vt:lpstr>
    </vt:vector>
  </TitlesOfParts>
  <Company>licey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2011-11-23T09:23:36Z</dcterms:created>
  <dcterms:modified xsi:type="dcterms:W3CDTF">2011-11-23T13:54:32Z</dcterms:modified>
</cp:coreProperties>
</file>