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59" r:id="rId4"/>
    <p:sldId id="258" r:id="rId5"/>
    <p:sldId id="261" r:id="rId6"/>
    <p:sldId id="270" r:id="rId7"/>
    <p:sldId id="268" r:id="rId8"/>
    <p:sldId id="262" r:id="rId9"/>
    <p:sldId id="266" r:id="rId10"/>
    <p:sldId id="264" r:id="rId11"/>
    <p:sldId id="269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E49016-DF7F-46CC-A1AA-64AED0027B6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E7E5BE1-1690-4E40-9832-DA6BF4228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9016-DF7F-46CC-A1AA-64AED0027B6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5BE1-1690-4E40-9832-DA6BF4228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9016-DF7F-46CC-A1AA-64AED0027B6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5BE1-1690-4E40-9832-DA6BF4228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E49016-DF7F-46CC-A1AA-64AED0027B6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7E5BE1-1690-4E40-9832-DA6BF4228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E49016-DF7F-46CC-A1AA-64AED0027B6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E7E5BE1-1690-4E40-9832-DA6BF4228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9016-DF7F-46CC-A1AA-64AED0027B6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5BE1-1690-4E40-9832-DA6BF4228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9016-DF7F-46CC-A1AA-64AED0027B6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5BE1-1690-4E40-9832-DA6BF4228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E49016-DF7F-46CC-A1AA-64AED0027B6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7E5BE1-1690-4E40-9832-DA6BF4228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9016-DF7F-46CC-A1AA-64AED0027B6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5BE1-1690-4E40-9832-DA6BF4228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E49016-DF7F-46CC-A1AA-64AED0027B6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7E5BE1-1690-4E40-9832-DA6BF4228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E49016-DF7F-46CC-A1AA-64AED0027B6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7E5BE1-1690-4E40-9832-DA6BF4228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E49016-DF7F-46CC-A1AA-64AED0027B6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7E5BE1-1690-4E40-9832-DA6BF4228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 приветствует МКОУ Борцовская СОШ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7313240" cy="4485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Добрый день !</a:t>
            </a:r>
            <a:endParaRPr lang="ru-RU" sz="8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072494" cy="51166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Итак, обучение химии предполагает формирование знаний и умений учащихся с использованием компонентов исследовательской деятельности на любом этапе урока через применение активных методов и форм обучения, через деятельность обучающихся в сотрудничестве с учителем, в комбинации с элементами разных технологий.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63235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Хоть выйди ты не в белый свет,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 поле за околицей,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 идешь за кем-то вслед,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Дорога не запомнится.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Зато, куда б ты ни попал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 какой распутице,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Дорога та, что сам искал,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Вовек не позабудется.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Н.Рыленков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000240"/>
            <a:ext cx="7139014" cy="228601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 !!!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92869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МКОУ БОРЦОВСКАЯ  СОШ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71678"/>
            <a:ext cx="8072494" cy="1752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«Исследовательская деятельность учащихся на уроке химии на этапе перехода на ФГОС ООО»</a:t>
            </a:r>
          </a:p>
          <a:p>
            <a:pPr algn="ctr"/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Савенкова Ирина Геннадьевна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 обучения при ФГОС ООО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214686"/>
            <a:ext cx="8929718" cy="36433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личностные   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предметные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готовность и                    освоенные обучающимися         освоенные умения по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способность                   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понятия     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предмету,формиро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  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обучающихся к                 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УУД,способность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их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испо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вание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научного типа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саморазвитию               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льзования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учебной,познава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мышления,владение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личностному                  тельной практике                      научной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терминоло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самоопределению                                                                 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гией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000100" y="18573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000496" y="17859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929454" y="17859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7467600" cy="61167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моей деятельности является создание условий для обеспечения высокого качества освоения содержания химии как учебного предмета посредством развития исследовательских способностей обучающихся.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Для достижения поставленной цели, в своей педагогической практике я добиваюсь решения  следующих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задач: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Формирование и развитие исследовательских умений и навыков у учащихся  через использование элементов мультимедиа технологий, технологий проблемного обучения, технологии организации проектной деятельности учащихся.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про кислоту и щелочь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572560" cy="5473844"/>
          </a:xfrm>
        </p:spPr>
        <p:txBody>
          <a:bodyPr>
            <a:normAutofit fontScale="85000" lnSpcReduction="20000"/>
          </a:bodyPr>
          <a:lstStyle/>
          <a:p>
            <a:r>
              <a:rPr lang="ru-RU" sz="2800" i="1" dirty="0" smtClean="0"/>
              <a:t>“Дружили Соляная Кислота и Щелочь – </a:t>
            </a:r>
            <a:r>
              <a:rPr lang="ru-RU" sz="2800" i="1" dirty="0" err="1" smtClean="0"/>
              <a:t>Гидроксид</a:t>
            </a:r>
            <a:r>
              <a:rPr lang="ru-RU" sz="2800" i="1" dirty="0" smtClean="0"/>
              <a:t> Натрия. Однажды Соляная Кислота пригласила в гости подругу. Щелочь надела свое фенолфталеиновое платье и стала вся малиновая. День был солнечный. Кислота решила показать подружке свой красивый сад. Вышли в сад, но что это? Все цветы, кусты, деревья засохли, хотят пить и просят помощи.</a:t>
            </a:r>
            <a:br>
              <a:rPr lang="ru-RU" sz="2800" i="1" dirty="0" smtClean="0"/>
            </a:br>
            <a:r>
              <a:rPr lang="ru-RU" sz="2800" i="1" dirty="0" smtClean="0"/>
              <a:t>– Давай поможем им, – сказала Кислота и задумалась. </a:t>
            </a:r>
            <a:r>
              <a:rPr lang="ru-RU" sz="2800" i="1" smtClean="0"/>
              <a:t>–Я </a:t>
            </a:r>
            <a:r>
              <a:rPr lang="ru-RU" sz="2800" i="1" dirty="0" smtClean="0"/>
              <a:t>знаю, как им помочь! – воскликнула Щелочь. – Объединим мою ОН – группу и твой водород.</a:t>
            </a:r>
            <a:br>
              <a:rPr lang="ru-RU" sz="2800" i="1" dirty="0" smtClean="0"/>
            </a:br>
            <a:r>
              <a:rPr lang="ru-RU" sz="2800" i="1" dirty="0" smtClean="0"/>
              <a:t>– С удовольствием, – согласилась Кислота.</a:t>
            </a:r>
            <a:br>
              <a:rPr lang="ru-RU" sz="2800" i="1" dirty="0" smtClean="0"/>
            </a:br>
            <a:r>
              <a:rPr lang="ru-RU" sz="2800" i="1" dirty="0" smtClean="0"/>
              <a:t>Вода – эликсир жизни на Земле. Именно вода доставляет питательные вещества растениям. Щелочь обняла подругу. Исчезли Кислота и Щелочь. Потекла вода по корням растений. Все ожило вокруг, зазеленело, зацвело. Все благодарили двух подружек”.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DSCN20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932040" cy="3699031"/>
          </a:xfrm>
          <a:prstGeom prst="rect">
            <a:avLst/>
          </a:prstGeom>
          <a:noFill/>
        </p:spPr>
      </p:pic>
      <p:pic>
        <p:nvPicPr>
          <p:cNvPr id="1030" name="Picture 6" descr="C:\Users\1\Desktop\DSCN20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91947" y="0"/>
            <a:ext cx="5052053" cy="3789040"/>
          </a:xfrm>
          <a:prstGeom prst="rect">
            <a:avLst/>
          </a:prstGeom>
          <a:noFill/>
        </p:spPr>
      </p:pic>
      <p:pic>
        <p:nvPicPr>
          <p:cNvPr id="1031" name="Picture 7" descr="C:\Users\1\Desktop\DSCN20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071192"/>
            <a:ext cx="5049077" cy="3786808"/>
          </a:xfrm>
          <a:prstGeom prst="rect">
            <a:avLst/>
          </a:prstGeom>
          <a:noFill/>
        </p:spPr>
      </p:pic>
      <p:pic>
        <p:nvPicPr>
          <p:cNvPr id="1035" name="Picture 11" descr="C:\Users\1\Desktop\DSCN209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3374994"/>
            <a:ext cx="4644008" cy="3483006"/>
          </a:xfrm>
          <a:prstGeom prst="rect">
            <a:avLst/>
          </a:prstGeom>
          <a:noFill/>
        </p:spPr>
      </p:pic>
      <p:pic>
        <p:nvPicPr>
          <p:cNvPr id="1036" name="Picture 12" descr="C:\Users\1\Desktop\DSCN209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07704" y="1340768"/>
            <a:ext cx="5406256" cy="40546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Карты обучающихся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2" name="Picture 8" descr="C:\Users\1\Desktop\img1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1268759"/>
            <a:ext cx="3707905" cy="5187015"/>
          </a:xfrm>
          <a:prstGeom prst="rect">
            <a:avLst/>
          </a:prstGeom>
          <a:noFill/>
        </p:spPr>
      </p:pic>
      <p:pic>
        <p:nvPicPr>
          <p:cNvPr id="1033" name="Picture 9" descr="C:\Users\1\Desktop\img1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1268760"/>
            <a:ext cx="3701695" cy="5157192"/>
          </a:xfrm>
          <a:prstGeom prst="rect">
            <a:avLst/>
          </a:prstGeom>
          <a:noFill/>
        </p:spPr>
      </p:pic>
      <p:pic>
        <p:nvPicPr>
          <p:cNvPr id="1035" name="Picture 11" descr="C:\Users\1\Desktop\img1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1268760"/>
            <a:ext cx="3574522" cy="5184576"/>
          </a:xfrm>
          <a:prstGeom prst="rect">
            <a:avLst/>
          </a:prstGeom>
          <a:noFill/>
        </p:spPr>
      </p:pic>
      <p:pic>
        <p:nvPicPr>
          <p:cNvPr id="1036" name="Picture 12" descr="C:\Users\1\Desktop\img13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58045" y="1268760"/>
            <a:ext cx="3885955" cy="527747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72452" cy="7143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Результативность моей работы…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8358246" cy="583103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Позитивная динамика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качества знаний обучающихся.При 100 % абсолютной успеваемости качественная успеваемость по биологии 50-55%;по химии 48-52%.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2.Результаты ГИА, 9 класс-2014г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Результаты ЕГЭ, 11 класс-2013г</a:t>
            </a: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0298" y="2143116"/>
          <a:ext cx="628654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15"/>
                <a:gridCol w="2095515"/>
                <a:gridCol w="2095515"/>
              </a:tblGrid>
              <a:tr h="35337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2000" dirty="0">
                        <a:solidFill>
                          <a:srgbClr val="0070C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70C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337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по школе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по району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по области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7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  <a:cs typeface="Times New Roman" pitchFamily="18" charset="0"/>
                        </a:rPr>
                        <a:t>4 б</a:t>
                      </a:r>
                      <a:endParaRPr lang="ru-RU" sz="20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  <a:cs typeface="Times New Roman" pitchFamily="18" charset="0"/>
                        </a:rPr>
                        <a:t>3,7 б</a:t>
                      </a:r>
                      <a:endParaRPr lang="ru-RU" sz="20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  <a:cs typeface="Times New Roman" pitchFamily="18" charset="0"/>
                        </a:rPr>
                        <a:t>3,1 б</a:t>
                      </a:r>
                      <a:endParaRPr lang="ru-RU" sz="20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7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70C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337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  <a:cs typeface="Times New Roman" pitchFamily="18" charset="0"/>
                        </a:rPr>
                        <a:t>5 б</a:t>
                      </a:r>
                      <a:endParaRPr lang="ru-RU" sz="20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  <a:cs typeface="Times New Roman" pitchFamily="18" charset="0"/>
                        </a:rPr>
                        <a:t>3,9 б</a:t>
                      </a:r>
                      <a:endParaRPr lang="ru-RU" sz="20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>
                          <a:latin typeface="Bookman Old Style" pitchFamily="18" charset="0"/>
                          <a:cs typeface="Times New Roman" pitchFamily="18" charset="0"/>
                        </a:rPr>
                        <a:t>4,1 б</a:t>
                      </a:r>
                      <a:endParaRPr lang="ru-RU" sz="2000" dirty="0"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7" y="4714885"/>
          <a:ext cx="6215106" cy="2000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  <a:gridCol w="2071702"/>
              </a:tblGrid>
              <a:tr h="400053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биология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0005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okman Old Style" pitchFamily="18" charset="0"/>
                        </a:rPr>
                        <a:t>по школе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okman Old Style" pitchFamily="18" charset="0"/>
                        </a:rPr>
                        <a:t>по району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okman Old Style" pitchFamily="18" charset="0"/>
                        </a:rPr>
                        <a:t>по области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56 б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56 б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54 б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3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химия</a:t>
                      </a:r>
                      <a:endParaRPr lang="ru-RU" sz="2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74 б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70,3 б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67 б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001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Выбор обучающимися для профильного обучения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10-11 классах химико-биологического профиля.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Выпускники, обучающиеся в ВУЗах (НГПУ,НГАУ,НГМА).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Активное участие обучающихся в исследовательской деятельности.</a:t>
            </a:r>
          </a:p>
        </p:txBody>
      </p:sp>
      <p:pic>
        <p:nvPicPr>
          <p:cNvPr id="1026" name="Picture 2" descr="C:\Users\1\Desktop\грамоты исследовательская\img1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060848"/>
            <a:ext cx="2724209" cy="3744416"/>
          </a:xfrm>
          <a:prstGeom prst="rect">
            <a:avLst/>
          </a:prstGeom>
          <a:noFill/>
        </p:spPr>
      </p:pic>
      <p:pic>
        <p:nvPicPr>
          <p:cNvPr id="1027" name="Picture 3" descr="C:\Users\1\Desktop\грамоты исследовательская\img1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2022726"/>
            <a:ext cx="2520280" cy="3854546"/>
          </a:xfrm>
          <a:prstGeom prst="rect">
            <a:avLst/>
          </a:prstGeom>
          <a:noFill/>
        </p:spPr>
      </p:pic>
      <p:pic>
        <p:nvPicPr>
          <p:cNvPr id="1028" name="Picture 4" descr="C:\Users\1\Desktop\грамоты исследовательская\img1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71800" y="2035487"/>
            <a:ext cx="2855375" cy="3861041"/>
          </a:xfrm>
          <a:prstGeom prst="rect">
            <a:avLst/>
          </a:prstGeom>
          <a:noFill/>
        </p:spPr>
      </p:pic>
      <p:pic>
        <p:nvPicPr>
          <p:cNvPr id="1029" name="Picture 5" descr="C:\Users\1\Desktop\грамоты исследовательская\img12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2060848"/>
            <a:ext cx="2712094" cy="3867944"/>
          </a:xfrm>
          <a:prstGeom prst="rect">
            <a:avLst/>
          </a:prstGeom>
          <a:noFill/>
        </p:spPr>
      </p:pic>
      <p:pic>
        <p:nvPicPr>
          <p:cNvPr id="1030" name="Picture 6" descr="C:\Users\1\Desktop\грамоты исследовательская\img13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7948" y="2060848"/>
            <a:ext cx="2716052" cy="3778854"/>
          </a:xfrm>
          <a:prstGeom prst="rect">
            <a:avLst/>
          </a:prstGeom>
          <a:noFill/>
        </p:spPr>
      </p:pic>
      <p:pic>
        <p:nvPicPr>
          <p:cNvPr id="1031" name="Picture 7" descr="C:\Users\1\Desktop\грамоты исследовательская\img12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105058" y="3704035"/>
            <a:ext cx="2300794" cy="3153965"/>
          </a:xfrm>
          <a:prstGeom prst="rect">
            <a:avLst/>
          </a:prstGeom>
          <a:noFill/>
        </p:spPr>
      </p:pic>
      <p:pic>
        <p:nvPicPr>
          <p:cNvPr id="1032" name="Picture 8" descr="C:\Users\1\Desktop\грамоты исследовательская\img13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123728" y="3720290"/>
            <a:ext cx="2160240" cy="3137710"/>
          </a:xfrm>
          <a:prstGeom prst="rect">
            <a:avLst/>
          </a:prstGeom>
          <a:noFill/>
        </p:spPr>
      </p:pic>
      <p:pic>
        <p:nvPicPr>
          <p:cNvPr id="1033" name="Picture 9" descr="C:\Users\1\Desktop\грамоты исследовательская\img13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499992" y="3690811"/>
            <a:ext cx="2304256" cy="3167190"/>
          </a:xfrm>
          <a:prstGeom prst="rect">
            <a:avLst/>
          </a:prstGeom>
          <a:noFill/>
        </p:spPr>
      </p:pic>
      <p:pic>
        <p:nvPicPr>
          <p:cNvPr id="1034" name="Picture 10" descr="C:\Users\1\Desktop\грамоты исследовательская\img134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876255" y="3681194"/>
            <a:ext cx="2267745" cy="3176806"/>
          </a:xfrm>
          <a:prstGeom prst="rect">
            <a:avLst/>
          </a:prstGeom>
          <a:noFill/>
        </p:spPr>
      </p:pic>
      <p:pic>
        <p:nvPicPr>
          <p:cNvPr id="1035" name="Picture 11" descr="C:\Users\1\Desktop\грамоты исследовательская\img131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059832" y="3068960"/>
            <a:ext cx="2741874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575</TotalTime>
  <Words>407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Вас приветствует МКОУ Борцовская СОШ</vt:lpstr>
      <vt:lpstr>МКОУ БОРЦОВСКАЯ  СОШ </vt:lpstr>
      <vt:lpstr>Итог обучения при ФГОС ООО</vt:lpstr>
      <vt:lpstr>Слайд 4</vt:lpstr>
      <vt:lpstr>Сказка про кислоту и щелочь</vt:lpstr>
      <vt:lpstr>Слайд 6</vt:lpstr>
      <vt:lpstr>Карты обучающихся</vt:lpstr>
      <vt:lpstr>Результативность моей работы…</vt:lpstr>
      <vt:lpstr>Слайд 9</vt:lpstr>
      <vt:lpstr>Выводы:</vt:lpstr>
      <vt:lpstr>Слайд 11</vt:lpstr>
      <vt:lpstr>СПАСИБО  ЗА  ВНИМАНИЕ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БОРЦОВСКАЯ  СОШ</dc:title>
  <dc:creator>1</dc:creator>
  <cp:lastModifiedBy>1</cp:lastModifiedBy>
  <cp:revision>64</cp:revision>
  <dcterms:created xsi:type="dcterms:W3CDTF">2015-01-07T06:27:31Z</dcterms:created>
  <dcterms:modified xsi:type="dcterms:W3CDTF">2015-03-01T03:20:08Z</dcterms:modified>
</cp:coreProperties>
</file>