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82A6-0836-485E-B842-AE67741D9DA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EFE3-1415-4347-8652-527C9840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82A6-0836-485E-B842-AE67741D9DA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EFE3-1415-4347-8652-527C9840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82A6-0836-485E-B842-AE67741D9DA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EFE3-1415-4347-8652-527C9840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82A6-0836-485E-B842-AE67741D9DA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EFE3-1415-4347-8652-527C9840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82A6-0836-485E-B842-AE67741D9DA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EFE3-1415-4347-8652-527C9840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82A6-0836-485E-B842-AE67741D9DA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EFE3-1415-4347-8652-527C9840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82A6-0836-485E-B842-AE67741D9DA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EFE3-1415-4347-8652-527C9840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82A6-0836-485E-B842-AE67741D9DA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EFE3-1415-4347-8652-527C9840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82A6-0836-485E-B842-AE67741D9DA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EFE3-1415-4347-8652-527C9840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82A6-0836-485E-B842-AE67741D9DA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EFE3-1415-4347-8652-527C9840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82A6-0836-485E-B842-AE67741D9DA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EFE3-1415-4347-8652-527C9840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982A6-0836-485E-B842-AE67741D9DA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AEFE3-1415-4347-8652-527C9840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628800"/>
            <a:ext cx="823302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Современный урок: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структура, анализ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302433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u="sng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ФГОС</a:t>
            </a:r>
            <a:endParaRPr lang="ru-RU" sz="6600" b="1" u="sng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5805264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ШМО учителей-предметников</a:t>
            </a:r>
          </a:p>
          <a:p>
            <a:pPr algn="r"/>
            <a:r>
              <a:rPr lang="ru-RU" sz="2400" b="1" dirty="0" smtClean="0"/>
              <a:t>26.03.2014 г.</a:t>
            </a:r>
            <a:endParaRPr lang="ru-RU" sz="2400" b="1" dirty="0"/>
          </a:p>
        </p:txBody>
      </p:sp>
      <p:pic>
        <p:nvPicPr>
          <p:cNvPr id="9218" name="Picture 2" descr="http://im3-tub-ru.yandex.net/i?id=118415918-0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32656"/>
            <a:ext cx="1368152" cy="1349910"/>
          </a:xfrm>
          <a:prstGeom prst="rect">
            <a:avLst/>
          </a:prstGeom>
          <a:noFill/>
        </p:spPr>
      </p:pic>
      <p:pic>
        <p:nvPicPr>
          <p:cNvPr id="9220" name="Picture 4" descr="http://im4-tub-ru.yandex.net/i?id=440554938-02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21088"/>
            <a:ext cx="2376264" cy="2312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2800" b="1" dirty="0"/>
              <a:t>П</a:t>
            </a:r>
            <a:r>
              <a:rPr lang="ru-RU" sz="2800" b="1" dirty="0" smtClean="0"/>
              <a:t>о </a:t>
            </a:r>
            <a:r>
              <a:rPr lang="ru-RU" sz="2800" b="1" dirty="0"/>
              <a:t>данным </a:t>
            </a:r>
            <a:r>
              <a:rPr lang="ru-RU" sz="2800" b="1" dirty="0" smtClean="0"/>
              <a:t>социологических исследований: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20</a:t>
            </a:r>
            <a:r>
              <a:rPr lang="ru-RU" sz="2400" dirty="0"/>
              <a:t>% учащиеся удерживают в памяти, если слышат материал;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30</a:t>
            </a:r>
            <a:r>
              <a:rPr lang="ru-RU" sz="2400" dirty="0"/>
              <a:t>%- если видят;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50</a:t>
            </a:r>
            <a:r>
              <a:rPr lang="ru-RU" sz="2400" dirty="0"/>
              <a:t>%- если видят и слышат;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90</a:t>
            </a:r>
            <a:r>
              <a:rPr lang="ru-RU" sz="2400" dirty="0"/>
              <a:t>%- если говорят, в то время, как делают;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95</a:t>
            </a:r>
            <a:r>
              <a:rPr lang="ru-RU" sz="2400" dirty="0"/>
              <a:t>%- если исследуют, создают сами.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 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013176"/>
            <a:ext cx="7092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i="1" dirty="0" smtClean="0"/>
              <a:t>«Важнейшей задачей современной системы образования является формирование универсальных учебных действий, обеспечивающих школьникам умение учиться, способность к саморазвитию и самосовершенствованию…» </a:t>
            </a:r>
            <a:endParaRPr lang="ru-RU" sz="2000" b="1" i="1" dirty="0"/>
          </a:p>
        </p:txBody>
      </p:sp>
      <p:pic>
        <p:nvPicPr>
          <p:cNvPr id="8194" name="Picture 2" descr="http://im6-tub-ru.yandex.net/i?id=131558959-3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140968"/>
            <a:ext cx="2736304" cy="1824203"/>
          </a:xfrm>
          <a:prstGeom prst="rect">
            <a:avLst/>
          </a:prstGeom>
          <a:noFill/>
        </p:spPr>
      </p:pic>
      <p:pic>
        <p:nvPicPr>
          <p:cNvPr id="8196" name="Picture 4" descr="http://im2-tub-ru.yandex.net/i?id=117217379-7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052736"/>
            <a:ext cx="1413277" cy="1656184"/>
          </a:xfrm>
          <a:prstGeom prst="rect">
            <a:avLst/>
          </a:prstGeom>
          <a:noFill/>
        </p:spPr>
      </p:pic>
      <p:pic>
        <p:nvPicPr>
          <p:cNvPr id="8198" name="Picture 6" descr="http://im4-tub-ru.yandex.net/i?id=382458382-70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9538" y="3429000"/>
            <a:ext cx="2234430" cy="1474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37444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/>
              <a:t>Современный урок по ФГОС – это</a:t>
            </a:r>
            <a:r>
              <a:rPr lang="ru-RU" sz="2800" dirty="0"/>
              <a:t> </a:t>
            </a:r>
            <a:endParaRPr lang="ru-RU" sz="2800" dirty="0" smtClean="0"/>
          </a:p>
          <a:p>
            <a:pPr algn="ctr">
              <a:buNone/>
            </a:pPr>
            <a:endParaRPr lang="ru-RU" sz="2800" dirty="0"/>
          </a:p>
          <a:p>
            <a:pPr lvl="0"/>
            <a:r>
              <a:rPr lang="ru-RU" sz="2400" b="1" dirty="0"/>
              <a:t>Профессиональная и методическая подготовка учителя </a:t>
            </a:r>
          </a:p>
          <a:p>
            <a:pPr lvl="0"/>
            <a:r>
              <a:rPr lang="ru-RU" sz="2400" b="1" dirty="0" err="1"/>
              <a:t>Целеполагание</a:t>
            </a:r>
            <a:r>
              <a:rPr lang="ru-RU" sz="2400" b="1" dirty="0"/>
              <a:t> и мотивация учения </a:t>
            </a:r>
          </a:p>
          <a:p>
            <a:pPr lvl="0"/>
            <a:r>
              <a:rPr lang="ru-RU" sz="2600" b="1" u="sng" dirty="0" err="1"/>
              <a:t>Системно-деятельностный</a:t>
            </a:r>
            <a:r>
              <a:rPr lang="ru-RU" sz="2600" b="1" u="sng" dirty="0"/>
              <a:t> подход </a:t>
            </a:r>
          </a:p>
          <a:p>
            <a:pPr lvl="0"/>
            <a:r>
              <a:rPr lang="ru-RU" sz="2400" b="1" dirty="0"/>
              <a:t>Современные средства обучения </a:t>
            </a:r>
          </a:p>
          <a:p>
            <a:pPr lvl="0"/>
            <a:r>
              <a:rPr lang="ru-RU" sz="2400" b="1" dirty="0"/>
              <a:t>Выбор оптимальных средств обучения </a:t>
            </a:r>
          </a:p>
          <a:p>
            <a:pPr lvl="0"/>
            <a:r>
              <a:rPr lang="ru-RU" sz="2400" b="1" dirty="0"/>
              <a:t>Создание условий для саморазвития </a:t>
            </a:r>
          </a:p>
          <a:p>
            <a:pPr lvl="0"/>
            <a:r>
              <a:rPr lang="ru-RU" sz="2600" b="1" u="sng" dirty="0"/>
              <a:t>Анализ каждого учебного занятия </a:t>
            </a:r>
            <a:endParaRPr lang="ru-RU" sz="2600" b="1" u="sng" dirty="0" smtClean="0"/>
          </a:p>
          <a:p>
            <a:pPr lvl="0"/>
            <a:endParaRPr lang="ru-RU" sz="3000" dirty="0" smtClean="0"/>
          </a:p>
          <a:p>
            <a:pPr lvl="0"/>
            <a:endParaRPr lang="ru-RU" sz="3000" dirty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http://im6-tub-ru.yandex.net/i?id=173980724-2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573016"/>
            <a:ext cx="2796902" cy="2778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Структурные элементы учебного </a:t>
            </a:r>
            <a:r>
              <a:rPr lang="ru-RU" sz="3100" b="1" dirty="0" smtClean="0"/>
              <a:t>занятия, соответствующего </a:t>
            </a:r>
            <a:r>
              <a:rPr lang="ru-RU" sz="3100" b="1" dirty="0"/>
              <a:t>требованиям </a:t>
            </a:r>
            <a:r>
              <a:rPr lang="ru-RU" sz="3100" b="1" dirty="0" smtClean="0"/>
              <a:t>ФГОС: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888432"/>
          </a:xfrm>
        </p:spPr>
        <p:txBody>
          <a:bodyPr>
            <a:normAutofit/>
          </a:bodyPr>
          <a:lstStyle/>
          <a:p>
            <a:pPr marL="0" lvl="0" indent="45085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рок «открытия» нового знания:</a:t>
            </a:r>
          </a:p>
          <a:p>
            <a:pPr marL="0" lvl="0" indent="450850" algn="ctr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Организационный этап.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Постановка цели и задач урока. Мотивация учебной деятельности учащихся.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Актуализация знаний.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Первичное усвоение новых знаний.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 Первичная проверка понимания.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6) Первичное закрепление.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7) Информация о домашнем задании, инструктаж по его выполнению.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8) Рефлексия (подведение итогов занятия).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600" b="1" dirty="0"/>
          </a:p>
        </p:txBody>
      </p:sp>
      <p:pic>
        <p:nvPicPr>
          <p:cNvPr id="6148" name="Picture 4" descr="http://im6-tub-ru.yandex.net/i?id=155399361-6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437112"/>
            <a:ext cx="2148830" cy="2148830"/>
          </a:xfrm>
          <a:prstGeom prst="rect">
            <a:avLst/>
          </a:prstGeom>
          <a:noFill/>
        </p:spPr>
      </p:pic>
      <p:pic>
        <p:nvPicPr>
          <p:cNvPr id="6152" name="Picture 8" descr="http://im0-tub-ru.yandex.net/i?id=266703669-20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941168"/>
            <a:ext cx="2088232" cy="1670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500" b="1" dirty="0"/>
              <a:t>Моделируя урок, необходимо придерживаться следующих правил</a:t>
            </a:r>
            <a:r>
              <a:rPr lang="ru-RU" sz="4500" b="1" dirty="0" smtClean="0"/>
              <a:t>:</a:t>
            </a:r>
          </a:p>
          <a:p>
            <a:pPr>
              <a:buNone/>
            </a:pPr>
            <a:endParaRPr lang="ru-RU" dirty="0"/>
          </a:p>
          <a:p>
            <a:pPr lvl="0"/>
            <a:r>
              <a:rPr lang="ru-RU" dirty="0"/>
              <a:t>Конкретно определить тему, цели, тип урока и его место в развороте учебной программы.</a:t>
            </a:r>
          </a:p>
          <a:p>
            <a:pPr lvl="0"/>
            <a:r>
              <a:rPr lang="ru-RU" dirty="0"/>
              <a:t>Отобрать учебный материал (определить его содержание, объем, установить связь с ранее изученным, систему управлений, дополнительный материал для дифференцированной работы и домашнее задание).</a:t>
            </a:r>
          </a:p>
          <a:p>
            <a:pPr lvl="0"/>
            <a:r>
              <a:rPr lang="ru-RU" dirty="0"/>
              <a:t>Выбрать наиболее эффективные методы и приемы обучения в данном классе, разнообразные виды деятельности учащихся и учителя на всех этапах урока.</a:t>
            </a:r>
          </a:p>
          <a:p>
            <a:pPr lvl="0"/>
            <a:r>
              <a:rPr lang="ru-RU" dirty="0"/>
              <a:t>Определить формы контроля за учебной деятельностью школьников.</a:t>
            </a:r>
          </a:p>
          <a:p>
            <a:pPr lvl="0"/>
            <a:r>
              <a:rPr lang="ru-RU" dirty="0"/>
              <a:t>Продумать оптимальный темп урока, то есть рассчитать время на каждый его этап.</a:t>
            </a:r>
          </a:p>
          <a:p>
            <a:pPr lvl="0"/>
            <a:r>
              <a:rPr lang="ru-RU" dirty="0"/>
              <a:t>Продумать форму подведения итогов урока.</a:t>
            </a:r>
          </a:p>
          <a:p>
            <a:pPr lvl="0"/>
            <a:r>
              <a:rPr lang="ru-RU" dirty="0"/>
              <a:t>Продумать содержание, объем и форму домашнего задания.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http://im4-tub-ru.yandex.net/i?id=145891428-3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273894"/>
            <a:ext cx="2437876" cy="2307856"/>
          </a:xfrm>
          <a:prstGeom prst="rect">
            <a:avLst/>
          </a:prstGeom>
          <a:noFill/>
        </p:spPr>
      </p:pic>
      <p:pic>
        <p:nvPicPr>
          <p:cNvPr id="5124" name="Picture 4" descr="http://im3-tub-ru.yandex.net/i?id=267652290-63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013176"/>
            <a:ext cx="1181100" cy="1428750"/>
          </a:xfrm>
          <a:prstGeom prst="rect">
            <a:avLst/>
          </a:prstGeom>
          <a:noFill/>
        </p:spPr>
      </p:pic>
      <p:pic>
        <p:nvPicPr>
          <p:cNvPr id="5126" name="Picture 6" descr="http://im7-tub-ru.yandex.net/i?id=183151428-39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365104"/>
            <a:ext cx="2265463" cy="2144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Критерии эффективности современного </a:t>
            </a:r>
            <a:r>
              <a:rPr lang="ru-RU" sz="2800" b="1" dirty="0" smtClean="0"/>
              <a:t>урока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950" y="1052736"/>
            <a:ext cx="88920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Памятка-алгоритм для самоанализа урока: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916832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dirty="0" smtClean="0"/>
              <a:t>1. </a:t>
            </a:r>
            <a:r>
              <a:rPr lang="ru-RU" dirty="0" smtClean="0"/>
              <a:t>Каков план, замысел данного урока и почему он является таким?</a:t>
            </a:r>
          </a:p>
          <a:p>
            <a:pPr marL="342900" indent="-342900"/>
            <a:r>
              <a:rPr lang="ru-RU" dirty="0" smtClean="0"/>
              <a:t>- Каково место урока в теме, разделе, курсе?</a:t>
            </a:r>
          </a:p>
          <a:p>
            <a:pPr marL="342900" indent="-342900"/>
            <a:r>
              <a:rPr lang="ru-RU" dirty="0" smtClean="0"/>
              <a:t>- Как он связан с предыдущими уроками, на что в них опирается?</a:t>
            </a:r>
          </a:p>
          <a:p>
            <a:pPr marL="342900" indent="-342900"/>
            <a:r>
              <a:rPr lang="ru-RU" dirty="0" smtClean="0"/>
              <a:t>- Как он «работает» на изучение  последующих вопросов данной темы, следующих тем, разделов программы, как он связан с другими предметами?</a:t>
            </a:r>
          </a:p>
          <a:p>
            <a:pPr marL="342900" indent="-342900"/>
            <a:r>
              <a:rPr lang="ru-RU" dirty="0" smtClean="0"/>
              <a:t>- Каким  образом были учтены программные требования к уроку?</a:t>
            </a:r>
          </a:p>
          <a:p>
            <a:pPr marL="342900" indent="-342900"/>
            <a:r>
              <a:rPr lang="ru-RU" dirty="0" smtClean="0"/>
              <a:t>- Как были учтены особенности содержания урока при выборе форм, методов и средств обучения?</a:t>
            </a:r>
          </a:p>
          <a:p>
            <a:pPr marL="342900" indent="-342900"/>
            <a:r>
              <a:rPr lang="ru-RU" dirty="0" smtClean="0"/>
              <a:t> - Почему был избран именно этот тип урока?</a:t>
            </a:r>
          </a:p>
          <a:p>
            <a:pPr marL="342900" indent="-342900"/>
            <a:r>
              <a:rPr lang="ru-RU" b="1" dirty="0" smtClean="0"/>
              <a:t>2. </a:t>
            </a:r>
            <a:r>
              <a:rPr lang="ru-RU" dirty="0" smtClean="0"/>
              <a:t>Какие особенности учащихся были  учтены при подготовке к уроку и почему?</a:t>
            </a:r>
          </a:p>
          <a:p>
            <a:pPr marL="342900" indent="-342900"/>
            <a:r>
              <a:rPr lang="ru-RU" b="1" dirty="0" smtClean="0"/>
              <a:t>3. </a:t>
            </a:r>
            <a:r>
              <a:rPr lang="ru-RU" dirty="0" smtClean="0"/>
              <a:t>Почему была избрана именно такая структура урока и почему?</a:t>
            </a:r>
          </a:p>
          <a:p>
            <a:pPr marL="342900" indent="-342900"/>
            <a:r>
              <a:rPr lang="ru-RU" b="1" dirty="0" smtClean="0"/>
              <a:t>4. </a:t>
            </a:r>
            <a:r>
              <a:rPr lang="ru-RU" dirty="0" smtClean="0"/>
              <a:t>Как осуществлялось управление учебной деятельностью школьников (стимулирование, организация, контроль, оценка, работа над ошибками)?</a:t>
            </a:r>
          </a:p>
          <a:p>
            <a:pPr marL="342900" indent="-342900"/>
            <a:r>
              <a:rPr lang="ru-RU" b="1" dirty="0" smtClean="0"/>
              <a:t>5. </a:t>
            </a:r>
            <a:r>
              <a:rPr lang="ru-RU" dirty="0" smtClean="0"/>
              <a:t>Как осуществлялся дифференцированный подход к учащимся на уроке?</a:t>
            </a:r>
            <a:endParaRPr lang="ru-RU" dirty="0"/>
          </a:p>
        </p:txBody>
      </p:sp>
      <p:pic>
        <p:nvPicPr>
          <p:cNvPr id="4098" name="Picture 2" descr="http://im5-tub-ru.yandex.net/i?id=327660107-4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524644"/>
            <a:ext cx="1007368" cy="1111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6. </a:t>
            </a:r>
            <a:r>
              <a:rPr lang="ru-RU" sz="1800" dirty="0" smtClean="0"/>
              <a:t>Какие условия были созданы для проведения урока:</a:t>
            </a:r>
          </a:p>
          <a:p>
            <a:pPr>
              <a:buNone/>
            </a:pPr>
            <a:r>
              <a:rPr lang="ru-RU" sz="1800" dirty="0" smtClean="0"/>
              <a:t>- учебно-материальные</a:t>
            </a:r>
          </a:p>
          <a:p>
            <a:pPr>
              <a:buNone/>
            </a:pPr>
            <a:r>
              <a:rPr lang="ru-RU" sz="1800" dirty="0" smtClean="0"/>
              <a:t>- морально-психологические</a:t>
            </a:r>
          </a:p>
          <a:p>
            <a:pPr>
              <a:buNone/>
            </a:pPr>
            <a:r>
              <a:rPr lang="ru-RU" sz="1800" dirty="0" smtClean="0"/>
              <a:t>- гигиенические</a:t>
            </a:r>
          </a:p>
          <a:p>
            <a:pPr>
              <a:buNone/>
            </a:pPr>
            <a:r>
              <a:rPr lang="ru-RU" sz="1800" dirty="0" smtClean="0"/>
              <a:t>- эстетические </a:t>
            </a:r>
          </a:p>
          <a:p>
            <a:pPr>
              <a:buNone/>
            </a:pPr>
            <a:r>
              <a:rPr lang="ru-RU" sz="1800" dirty="0" smtClean="0"/>
              <a:t>- временные</a:t>
            </a:r>
          </a:p>
          <a:p>
            <a:pPr>
              <a:buNone/>
            </a:pPr>
            <a:r>
              <a:rPr lang="ru-RU" sz="1800" b="1" dirty="0" smtClean="0"/>
              <a:t>7. </a:t>
            </a:r>
            <a:r>
              <a:rPr lang="ru-RU" sz="1800" dirty="0" smtClean="0"/>
              <a:t>Были ли отклонения (или усовершенствования) по отношению к плану в ходе урока? Если да, то какие? Почему в них возникла необходимость? К </a:t>
            </a:r>
            <a:r>
              <a:rPr lang="ru-RU" sz="1800" dirty="0"/>
              <a:t>ч</a:t>
            </a:r>
            <a:r>
              <a:rPr lang="ru-RU" sz="1800" dirty="0" smtClean="0"/>
              <a:t>ему привели эти отклонения или усовершенствования?</a:t>
            </a:r>
          </a:p>
          <a:p>
            <a:pPr>
              <a:buNone/>
            </a:pPr>
            <a:r>
              <a:rPr lang="ru-RU" sz="1800" b="1" dirty="0" smtClean="0"/>
              <a:t>8. </a:t>
            </a:r>
            <a:r>
              <a:rPr lang="ru-RU" sz="1800" dirty="0" smtClean="0"/>
              <a:t>Удалось ли решить на необходимом уровне поставленные задачи урока и избежать при этом перегрузки учащихся?</a:t>
            </a:r>
          </a:p>
          <a:p>
            <a:pPr>
              <a:buNone/>
            </a:pPr>
            <a:r>
              <a:rPr lang="ru-RU" sz="1800" b="1" dirty="0" smtClean="0"/>
              <a:t>9. </a:t>
            </a:r>
            <a:r>
              <a:rPr lang="ru-RU" sz="1800" dirty="0" smtClean="0"/>
              <a:t>Каковы причины успехов и недостатков проведенного урока?</a:t>
            </a:r>
          </a:p>
          <a:p>
            <a:pPr>
              <a:buNone/>
            </a:pPr>
            <a:r>
              <a:rPr lang="ru-RU" sz="1800" b="1" dirty="0" smtClean="0"/>
              <a:t>10. </a:t>
            </a:r>
            <a:r>
              <a:rPr lang="ru-RU" sz="1800" dirty="0" smtClean="0"/>
              <a:t>Что в данном уроке стоило бы изменить, сделать по-другому?</a:t>
            </a:r>
          </a:p>
          <a:p>
            <a:pPr>
              <a:buNone/>
            </a:pPr>
            <a:r>
              <a:rPr lang="ru-RU" sz="1800" b="1" dirty="0" smtClean="0"/>
              <a:t>11. </a:t>
            </a:r>
            <a:r>
              <a:rPr lang="ru-RU" sz="1800" dirty="0" smtClean="0"/>
              <a:t>Какие выводы из результатов урока необходимо сделать на будущее?</a:t>
            </a:r>
          </a:p>
          <a:p>
            <a:pPr>
              <a:buNone/>
            </a:pPr>
            <a:r>
              <a:rPr lang="ru-RU" sz="1800" b="1" dirty="0" smtClean="0"/>
              <a:t>12. </a:t>
            </a:r>
            <a:r>
              <a:rPr lang="ru-RU" sz="1800" dirty="0" smtClean="0"/>
              <a:t>Какова общая самооценка  урока учителя?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4" name="Picture 4" descr="http://im2-tub-ru.yandex.net/i?id=111504412-1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1695232" cy="1778215"/>
          </a:xfrm>
          <a:prstGeom prst="rect">
            <a:avLst/>
          </a:prstGeom>
          <a:noFill/>
        </p:spPr>
      </p:pic>
      <p:pic>
        <p:nvPicPr>
          <p:cNvPr id="3074" name="Picture 2" descr="http://im6-tub-ru.yandex.net/i?id=278032228-35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941168"/>
            <a:ext cx="1463799" cy="1676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Так что же для  нас современный урок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sz="2800" dirty="0"/>
              <a:t>Это </a:t>
            </a:r>
            <a:r>
              <a:rPr lang="ru-RU" sz="2800" dirty="0" smtClean="0"/>
              <a:t>урок - познание</a:t>
            </a:r>
            <a:r>
              <a:rPr lang="ru-RU" sz="2800" dirty="0"/>
              <a:t>, открытие, деятельность, противоречие , развитие, рост, ступенька к знанию, самопознание, самореализация, </a:t>
            </a:r>
            <a:r>
              <a:rPr lang="ru-RU" sz="2800" dirty="0" smtClean="0"/>
              <a:t>мотивация, интерес, </a:t>
            </a:r>
            <a:r>
              <a:rPr lang="ru-RU" sz="2800" dirty="0"/>
              <a:t>профессионализм, </a:t>
            </a:r>
            <a:r>
              <a:rPr lang="ru-RU" sz="2800" dirty="0" smtClean="0"/>
              <a:t>выбор, инициативность, уверенность, потребность… </a:t>
            </a:r>
            <a:endParaRPr lang="ru-RU" sz="2800" dirty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http://im3-tub-ru.yandex.net/i?id=764890784-71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05064"/>
            <a:ext cx="1969880" cy="2525487"/>
          </a:xfrm>
          <a:prstGeom prst="rect">
            <a:avLst/>
          </a:prstGeom>
          <a:noFill/>
        </p:spPr>
      </p:pic>
      <p:pic>
        <p:nvPicPr>
          <p:cNvPr id="2052" name="Picture 4" descr="http://im4-tub-ru.yandex.net/i?id=28123620-2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437112"/>
            <a:ext cx="2148830" cy="2077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12776"/>
            <a:ext cx="91518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im0-tub-ru.yandex.net/i?id=108210863-3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068960"/>
            <a:ext cx="3024336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529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По данным социологических исследований:  20% учащиеся удерживают в памяти, если слышат материал;  30%- если видят;  50%- если видят и слышат;  90%- если говорят, в то время, как делают;  95%- если исследуют, создают сами.     </vt:lpstr>
      <vt:lpstr>Слайд 3</vt:lpstr>
      <vt:lpstr>Структурные элементы учебного занятия, соответствующего требованиям ФГОС: </vt:lpstr>
      <vt:lpstr>Слайд 5</vt:lpstr>
      <vt:lpstr>Критерии эффективности современного урока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18</cp:revision>
  <dcterms:created xsi:type="dcterms:W3CDTF">2014-03-25T10:12:26Z</dcterms:created>
  <dcterms:modified xsi:type="dcterms:W3CDTF">2014-03-25T15:06:09Z</dcterms:modified>
</cp:coreProperties>
</file>