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72" r:id="rId2"/>
    <p:sldId id="271" r:id="rId3"/>
    <p:sldId id="270" r:id="rId4"/>
    <p:sldId id="269" r:id="rId5"/>
    <p:sldId id="268" r:id="rId6"/>
    <p:sldId id="267" r:id="rId7"/>
    <p:sldId id="266" r:id="rId8"/>
    <p:sldId id="265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2F145-0927-4639-A864-157C15DD9B1D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C9A42-450A-44E5-ACCA-2B1E99D3D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73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C9A42-450A-44E5-ACCA-2B1E99D3D8D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687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858C7-7BF7-4166-A95D-9F904E5F382A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DAA3-C64A-4AC7-B421-8DA61F96CA6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858C7-7BF7-4166-A95D-9F904E5F382A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DAA3-C64A-4AC7-B421-8DA61F96CA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858C7-7BF7-4166-A95D-9F904E5F382A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DAA3-C64A-4AC7-B421-8DA61F96CA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858C7-7BF7-4166-A95D-9F904E5F382A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DAA3-C64A-4AC7-B421-8DA61F96CA6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858C7-7BF7-4166-A95D-9F904E5F382A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DAA3-C64A-4AC7-B421-8DA61F96CA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858C7-7BF7-4166-A95D-9F904E5F382A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DAA3-C64A-4AC7-B421-8DA61F96CA6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858C7-7BF7-4166-A95D-9F904E5F382A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DAA3-C64A-4AC7-B421-8DA61F96CA6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858C7-7BF7-4166-A95D-9F904E5F382A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DAA3-C64A-4AC7-B421-8DA61F96CA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858C7-7BF7-4166-A95D-9F904E5F382A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DAA3-C64A-4AC7-B421-8DA61F96CA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858C7-7BF7-4166-A95D-9F904E5F382A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DAA3-C64A-4AC7-B421-8DA61F96CA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858C7-7BF7-4166-A95D-9F904E5F382A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DAA3-C64A-4AC7-B421-8DA61F96CA6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4D858C7-7BF7-4166-A95D-9F904E5F382A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C1EDAA3-C64A-4AC7-B421-8DA61F96CA6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G:\&#1053;&#1072;&#1087;&#1088;&#1077;&#1077;&#1074;%20&#1057;&#1077;&#1088;&#1075;&#1077;&#1081;%20%20&#1058;&#1086;&#1095;&#1085;&#1086;%20&#1074;%20&#1094;&#1077;&#1083;&#1100;%20%20&#1043;&#1072;&#1079;&#1077;&#1090;&#1072;%2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Учитель физической культуры </a:t>
            </a:r>
            <a:r>
              <a:rPr lang="ru-RU" dirty="0" err="1" smtClean="0"/>
              <a:t>Гоменюк</a:t>
            </a:r>
            <a:r>
              <a:rPr lang="ru-RU" dirty="0" smtClean="0"/>
              <a:t> Наталья </a:t>
            </a:r>
            <a:r>
              <a:rPr lang="ru-RU" dirty="0" smtClean="0"/>
              <a:t>Геннадьевна</a:t>
            </a:r>
          </a:p>
          <a:p>
            <a:r>
              <a:rPr lang="ru-RU" dirty="0" smtClean="0"/>
              <a:t>Метание малого мяча  </a:t>
            </a:r>
            <a:r>
              <a:rPr lang="ru-RU" smtClean="0"/>
              <a:t>на дальность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МБОУ «СОШ №1» </a:t>
            </a:r>
            <a:br>
              <a:rPr lang="ru-RU" dirty="0" smtClean="0"/>
            </a:br>
            <a:r>
              <a:rPr lang="ru-RU" dirty="0" err="1" smtClean="0"/>
              <a:t>г.Юрьев</a:t>
            </a:r>
            <a:r>
              <a:rPr lang="ru-RU" dirty="0" smtClean="0"/>
              <a:t>-Польского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730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Техника метания малого мяча в 5 классах.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2241" y="1752995"/>
            <a:ext cx="5942318" cy="1432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692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 метении обязательно следует соблюдать технику безопасности: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2" y="1628800"/>
            <a:ext cx="5942318" cy="1739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770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55576" y="1633059"/>
            <a:ext cx="3694114" cy="216302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82880" lvl="0" indent="-182880">
              <a:spcBef>
                <a:spcPct val="20000"/>
              </a:spcBef>
              <a:spcAft>
                <a:spcPts val="300"/>
              </a:spcAft>
            </a:pPr>
            <a:r>
              <a:rPr lang="ru-RU" sz="16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</a:rPr>
              <a:t>Мяч удерживается фалангами пальцев метающей руки. Три пальца размещены как рычаг, сзади мяча, а мизинец и большой палец поддерживают мяч сбоку. (Рис.1) </a:t>
            </a:r>
            <a:br>
              <a:rPr lang="ru-RU" sz="16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</a:rPr>
            </a:br>
            <a:endParaRPr lang="ru-RU" dirty="0"/>
          </a:p>
        </p:txBody>
      </p:sp>
      <p:pic>
        <p:nvPicPr>
          <p:cNvPr id="5122" name="Picture 2" descr="G:\Напреев Сергей  Точно в цель  Газета 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208" y="1268760"/>
            <a:ext cx="3278792" cy="1834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" name="Picture 1" descr="G:\Напреев Сергей  Точно в цель  Газета "/>
          <p:cNvPicPr>
            <a:picLocks noChangeAspect="1" noChangeArrowheads="1"/>
          </p:cNvPicPr>
          <p:nvPr/>
        </p:nvPicPr>
        <p:blipFill>
          <a:blip r:embed="rId4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268760"/>
            <a:ext cx="3312369" cy="1925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31051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Рис. 1.</a:t>
            </a:r>
            <a:r>
              <a:rPr lang="ru-RU" altLang="ru-RU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Свободный хват мяча</a:t>
            </a:r>
            <a:r>
              <a:rPr lang="ru-RU" altLang="ru-RU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Рис. 2.</a:t>
            </a:r>
            <a:r>
              <a:rPr lang="ru-RU" altLang="ru-RU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Техника метания мяча</a:t>
            </a:r>
            <a:endParaRPr lang="ru-RU" alt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66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lvl="0" indent="180975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  <a:tab pos="2571750" algn="l"/>
              </a:tabLst>
            </a:pPr>
            <a:r>
              <a:rPr lang="ru-RU" altLang="ru-RU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Условно метание можно разделить на 4 части:</a:t>
            </a:r>
          </a:p>
          <a:p>
            <a:pPr lvl="0" indent="180975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  <a:tab pos="2571750" algn="l"/>
              </a:tabLst>
            </a:pPr>
            <a:r>
              <a:rPr lang="ru-RU" altLang="ru-RU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Исходное положение перед разбегом</a:t>
            </a:r>
          </a:p>
          <a:p>
            <a:pPr lvl="0" indent="180975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  <a:tab pos="2571750" algn="l"/>
              </a:tabLst>
            </a:pPr>
            <a:r>
              <a:rPr lang="ru-RU" altLang="ru-RU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Разбег</a:t>
            </a:r>
          </a:p>
          <a:p>
            <a:pPr lvl="0" indent="180975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  <a:tab pos="2571750" algn="l"/>
              </a:tabLst>
            </a:pPr>
            <a:r>
              <a:rPr lang="ru-RU" altLang="ru-RU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Финальное усилие</a:t>
            </a:r>
          </a:p>
          <a:p>
            <a:pPr lvl="0" indent="180975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  <a:tab pos="2571750" algn="l"/>
              </a:tabLst>
            </a:pPr>
            <a:r>
              <a:rPr lang="ru-RU" altLang="ru-RU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Торможение после броска</a:t>
            </a:r>
          </a:p>
          <a:p>
            <a:pPr lvl="0" indent="180975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  <a:tab pos="2571750" algn="l"/>
              </a:tabLst>
            </a:pPr>
            <a:r>
              <a:rPr lang="ru-RU" altLang="ru-RU" sz="12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Начинать </a:t>
            </a:r>
            <a:r>
              <a:rPr lang="ru-RU" altLang="ru-RU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 полшага, шага левой ногой.</a:t>
            </a:r>
            <a:endParaRPr lang="ru-RU" altLang="ru-RU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58026" y="90100"/>
            <a:ext cx="22794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/>
            <a:r>
              <a:rPr lang="ru-RU" altLang="ru-RU" sz="1200" dirty="0">
                <a:solidFill>
                  <a:prstClr val="black"/>
                </a:solidFill>
                <a:ea typeface="Times New Roman" pitchFamily="18" charset="0"/>
              </a:rPr>
              <a:t>.</a:t>
            </a:r>
            <a:endParaRPr lang="ru-RU" altLang="ru-RU" dirty="0">
              <a:solidFill>
                <a:prstClr val="black"/>
              </a:solidFill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974" y="1556792"/>
            <a:ext cx="41243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97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30846" y="1124744"/>
            <a:ext cx="6705600" cy="2546985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613563"/>
            <a:ext cx="6383538" cy="1759527"/>
          </a:xfrm>
        </p:spPr>
        <p:txBody>
          <a:bodyPr/>
          <a:lstStyle/>
          <a:p>
            <a:pPr marL="182880" lvl="0" indent="180975" fontAlgn="base">
              <a:spcAft>
                <a:spcPct val="0"/>
              </a:spcAft>
              <a:tabLst>
                <a:tab pos="457200" algn="l"/>
                <a:tab pos="2571750" algn="l"/>
              </a:tabLst>
            </a:pPr>
            <a:r>
              <a:rPr lang="ru-RU" altLang="ru-RU" sz="2100" dirty="0" smtClean="0">
                <a:solidFill>
                  <a:prstClr val="black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туловища  </a:t>
            </a:r>
            <a:r>
              <a:rPr lang="ru-RU" altLang="ru-RU" sz="2100" dirty="0">
                <a:solidFill>
                  <a:prstClr val="black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направлении броска прийти в </a:t>
            </a:r>
            <a:r>
              <a:rPr lang="ru-RU" altLang="ru-RU" sz="2100" b="0" dirty="0">
                <a:solidFill>
                  <a:prstClr val="black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метание мяча с одного шага.</a:t>
            </a:r>
            <a:r>
              <a:rPr lang="ru-RU" altLang="ru-RU" sz="2100" dirty="0">
                <a:solidFill>
                  <a:prstClr val="black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метания с места, с поворотом </a:t>
            </a:r>
            <a:r>
              <a:rPr lang="ru-RU" altLang="ru-RU" sz="2100" dirty="0" smtClean="0">
                <a:solidFill>
                  <a:prstClr val="black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положение </a:t>
            </a:r>
            <a:r>
              <a:rPr lang="ru-RU" altLang="ru-RU" sz="2100" b="0" dirty="0" smtClean="0">
                <a:solidFill>
                  <a:prstClr val="black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altLang="ru-RU" sz="2100" b="0" dirty="0">
                <a:solidFill>
                  <a:prstClr val="black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Поставить левую ногу в положение </a:t>
            </a:r>
            <a:r>
              <a:rPr lang="ru-RU" altLang="ru-RU" sz="2100" dirty="0">
                <a:solidFill>
                  <a:prstClr val="black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шага для «натянутого лука»;</a:t>
            </a:r>
            <a:r>
              <a:rPr lang="ru-RU" altLang="ru-RU" sz="2100" dirty="0">
                <a:solidFill>
                  <a:prstClr val="black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100" dirty="0">
                <a:solidFill>
                  <a:prstClr val="black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628" y="1052736"/>
            <a:ext cx="209550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810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219200" y="511628"/>
            <a:ext cx="6705600" cy="2546985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l"/>
                <a:tab pos="2571750" algn="l"/>
              </a:tabLst>
            </a:pPr>
            <a:endParaRPr lang="ru-RU" altLang="ru-RU" sz="56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18097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  <a:tab pos="2571750" algn="l"/>
              </a:tabLst>
            </a:pPr>
            <a:endParaRPr lang="ru-RU" altLang="ru-RU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7268" y="3893127"/>
            <a:ext cx="6383538" cy="1714294"/>
          </a:xfrm>
        </p:spPr>
        <p:txBody>
          <a:bodyPr/>
          <a:lstStyle/>
          <a:p>
            <a:pPr marL="468630" lvl="0" indent="-285750" fontAlgn="base"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457200" algn="l"/>
                <a:tab pos="2571750" algn="l"/>
              </a:tabLst>
            </a:pPr>
            <a:r>
              <a:rPr lang="ru-RU" altLang="ru-RU" sz="1400" b="0" dirty="0">
                <a:solidFill>
                  <a:prstClr val="black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имитация выполнения </a:t>
            </a:r>
            <a:r>
              <a:rPr lang="ru-RU" altLang="ru-RU" sz="1400" b="0" dirty="0" err="1">
                <a:solidFill>
                  <a:prstClr val="black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скрестного</a:t>
            </a:r>
            <a:r>
              <a:rPr lang="ru-RU" altLang="ru-RU" sz="1400" b="0" dirty="0">
                <a:solidFill>
                  <a:prstClr val="black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шага. Стоя левым боком к направлению броска, выпрямленная правая рука отведена назад и находится на уровне плеча. Вес тела – на правой согнутой ноге, левая нога выпрямлена и поставлена на опору на расстоянии 2,5-3 стоп от правой, а левая рука – перед грудью. Сделать легкий скачок с левой ноги на правую с постановкой левой ноги на опору</a:t>
            </a:r>
            <a:r>
              <a:rPr lang="ru-RU" altLang="ru-RU" sz="1400" b="0" dirty="0" smtClean="0">
                <a:solidFill>
                  <a:prstClr val="black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br>
              <a:rPr lang="ru-RU" altLang="ru-RU" sz="1400" b="0" dirty="0" smtClean="0">
                <a:solidFill>
                  <a:prstClr val="black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altLang="ru-RU" sz="1400" b="0" dirty="0">
                <a:solidFill>
                  <a:prstClr val="black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1400" b="0" dirty="0">
                <a:solidFill>
                  <a:prstClr val="black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altLang="ru-RU" sz="1400" b="0" dirty="0" smtClean="0">
                <a:solidFill>
                  <a:prstClr val="black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1400" b="0" dirty="0" smtClean="0">
                <a:solidFill>
                  <a:prstClr val="black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altLang="ru-RU" sz="1400" b="0" dirty="0" smtClean="0">
                <a:solidFill>
                  <a:prstClr val="black"/>
                </a:solidFill>
                <a:effectLst/>
                <a:latin typeface="Arial" pitchFamily="34" charset="0"/>
                <a:cs typeface="Arial" pitchFamily="34" charset="0"/>
              </a:rPr>
              <a:t>выполнение </a:t>
            </a:r>
            <a:r>
              <a:rPr lang="ru-RU" altLang="ru-RU" sz="1400" b="0" dirty="0" err="1">
                <a:solidFill>
                  <a:prstClr val="black"/>
                </a:solidFill>
                <a:effectLst/>
                <a:latin typeface="Arial" pitchFamily="34" charset="0"/>
                <a:cs typeface="Arial" pitchFamily="34" charset="0"/>
              </a:rPr>
              <a:t>скрестных</a:t>
            </a:r>
            <a:r>
              <a:rPr lang="ru-RU" altLang="ru-RU" sz="1400" b="0" dirty="0">
                <a:solidFill>
                  <a:prstClr val="black"/>
                </a:solidFill>
                <a:effectLst/>
                <a:latin typeface="Arial" pitchFamily="34" charset="0"/>
                <a:cs typeface="Arial" pitchFamily="34" charset="0"/>
              </a:rPr>
              <a:t> шагов правой ногой, после чего левую </a:t>
            </a:r>
            <a:r>
              <a:rPr lang="ru-RU" altLang="ru-RU" sz="1400" b="0" dirty="0" smtClean="0">
                <a:solidFill>
                  <a:prstClr val="black"/>
                </a:solidFill>
                <a:effectLst/>
                <a:latin typeface="Arial" pitchFamily="34" charset="0"/>
                <a:cs typeface="Arial" pitchFamily="34" charset="0"/>
              </a:rPr>
              <a:t>ногу поставить в положение шага и выполнить бросок гранаты или мяча. </a:t>
            </a:r>
            <a:br>
              <a:rPr lang="ru-RU" altLang="ru-RU" sz="1400" b="0" dirty="0" smtClean="0">
                <a:solidFill>
                  <a:prstClr val="black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altLang="ru-RU" sz="1400" b="0" dirty="0" smtClean="0">
                <a:solidFill>
                  <a:prstClr val="black"/>
                </a:solidFill>
                <a:effectLst/>
                <a:latin typeface="Arial" pitchFamily="34" charset="0"/>
                <a:cs typeface="Arial" pitchFamily="34" charset="0"/>
              </a:rPr>
              <a:t>Метание мяча с трех шагов из исходного положения – правая нога </a:t>
            </a:r>
            <a:r>
              <a:rPr lang="ru-RU" altLang="ru-RU" sz="1400" b="0" dirty="0" err="1" smtClean="0">
                <a:solidFill>
                  <a:prstClr val="black"/>
                </a:solidFill>
                <a:effectLst/>
                <a:latin typeface="Arial" pitchFamily="34" charset="0"/>
                <a:cs typeface="Arial" pitchFamily="34" charset="0"/>
              </a:rPr>
              <a:t>скрестного</a:t>
            </a:r>
            <a:r>
              <a:rPr lang="ru-RU" altLang="ru-RU" sz="1400" b="0" dirty="0" smtClean="0">
                <a:solidFill>
                  <a:prstClr val="black"/>
                </a:solidFill>
                <a:effectLst/>
                <a:latin typeface="Arial" pitchFamily="34" charset="0"/>
                <a:cs typeface="Arial" pitchFamily="34" charset="0"/>
              </a:rPr>
              <a:t> перед левой.</a:t>
            </a:r>
            <a:r>
              <a:rPr lang="ru-RU" altLang="ru-RU" sz="1400" b="0" dirty="0">
                <a:solidFill>
                  <a:prstClr val="black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1400" b="0" dirty="0">
                <a:solidFill>
                  <a:prstClr val="black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7621"/>
            <a:ext cx="36740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indent="0"/>
            <a:endParaRPr lang="ru-RU" altLang="ru-RU" sz="800" dirty="0">
              <a:solidFill>
                <a:prstClr val="black"/>
              </a:solidFill>
            </a:endParaRPr>
          </a:p>
          <a:p>
            <a:pPr eaLnBrk="0" hangingPunct="0"/>
            <a:endParaRPr lang="ru-RU" altLang="ru-RU" dirty="0">
              <a:solidFill>
                <a:prstClr val="black"/>
              </a:solidFill>
            </a:endParaRP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057" y="547301"/>
            <a:ext cx="417195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825642" y="2118926"/>
            <a:ext cx="14927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/>
            <a:r>
              <a:rPr lang="ru-RU" altLang="ru-RU" sz="1200" b="1" i="1" dirty="0" smtClean="0">
                <a:solidFill>
                  <a:prstClr val="black"/>
                </a:solidFill>
                <a:ea typeface="Times New Roman" pitchFamily="18" charset="0"/>
              </a:rPr>
              <a:t>                         </a:t>
            </a:r>
            <a:endParaRPr lang="ru-RU" altLang="ru-RU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39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260648"/>
            <a:ext cx="5486400" cy="4114800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5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</a:rPr>
              <a:t>То же, но с добавлением выполнения </a:t>
            </a:r>
            <a:r>
              <a:rPr lang="ru-RU" sz="1500" b="0" dirty="0" err="1">
                <a:solidFill>
                  <a:prstClr val="black">
                    <a:lumMod val="75000"/>
                    <a:lumOff val="25000"/>
                  </a:prstClr>
                </a:solidFill>
                <a:effectLst/>
              </a:rPr>
              <a:t>скрестного</a:t>
            </a:r>
            <a:r>
              <a:rPr lang="ru-RU" sz="15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</a:rPr>
              <a:t> шага</a:t>
            </a:r>
            <a:br>
              <a:rPr lang="ru-RU" sz="15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</a:rPr>
            </a:br>
            <a:r>
              <a:rPr lang="ru-RU" sz="15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</a:rPr>
              <a:t>То же, но с выполнением бросков, акцентируя ускорение и ритм бросковых шагов после контрольной отметки и обращая внимание на согласованность движений ног, туловища, рук в фазе выполнения финального усилия.</a:t>
            </a:r>
            <a:br>
              <a:rPr lang="ru-RU" sz="15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</a:rPr>
            </a:br>
            <a:endParaRPr lang="ru-RU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-33010"/>
            <a:ext cx="11785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8001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8001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8001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8001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8001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8001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8001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8001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800100" algn="l"/>
                <a:tab pos="2571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ru-RU" altLang="ru-RU" sz="1400" dirty="0">
              <a:solidFill>
                <a:prstClr val="black"/>
              </a:solidFill>
              <a:ea typeface="Times New Roman" pitchFamily="18" charset="0"/>
            </a:endParaRPr>
          </a:p>
          <a:p>
            <a:pPr eaLnBrk="0" hangingPunct="0"/>
            <a:r>
              <a:rPr lang="ru-RU" altLang="ru-RU" sz="1400" dirty="0">
                <a:solidFill>
                  <a:prstClr val="black"/>
                </a:solidFill>
                <a:ea typeface="Times New Roman" pitchFamily="18" charset="0"/>
              </a:rPr>
              <a:t>                    </a:t>
            </a:r>
            <a:endParaRPr lang="ru-RU" altLang="ru-RU" dirty="0">
              <a:solidFill>
                <a:prstClr val="black"/>
              </a:solidFill>
            </a:endParaRP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92696"/>
            <a:ext cx="513397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798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1124744"/>
            <a:ext cx="7272808" cy="46085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403646" y="2964873"/>
            <a:ext cx="6063953" cy="2120311"/>
          </a:xfrm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  <a:tab pos="800100" algn="l"/>
                <a:tab pos="2571750" algn="l"/>
              </a:tabLst>
            </a:pPr>
            <a:r>
              <a:rPr lang="ru-RU" dirty="0">
                <a:latin typeface="Times New Roman"/>
                <a:ea typeface="Times New Roman"/>
              </a:rPr>
              <a:t>То же, но с добавлением выполнения </a:t>
            </a:r>
            <a:r>
              <a:rPr lang="ru-RU" dirty="0" err="1">
                <a:latin typeface="Times New Roman"/>
                <a:ea typeface="Times New Roman"/>
              </a:rPr>
              <a:t>скрестного</a:t>
            </a:r>
            <a:r>
              <a:rPr lang="ru-RU" dirty="0">
                <a:latin typeface="Times New Roman"/>
                <a:ea typeface="Times New Roman"/>
              </a:rPr>
              <a:t> шага;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  <a:tab pos="800100" algn="l"/>
                <a:tab pos="2571750" algn="l"/>
              </a:tabLst>
            </a:pPr>
            <a:r>
              <a:rPr lang="ru-RU" dirty="0">
                <a:latin typeface="Times New Roman"/>
                <a:ea typeface="Times New Roman"/>
              </a:rPr>
              <a:t>То же, но с выполнением бросков, акцентируя ускорение и ритм бросковых шагов после контрольной отметки и обращая внимание на согласованность движений ног, туловища, рук в фазе выполнения финального усилия.</a:t>
            </a:r>
            <a:endParaRPr lang="ru-RU" sz="1800" dirty="0">
              <a:latin typeface="Times New Roman"/>
              <a:ea typeface="Times New Roman"/>
            </a:endParaRPr>
          </a:p>
          <a:p>
            <a:r>
              <a:rPr lang="ru-RU" dirty="0">
                <a:latin typeface="Times New Roman"/>
                <a:ea typeface="Times New Roman"/>
              </a:rPr>
              <a:t>Перечисленные упражнения выполняются с 6-8 шагов разбега, сначала с небольшой скоростью, а затем, по мере освоения правильных движений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726" y="1537855"/>
            <a:ext cx="5571658" cy="1468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354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97</TotalTime>
  <Words>257</Words>
  <Application>Microsoft Office PowerPoint</Application>
  <PresentationFormat>Экран (4:3)</PresentationFormat>
  <Paragraphs>25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МБОУ «СОШ №1»  г.Юрьев-Польского</vt:lpstr>
      <vt:lpstr>Техника метания малого мяча в 5 классах.</vt:lpstr>
      <vt:lpstr>При метении обязательно следует соблюдать технику безопасности:</vt:lpstr>
      <vt:lpstr>Мяч удерживается фалангами пальцев метающей руки. Три пальца размещены как рычаг, сзади мяча, а мизинец и большой палец поддерживают мяч сбоку. (Рис.1)  </vt:lpstr>
      <vt:lpstr>Презентация PowerPoint</vt:lpstr>
      <vt:lpstr>туловища  направлении броска прийти в метание мяча с одного шага. метания с места, с поворотом положение  Поставить левую ногу в положение шага для «натянутого лука»; </vt:lpstr>
      <vt:lpstr>имитация выполнения скрестного шага. Стоя левым боком к направлению броска, выпрямленная правая рука отведена назад и находится на уровне плеча. Вес тела – на правой согнутой ноге, левая нога выпрямлена и поставлена на опору на расстоянии 2,5-3 стоп от правой, а левая рука – перед грудью. Сделать легкий скачок с левой ноги на правую с постановкой левой ноги на опору;   выполнение скрестных шагов правой ногой, после чего левую ногу поставить в положение шага и выполнить бросок гранаты или мяча.  Метание мяча с трех шагов из исходного положения – правая нога скрестного перед левой. </vt:lpstr>
      <vt:lpstr>То же, но с добавлением выполнения скрестного шага То же, но с выполнением бросков, акцентируя ускорение и ритм бросковых шагов после контрольной отметки и обращая внимание на согласованность движений ног, туловища, рук в фазе выполнения финального усилия.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Техника метания малого мяча в 5 классах.</dc:title>
  <dc:creator>Fizra</dc:creator>
  <cp:lastModifiedBy>Fizra</cp:lastModifiedBy>
  <cp:revision>10</cp:revision>
  <dcterms:created xsi:type="dcterms:W3CDTF">2015-01-10T08:58:26Z</dcterms:created>
  <dcterms:modified xsi:type="dcterms:W3CDTF">2015-01-10T10:43:13Z</dcterms:modified>
</cp:coreProperties>
</file>