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70" r:id="rId5"/>
    <p:sldId id="259" r:id="rId6"/>
    <p:sldId id="271" r:id="rId7"/>
    <p:sldId id="272" r:id="rId8"/>
    <p:sldId id="274" r:id="rId9"/>
    <p:sldId id="261" r:id="rId10"/>
    <p:sldId id="273" r:id="rId11"/>
    <p:sldId id="262" r:id="rId12"/>
    <p:sldId id="263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8" r:id="rId26"/>
    <p:sldId id="287" r:id="rId27"/>
    <p:sldId id="289" r:id="rId28"/>
    <p:sldId id="29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990000"/>
    <a:srgbClr val="FF99FF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C5B48-0BD6-4525-9CF5-385C7FCB2B46}" type="datetimeFigureOut">
              <a:rPr lang="ru-RU" smtClean="0"/>
              <a:pPr/>
              <a:t>07.05.2010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6E0D1-6E3A-4EFF-9C4B-915BD1E39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6E0D1-6E3A-4EFF-9C4B-915BD1E398E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992-6856-4394-B672-80A7C402558F}" type="datetime1">
              <a:rPr lang="ru-RU" smtClean="0"/>
              <a:pPr/>
              <a:t>07.05.2010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C0A3-07EA-4B79-9237-8C3EFA998AB2}" type="datetime1">
              <a:rPr lang="ru-RU" smtClean="0"/>
              <a:pPr/>
              <a:t>07.05.2010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B5A6-BBC8-4AF3-9F65-CCC534D1163D}" type="datetime1">
              <a:rPr lang="ru-RU" smtClean="0"/>
              <a:pPr/>
              <a:t>07.05.2010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9A57-B16D-4450-BB4E-6FA943FF6C07}" type="datetime1">
              <a:rPr lang="ru-RU" smtClean="0"/>
              <a:pPr/>
              <a:t>07.05.2010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53DD-D584-4F7A-82F0-D9C8B4A041DA}" type="datetime1">
              <a:rPr lang="ru-RU" smtClean="0"/>
              <a:pPr/>
              <a:t>07.05.2010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F055-61D0-4C9C-B28C-35ABE349CDB8}" type="datetime1">
              <a:rPr lang="ru-RU" smtClean="0"/>
              <a:pPr/>
              <a:t>07.05.2010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2E5D-868F-4F74-900A-A43509003DEC}" type="datetime1">
              <a:rPr lang="ru-RU" smtClean="0"/>
              <a:pPr/>
              <a:t>07.05.2010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9645-AE02-4E9E-B196-5BCC8844D96A}" type="datetime1">
              <a:rPr lang="ru-RU" smtClean="0"/>
              <a:pPr/>
              <a:t>07.05.2010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1EEB-1937-4675-8EC0-F34F511699E7}" type="datetime1">
              <a:rPr lang="ru-RU" smtClean="0"/>
              <a:pPr/>
              <a:t>07.05.2010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0882-8DB5-4316-BD1B-9D8CAC1D0752}" type="datetime1">
              <a:rPr lang="ru-RU" smtClean="0"/>
              <a:pPr/>
              <a:t>07.05.2010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70224-A556-435E-8B40-D0774C8449E9}" type="datetime1">
              <a:rPr lang="ru-RU" smtClean="0"/>
              <a:pPr/>
              <a:t>07.05.2010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C87A1-578E-4717-8F51-E4A94C87F5C9}" type="datetime1">
              <a:rPr lang="ru-RU" smtClean="0"/>
              <a:pPr/>
              <a:t>07.05.2010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B4BC8-6C47-4A03-AC27-675691B56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1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slide" Target="slide1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7.xml"/><Relationship Id="rId5" Type="http://schemas.openxmlformats.org/officeDocument/2006/relationships/slide" Target="slide7.xml"/><Relationship Id="rId10" Type="http://schemas.openxmlformats.org/officeDocument/2006/relationships/slide" Target="slide25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772400" cy="1470025"/>
          </a:xfrm>
        </p:spPr>
        <p:txBody>
          <a:bodyPr/>
          <a:lstStyle/>
          <a:p>
            <a:r>
              <a:rPr lang="ru-RU" dirty="0" smtClean="0"/>
              <a:t>Самый умный </a:t>
            </a:r>
            <a:endParaRPr lang="ru-RU" dirty="0"/>
          </a:p>
        </p:txBody>
      </p:sp>
      <p:pic>
        <p:nvPicPr>
          <p:cNvPr id="4" name="Рисунок 3" descr="girl_boo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8" y="1571612"/>
            <a:ext cx="1638304" cy="2194157"/>
          </a:xfrm>
          <a:prstGeom prst="rect">
            <a:avLst/>
          </a:prstGeom>
        </p:spPr>
      </p:pic>
      <p:pic>
        <p:nvPicPr>
          <p:cNvPr id="5" name="Рисунок 4" descr="boy_math_md_wh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571612"/>
            <a:ext cx="1857388" cy="1857388"/>
          </a:xfrm>
          <a:prstGeom prst="rect">
            <a:avLst/>
          </a:prstGeom>
        </p:spPr>
      </p:pic>
      <p:pic>
        <p:nvPicPr>
          <p:cNvPr id="7" name="Рисунок 6" descr="1268632360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3786190"/>
            <a:ext cx="3000364" cy="2250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142844" y="357166"/>
            <a:ext cx="8643998" cy="85723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зависимости от количества грамматических основ предложения делятся на эти две большие группы.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84" y="500042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Простые и сложные предложения</a:t>
            </a:r>
            <a:endParaRPr lang="ru-RU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142844" y="1428736"/>
            <a:ext cx="8643998" cy="85723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tx1"/>
                </a:solidFill>
              </a:rPr>
              <a:t>Как называются слова, близкие по произношению, но разные по значению?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1571612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ПАРОНИМЫ</a:t>
            </a:r>
            <a:endParaRPr lang="ru-RU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142844" y="2500306"/>
            <a:ext cx="8643998" cy="85723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Эта часть речи имеет признаки глагола и наречия.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264318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Деепричастие</a:t>
            </a:r>
            <a:endParaRPr lang="ru-RU" dirty="0"/>
          </a:p>
        </p:txBody>
      </p:sp>
      <p:sp>
        <p:nvSpPr>
          <p:cNvPr id="8" name="Загнутый угол 7"/>
          <p:cNvSpPr/>
          <p:nvPr/>
        </p:nvSpPr>
        <p:spPr>
          <a:xfrm>
            <a:off x="142844" y="3500438"/>
            <a:ext cx="8643998" cy="85723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Связанные по смыслу предложения образуют именно его…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364331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0" name="Загнутый угол 9"/>
          <p:cNvSpPr/>
          <p:nvPr/>
        </p:nvSpPr>
        <p:spPr>
          <a:xfrm>
            <a:off x="214282" y="5715016"/>
            <a:ext cx="8643998" cy="85723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Именно его воспел в своих стихах в прозе И. Тургенев  «...ты один мне надежда и опора...»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4678" y="592933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РУССКИЙ ЯЗЫК </a:t>
            </a:r>
            <a:endParaRPr lang="ru-RU" dirty="0"/>
          </a:p>
        </p:txBody>
      </p:sp>
      <p:sp>
        <p:nvSpPr>
          <p:cNvPr id="12" name="Загнутый угол 11"/>
          <p:cNvSpPr/>
          <p:nvPr/>
        </p:nvSpPr>
        <p:spPr>
          <a:xfrm>
            <a:off x="214282" y="4572008"/>
            <a:ext cx="8643998" cy="85723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tx1"/>
                </a:solidFill>
              </a:rPr>
              <a:t>Он является автором  «Живого Великорусского словаря».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8860" y="478632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В.И. Даль</a:t>
            </a:r>
            <a:endParaRPr lang="ru-RU" dirty="0"/>
          </a:p>
        </p:txBody>
      </p:sp>
      <p:sp>
        <p:nvSpPr>
          <p:cNvPr id="14" name="Выгнутая вправо стрелка 13">
            <a:hlinkClick r:id="rId2" action="ppaction://hlinksldjump"/>
          </p:cNvPr>
          <p:cNvSpPr/>
          <p:nvPr/>
        </p:nvSpPr>
        <p:spPr>
          <a:xfrm>
            <a:off x="8858280" y="6572272"/>
            <a:ext cx="142876" cy="1428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 animBg="1"/>
      <p:bldP spid="5" grpId="0"/>
      <p:bldP spid="6" grpId="0" build="allAtOnce" animBg="1"/>
      <p:bldP spid="7" grpId="0"/>
      <p:bldP spid="8" grpId="0" build="allAtOnce" animBg="1"/>
      <p:bldP spid="9" grpId="0"/>
      <p:bldP spid="10" grpId="0" build="allAtOnce" animBg="1"/>
      <p:bldP spid="11" grpId="0"/>
      <p:bldP spid="12" grpId="0" build="allAtOnce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sequoia_sher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762000"/>
            <a:ext cx="4343400" cy="5334000"/>
          </a:xfrm>
          <a:prstGeom prst="rect">
            <a:avLst/>
          </a:prstGeom>
        </p:spPr>
      </p:pic>
      <p:sp>
        <p:nvSpPr>
          <p:cNvPr id="2" name="Загнутый угол 1"/>
          <p:cNvSpPr/>
          <p:nvPr/>
        </p:nvSpPr>
        <p:spPr>
          <a:xfrm>
            <a:off x="214282" y="285728"/>
            <a:ext cx="8643998" cy="857232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Самое высокое дерево в мире.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8992" y="42860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Секвойя</a:t>
            </a:r>
            <a:endParaRPr lang="ru-RU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214282" y="1285860"/>
            <a:ext cx="8643998" cy="857232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Самая  глубокая океанская впадина.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150017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Марианский</a:t>
            </a:r>
            <a:r>
              <a:rPr lang="ru-RU" dirty="0" smtClean="0"/>
              <a:t> желоб</a:t>
            </a:r>
            <a:endParaRPr lang="ru-RU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214282" y="2357430"/>
            <a:ext cx="8643998" cy="857232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Самая большая ягода.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250030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Арбуз, тыква</a:t>
            </a:r>
            <a:endParaRPr lang="ru-RU" dirty="0"/>
          </a:p>
        </p:txBody>
      </p:sp>
      <p:sp>
        <p:nvSpPr>
          <p:cNvPr id="8" name="Загнутый угол 7"/>
          <p:cNvSpPr/>
          <p:nvPr/>
        </p:nvSpPr>
        <p:spPr>
          <a:xfrm>
            <a:off x="214282" y="3429000"/>
            <a:ext cx="8643998" cy="857232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Самая маленькая птица.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357187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Колибри</a:t>
            </a:r>
            <a:endParaRPr lang="ru-RU" dirty="0"/>
          </a:p>
        </p:txBody>
      </p:sp>
      <p:sp>
        <p:nvSpPr>
          <p:cNvPr id="10" name="Загнутый угол 9"/>
          <p:cNvSpPr/>
          <p:nvPr/>
        </p:nvSpPr>
        <p:spPr>
          <a:xfrm>
            <a:off x="142844" y="4500570"/>
            <a:ext cx="8643998" cy="857232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Самое высокое животное.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868" y="464344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ЖИРАФ</a:t>
            </a:r>
            <a:endParaRPr lang="ru-RU" dirty="0"/>
          </a:p>
        </p:txBody>
      </p:sp>
      <p:sp>
        <p:nvSpPr>
          <p:cNvPr id="12" name="Загнутый угол 11"/>
          <p:cNvSpPr/>
          <p:nvPr/>
        </p:nvSpPr>
        <p:spPr>
          <a:xfrm>
            <a:off x="142844" y="5643578"/>
            <a:ext cx="8643998" cy="857232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Самый первый человек, полетевший в космос.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488" y="578645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Юрий Алексеевич Гагарин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/>
      <p:bldP spid="4" grpId="0" build="allAtOnce" animBg="1"/>
      <p:bldP spid="5" grpId="0"/>
      <p:bldP spid="6" grpId="0" build="allAtOnce" animBg="1"/>
      <p:bldP spid="7" grpId="0"/>
      <p:bldP spid="8" grpId="0" build="allAtOnce" animBg="1"/>
      <p:bldP spid="9" grpId="0"/>
      <p:bldP spid="10" grpId="0" build="allAtOnce" animBg="1"/>
      <p:bldP spid="11" grpId="0"/>
      <p:bldP spid="12" grpId="0" build="allAtOnce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214282" y="285728"/>
            <a:ext cx="8643998" cy="857232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Самая высокая телебашня в мире.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6116" y="50004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Останкинская башня</a:t>
            </a:r>
            <a:endParaRPr lang="ru-RU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214282" y="1285860"/>
            <a:ext cx="8643998" cy="857232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Самая длинная река 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44" y="142873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Миссисипи</a:t>
            </a:r>
            <a:endParaRPr lang="ru-RU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214282" y="2357430"/>
            <a:ext cx="8643998" cy="857232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Самый первый русский император.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250030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Петр Великий</a:t>
            </a:r>
            <a:endParaRPr lang="ru-RU" dirty="0"/>
          </a:p>
        </p:txBody>
      </p:sp>
      <p:sp>
        <p:nvSpPr>
          <p:cNvPr id="8" name="Загнутый угол 7"/>
          <p:cNvSpPr/>
          <p:nvPr/>
        </p:nvSpPr>
        <p:spPr>
          <a:xfrm>
            <a:off x="285720" y="3571876"/>
            <a:ext cx="8643998" cy="857232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Самый маленький ученик в школе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3786190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Первоклассник</a:t>
            </a:r>
            <a:endParaRPr lang="ru-RU" dirty="0"/>
          </a:p>
        </p:txBody>
      </p:sp>
      <p:sp>
        <p:nvSpPr>
          <p:cNvPr id="10" name="Загнутый угол 9"/>
          <p:cNvSpPr/>
          <p:nvPr/>
        </p:nvSpPr>
        <p:spPr>
          <a:xfrm>
            <a:off x="214282" y="4572008"/>
            <a:ext cx="8643998" cy="857232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Самый первый русский книгопечатник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3108" y="4786322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Иван Федоров</a:t>
            </a:r>
            <a:endParaRPr lang="ru-RU" dirty="0"/>
          </a:p>
        </p:txBody>
      </p:sp>
      <p:sp>
        <p:nvSpPr>
          <p:cNvPr id="12" name="Загнутый угол 11"/>
          <p:cNvSpPr/>
          <p:nvPr/>
        </p:nvSpPr>
        <p:spPr>
          <a:xfrm>
            <a:off x="214282" y="5643578"/>
            <a:ext cx="8643998" cy="857232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Самый большой океан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5857892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Тихий</a:t>
            </a:r>
            <a:endParaRPr lang="ru-RU" dirty="0"/>
          </a:p>
        </p:txBody>
      </p:sp>
      <p:sp>
        <p:nvSpPr>
          <p:cNvPr id="14" name="Управляющая кнопка: в конец 13">
            <a:hlinkClick r:id="rId2" action="ppaction://hlinksldjump" highlightClick="1"/>
          </p:cNvPr>
          <p:cNvSpPr/>
          <p:nvPr/>
        </p:nvSpPr>
        <p:spPr>
          <a:xfrm>
            <a:off x="8501090" y="6500834"/>
            <a:ext cx="428628" cy="2142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/>
      <p:bldP spid="4" grpId="0" build="allAtOnce" animBg="1"/>
      <p:bldP spid="5" grpId="0"/>
      <p:bldP spid="6" grpId="0" build="allAtOnce" animBg="1"/>
      <p:bldP spid="7" grpId="0"/>
      <p:bldP spid="8" grpId="0" build="allAtOnce" animBg="1"/>
      <p:bldP spid="9" grpId="0"/>
      <p:bldP spid="10" grpId="0" build="allAtOnce" animBg="1"/>
      <p:bldP spid="11" grpId="0"/>
      <p:bldP spid="12" grpId="0" build="allAtOnce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с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76300"/>
            <a:ext cx="6096000" cy="5105400"/>
          </a:xfrm>
          <a:prstGeom prst="rect">
            <a:avLst/>
          </a:prstGeom>
        </p:spPr>
      </p:pic>
      <p:sp>
        <p:nvSpPr>
          <p:cNvPr id="2" name="Загнутый угол 1"/>
          <p:cNvSpPr/>
          <p:nvPr/>
        </p:nvSpPr>
        <p:spPr>
          <a:xfrm>
            <a:off x="214282" y="285728"/>
            <a:ext cx="8643998" cy="857232"/>
          </a:xfrm>
          <a:prstGeom prst="foldedCorne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В одной из русских сказок царь отправил сыновей за </a:t>
            </a:r>
            <a:r>
              <a:rPr lang="ru-RU" dirty="0" err="1" smtClean="0"/>
              <a:t>молодильными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86116" y="78579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Яблочками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214282" y="1285860"/>
            <a:ext cx="8643998" cy="857232"/>
          </a:xfrm>
          <a:prstGeom prst="foldedCorne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 растение помогло принцу отыскать настоящую принцессу.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178592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Горох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214282" y="2357430"/>
            <a:ext cx="8643998" cy="857232"/>
          </a:xfrm>
          <a:prstGeom prst="foldedCorne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сказке «</a:t>
            </a:r>
            <a:r>
              <a:rPr lang="ru-RU" dirty="0" err="1" smtClean="0"/>
              <a:t>Дюймовочка</a:t>
            </a:r>
            <a:r>
              <a:rPr lang="ru-RU" dirty="0" smtClean="0"/>
              <a:t>» мать героини купила у колдуньи волшебное зернышко. Какое?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28574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Ячменное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285720" y="3571876"/>
            <a:ext cx="8643998" cy="857232"/>
          </a:xfrm>
          <a:prstGeom prst="foldedCorne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какой цветок было похоже растение, из которого появилась </a:t>
            </a:r>
            <a:r>
              <a:rPr lang="ru-RU" dirty="0" err="1" smtClean="0"/>
              <a:t>Дюймовочка</a:t>
            </a:r>
            <a:r>
              <a:rPr lang="ru-RU" dirty="0" smtClean="0"/>
              <a:t>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407194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Тюльпан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214282" y="4572008"/>
            <a:ext cx="8643998" cy="857232"/>
          </a:xfrm>
          <a:prstGeom prst="foldedCorne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Принца из сказки «</a:t>
            </a:r>
            <a:r>
              <a:rPr lang="ru-RU" dirty="0" err="1" smtClean="0"/>
              <a:t>Чиполлино</a:t>
            </a:r>
            <a:r>
              <a:rPr lang="ru-RU" dirty="0" smtClean="0"/>
              <a:t>» звали…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546" y="507207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Вишенка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214282" y="5643578"/>
            <a:ext cx="8643998" cy="857232"/>
          </a:xfrm>
          <a:prstGeom prst="foldedCorne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Чебурашка</a:t>
            </a:r>
            <a:r>
              <a:rPr lang="ru-RU" dirty="0" smtClean="0"/>
              <a:t> плыл на корабле в ящике с…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614364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апельсинами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Управляющая кнопка: в конец 13">
            <a:hlinkClick r:id="rId3" action="ppaction://hlinksldjump" highlightClick="1"/>
          </p:cNvPr>
          <p:cNvSpPr/>
          <p:nvPr/>
        </p:nvSpPr>
        <p:spPr>
          <a:xfrm>
            <a:off x="8501090" y="6500834"/>
            <a:ext cx="428628" cy="2142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</p:spPr>
        <p:txBody>
          <a:bodyPr/>
          <a:lstStyle/>
          <a:p>
            <a:r>
              <a:rPr lang="ru-RU" dirty="0" smtClean="0"/>
              <a:t>сказки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/>
      <p:bldP spid="4" grpId="0" build="allAtOnce" animBg="1"/>
      <p:bldP spid="5" grpId="0"/>
      <p:bldP spid="6" grpId="0" build="allAtOnce" animBg="1"/>
      <p:bldP spid="7" grpId="0"/>
      <p:bldP spid="8" grpId="0" build="allAtOnce" animBg="1"/>
      <p:bldP spid="9" grpId="0"/>
      <p:bldP spid="10" grpId="0" build="allAtOnce" animBg="1"/>
      <p:bldP spid="11" grpId="0"/>
      <p:bldP spid="12" grpId="0" build="allAtOnce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214282" y="285728"/>
            <a:ext cx="8643998" cy="857232"/>
          </a:xfrm>
          <a:prstGeom prst="foldedCorne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Из кирпичей какого цвета была сделана дорога в Стране </a:t>
            </a:r>
            <a:r>
              <a:rPr lang="ru-RU" dirty="0" err="1" smtClean="0"/>
              <a:t>Жевунок</a:t>
            </a:r>
            <a:r>
              <a:rPr lang="ru-RU" dirty="0" smtClean="0"/>
              <a:t> в сказке «Волшебник Изумрудного города»?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86116" y="78579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Желтого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214282" y="1285860"/>
            <a:ext cx="8643998" cy="857232"/>
          </a:xfrm>
          <a:prstGeom prst="foldedCorne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Какого цвета волосы у </a:t>
            </a:r>
            <a:r>
              <a:rPr lang="ru-RU" dirty="0" err="1" smtClean="0"/>
              <a:t>Мальвины</a:t>
            </a:r>
            <a:r>
              <a:rPr lang="ru-RU" dirty="0" smtClean="0"/>
              <a:t>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178592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Голубого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214282" y="2357430"/>
            <a:ext cx="8643998" cy="857232"/>
          </a:xfrm>
          <a:prstGeom prst="foldedCorne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 какого волшебного цветка лепестки были всех цветов радуги?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28574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Цветик-семицветик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285720" y="3571876"/>
            <a:ext cx="8643998" cy="857232"/>
          </a:xfrm>
          <a:prstGeom prst="foldedCorne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Кто помогал героине сказки «</a:t>
            </a:r>
            <a:r>
              <a:rPr lang="ru-RU" dirty="0" err="1" smtClean="0"/>
              <a:t>Крошечка-Хаврошечка</a:t>
            </a:r>
            <a:r>
              <a:rPr lang="ru-RU" dirty="0" smtClean="0"/>
              <a:t>»?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407194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Корова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214282" y="4572008"/>
            <a:ext cx="8643998" cy="857232"/>
          </a:xfrm>
          <a:prstGeom prst="foldedCorne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Из гадкого утенка в сказке Андерсена вырос…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546" y="507207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Лебедь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214282" y="5643578"/>
            <a:ext cx="8643998" cy="857232"/>
          </a:xfrm>
          <a:prstGeom prst="foldedCorne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 кого в сказке «Алиса в стране чудес» сначала появлялась улыбка, а потом он сам?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614364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Чеширский</a:t>
            </a:r>
            <a:r>
              <a:rPr lang="ru-RU" dirty="0" smtClean="0">
                <a:solidFill>
                  <a:schemeClr val="bg1"/>
                </a:solidFill>
              </a:rPr>
              <a:t> кот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Управляющая кнопка: в конец 13">
            <a:hlinkClick r:id="rId2" action="ppaction://hlinksldjump" highlightClick="1"/>
          </p:cNvPr>
          <p:cNvSpPr/>
          <p:nvPr/>
        </p:nvSpPr>
        <p:spPr>
          <a:xfrm>
            <a:off x="8501090" y="6500834"/>
            <a:ext cx="428628" cy="2142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/>
      <p:bldP spid="4" grpId="0" build="allAtOnce" animBg="1"/>
      <p:bldP spid="5" grpId="0"/>
      <p:bldP spid="6" grpId="0" build="allAtOnce" animBg="1"/>
      <p:bldP spid="7" grpId="0"/>
      <p:bldP spid="8" grpId="0" build="allAtOnce" animBg="1"/>
      <p:bldP spid="9" grpId="0"/>
      <p:bldP spid="10" grpId="0" build="allAtOnce" animBg="1"/>
      <p:bldP spid="11" grpId="0"/>
      <p:bldP spid="12" grpId="0" build="allAtOnce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спор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713" y="0"/>
            <a:ext cx="6866573" cy="6858000"/>
          </a:xfrm>
          <a:prstGeom prst="rect">
            <a:avLst/>
          </a:prstGeom>
        </p:spPr>
      </p:pic>
      <p:sp>
        <p:nvSpPr>
          <p:cNvPr id="2" name="Загнутый угол 1"/>
          <p:cNvSpPr/>
          <p:nvPr/>
        </p:nvSpPr>
        <p:spPr>
          <a:xfrm>
            <a:off x="214282" y="285728"/>
            <a:ext cx="8643998" cy="857232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Её называют королевой спорта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86116" y="78579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Легкую атлетику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214282" y="1285860"/>
            <a:ext cx="8643998" cy="857232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Именно стольким метрам равен круг на стадионе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178592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400 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214282" y="2357430"/>
            <a:ext cx="8643998" cy="857232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этом виде спорта Светлана </a:t>
            </a:r>
            <a:r>
              <a:rPr lang="ru-RU" dirty="0" err="1" smtClean="0"/>
              <a:t>Хоркина</a:t>
            </a:r>
            <a:r>
              <a:rPr lang="ru-RU" dirty="0" smtClean="0"/>
              <a:t> стала олимпийской чемпионкой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28574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Спортивная гимнастика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285720" y="3571876"/>
            <a:ext cx="8643998" cy="857232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Елена </a:t>
            </a:r>
            <a:r>
              <a:rPr lang="ru-RU" dirty="0" err="1" smtClean="0"/>
              <a:t>Исенбаева</a:t>
            </a:r>
            <a:r>
              <a:rPr lang="ru-RU" dirty="0" smtClean="0"/>
              <a:t> прославилась в этом виде спорта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407194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Прыжки в высоту с шестом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214282" y="4572008"/>
            <a:ext cx="8643998" cy="857232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Именно из этого города футбольный клуб «Зенит»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546" y="507207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Санкт-Петербург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214282" y="5643578"/>
            <a:ext cx="8643998" cy="857232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Ирина Роднина трехкратная олимпийская чемпионка в этом виде спорта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614364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Фигурное катание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Управляющая кнопка: в конец 13">
            <a:hlinkClick r:id="rId3" action="ppaction://hlinksldjump" highlightClick="1"/>
          </p:cNvPr>
          <p:cNvSpPr/>
          <p:nvPr/>
        </p:nvSpPr>
        <p:spPr>
          <a:xfrm>
            <a:off x="8501090" y="6500834"/>
            <a:ext cx="428628" cy="2142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/>
      <p:bldP spid="4" grpId="0" build="allAtOnce" animBg="1"/>
      <p:bldP spid="5" grpId="0"/>
      <p:bldP spid="6" grpId="0" build="allAtOnce" animBg="1"/>
      <p:bldP spid="7" grpId="0"/>
      <p:bldP spid="8" grpId="0" build="allAtOnce" animBg="1"/>
      <p:bldP spid="9" grpId="0"/>
      <p:bldP spid="10" grpId="0" build="allAtOnce" animBg="1"/>
      <p:bldP spid="11" grpId="0"/>
      <p:bldP spid="12" grpId="0" build="allAtOnce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214282" y="285728"/>
            <a:ext cx="8643998" cy="857232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символизируют пять колец на олимпийском флаге?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86116" y="78579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Единство пяти континентов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214282" y="1285860"/>
            <a:ext cx="8643998" cy="857232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Назовите девиз олимпийских игр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178592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Быстрее. Выше. Сильнее.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214282" y="2357430"/>
            <a:ext cx="8643998" cy="857232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каком городе состоится зимняя олимпиада 2014г.?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28574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Сочи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285720" y="3571876"/>
            <a:ext cx="8643998" cy="857232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Он прославил наш хоккей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407194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Владислав Третьяк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214282" y="4572008"/>
            <a:ext cx="8643998" cy="857232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В каком виде спорта  главным оружием является математическое и логическое мышление?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546" y="507207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Шахматы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214282" y="5643578"/>
            <a:ext cx="8643998" cy="857232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этом виде спорта (водном)  состязаются только женщины.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614364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Синхронное плавание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Управляющая кнопка: в конец 13">
            <a:hlinkClick r:id="rId2" action="ppaction://hlinksldjump" highlightClick="1"/>
          </p:cNvPr>
          <p:cNvSpPr/>
          <p:nvPr/>
        </p:nvSpPr>
        <p:spPr>
          <a:xfrm>
            <a:off x="8501090" y="6500834"/>
            <a:ext cx="428628" cy="2142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/>
      <p:bldP spid="4" grpId="0" build="allAtOnce" animBg="1"/>
      <p:bldP spid="5" grpId="0"/>
      <p:bldP spid="6" grpId="0" build="allAtOnce" animBg="1"/>
      <p:bldP spid="7" grpId="0"/>
      <p:bldP spid="8" grpId="0" build="allAtOnce" animBg="1"/>
      <p:bldP spid="9" grpId="0"/>
      <p:bldP spid="10" grpId="0" build="allAtOnce" animBg="1"/>
      <p:bldP spid="11" grpId="0"/>
      <p:bldP spid="12" grpId="0" build="allAtOnce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с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251"/>
            <a:ext cx="9144000" cy="6049498"/>
          </a:xfrm>
          <a:prstGeom prst="rect">
            <a:avLst/>
          </a:prstGeom>
        </p:spPr>
      </p:pic>
      <p:sp>
        <p:nvSpPr>
          <p:cNvPr id="2" name="Загнутый угол 1"/>
          <p:cNvSpPr/>
          <p:nvPr/>
        </p:nvSpPr>
        <p:spPr>
          <a:xfrm>
            <a:off x="214282" y="285728"/>
            <a:ext cx="8643998" cy="857232"/>
          </a:xfrm>
          <a:prstGeom prst="foldedCorner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Он написал  портрет </a:t>
            </a:r>
            <a:r>
              <a:rPr lang="ru-RU" dirty="0" err="1" smtClean="0"/>
              <a:t>Моны</a:t>
            </a:r>
            <a:r>
              <a:rPr lang="ru-RU" dirty="0" smtClean="0"/>
              <a:t> Лизы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86116" y="78579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Леонардо да Винчи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214282" y="1285860"/>
            <a:ext cx="8643998" cy="857232"/>
          </a:xfrm>
          <a:prstGeom prst="foldedCorner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этом музее хранится «Всадница» К. Брюллова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178592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Третьяковская галерея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214282" y="2357430"/>
            <a:ext cx="8643998" cy="857232"/>
          </a:xfrm>
          <a:prstGeom prst="foldedCorner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Этот художник написал картину «Грачи прилетели»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28574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Саврасов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285720" y="3571876"/>
            <a:ext cx="8643998" cy="857232"/>
          </a:xfrm>
          <a:prstGeom prst="foldedCorner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Назовите композитора, написавшего Ленинградскую симфонию.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407194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Шостакович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214282" y="4572008"/>
            <a:ext cx="8643998" cy="857232"/>
          </a:xfrm>
          <a:prstGeom prst="foldedCorner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Он автор знаменитой «Троицы»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546" y="507207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А. Рублев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214282" y="5643578"/>
            <a:ext cx="8643998" cy="857232"/>
          </a:xfrm>
          <a:prstGeom prst="foldedCorner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Его «Черный квадрат» до сих пор вызывает споры.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614364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К. Малевич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Управляющая кнопка: в конец 13">
            <a:hlinkClick r:id="rId3" action="ppaction://hlinksldjump" highlightClick="1"/>
          </p:cNvPr>
          <p:cNvSpPr/>
          <p:nvPr/>
        </p:nvSpPr>
        <p:spPr>
          <a:xfrm>
            <a:off x="8501090" y="6500834"/>
            <a:ext cx="428628" cy="2142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/>
      <p:bldP spid="4" grpId="0" build="allAtOnce" animBg="1"/>
      <p:bldP spid="5" grpId="0"/>
      <p:bldP spid="6" grpId="0" build="allAtOnce" animBg="1"/>
      <p:bldP spid="7" grpId="0"/>
      <p:bldP spid="8" grpId="0" build="allAtOnce" animBg="1"/>
      <p:bldP spid="9" grpId="0"/>
      <p:bldP spid="10" grpId="0" build="allAtOnce" animBg="1"/>
      <p:bldP spid="11" grpId="0"/>
      <p:bldP spid="12" grpId="0" build="allAtOnce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214282" y="285728"/>
            <a:ext cx="8643998" cy="857232"/>
          </a:xfrm>
          <a:prstGeom prst="foldedCorner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Этот композитор писал музыку с 5 лет.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86116" y="78579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Вольфганг Амадей Моцарт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214282" y="1285860"/>
            <a:ext cx="8643998" cy="857232"/>
          </a:xfrm>
          <a:prstGeom prst="foldedCorner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Он автор музыки к балету «Щелкунчик»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178592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П.И. Чайковский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214282" y="2357430"/>
            <a:ext cx="8643998" cy="857232"/>
          </a:xfrm>
          <a:prstGeom prst="foldedCorner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ней смешивают краски.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28574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Палитра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285720" y="3571876"/>
            <a:ext cx="8643998" cy="857232"/>
          </a:xfrm>
          <a:prstGeom prst="foldedCorner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Назовите автора «Маленьких трагедий»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407194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А.С. Пушкин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214282" y="4572008"/>
            <a:ext cx="8643998" cy="857232"/>
          </a:xfrm>
          <a:prstGeom prst="foldedCorner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Буквально водяная краска.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546" y="507207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Акварель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214282" y="5643578"/>
            <a:ext cx="8643998" cy="857232"/>
          </a:xfrm>
          <a:prstGeom prst="foldedCorner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Из-за неё разгорелась троянская война.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614364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Елена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Управляющая кнопка: в конец 13">
            <a:hlinkClick r:id="rId2" action="ppaction://hlinksldjump" highlightClick="1"/>
          </p:cNvPr>
          <p:cNvSpPr/>
          <p:nvPr/>
        </p:nvSpPr>
        <p:spPr>
          <a:xfrm>
            <a:off x="8501090" y="6500834"/>
            <a:ext cx="428628" cy="2142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/>
      <p:bldP spid="4" grpId="0" build="allAtOnce" animBg="1"/>
      <p:bldP spid="5" grpId="0"/>
      <p:bldP spid="6" grpId="0" build="allAtOnce" animBg="1"/>
      <p:bldP spid="7" grpId="0"/>
      <p:bldP spid="8" grpId="0" build="allAtOnce" animBg="1"/>
      <p:bldP spid="9" grpId="0"/>
      <p:bldP spid="10" grpId="0" build="allAtOnce" animBg="1"/>
      <p:bldP spid="11" grpId="0"/>
      <p:bldP spid="12" grpId="0" build="allAtOnce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ге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sp>
        <p:nvSpPr>
          <p:cNvPr id="2" name="Загнутый угол 1"/>
          <p:cNvSpPr/>
          <p:nvPr/>
        </p:nvSpPr>
        <p:spPr>
          <a:xfrm>
            <a:off x="214282" y="285728"/>
            <a:ext cx="8643998" cy="857232"/>
          </a:xfrm>
          <a:prstGeom prst="foldedCorner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Там проходит нулевой меридиан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86116" y="78579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Гринвич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214282" y="1285860"/>
            <a:ext cx="8643998" cy="857232"/>
          </a:xfrm>
          <a:prstGeom prst="foldedCorner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Столица Франции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178592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Париж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214282" y="2357430"/>
            <a:ext cx="8643998" cy="857232"/>
          </a:xfrm>
          <a:prstGeom prst="foldedCorner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Этого мореплавателя съели туземцы Австралии.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28574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Кук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285720" y="3571876"/>
            <a:ext cx="8643998" cy="857232"/>
          </a:xfrm>
          <a:prstGeom prst="foldedCorner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Чем отличаются сталактиты от сталагмитов?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407194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Первые растут вниз, а вторые  - вверх.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214282" y="4572008"/>
            <a:ext cx="8643998" cy="857232"/>
          </a:xfrm>
          <a:prstGeom prst="foldedCorner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В честь него назван материк Америка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546" y="507207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Америго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Веспуччи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214282" y="5643578"/>
            <a:ext cx="8643998" cy="857232"/>
          </a:xfrm>
          <a:prstGeom prst="foldedCorner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Назовите столицу Индии?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614364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Дели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Управляющая кнопка: в конец 13">
            <a:hlinkClick r:id="rId3" action="ppaction://hlinksldjump" highlightClick="1"/>
          </p:cNvPr>
          <p:cNvSpPr/>
          <p:nvPr/>
        </p:nvSpPr>
        <p:spPr>
          <a:xfrm>
            <a:off x="8501090" y="6500834"/>
            <a:ext cx="428628" cy="2142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/>
      <p:bldP spid="4" grpId="0" build="allAtOnce" animBg="1"/>
      <p:bldP spid="5" grpId="0"/>
      <p:bldP spid="6" grpId="0" build="allAtOnce" animBg="1"/>
      <p:bldP spid="7" grpId="0"/>
      <p:bldP spid="8" grpId="0" build="allAtOnce" animBg="1"/>
      <p:bldP spid="9" grpId="0"/>
      <p:bldP spid="10" grpId="0" build="allAtOnce" animBg="1"/>
      <p:bldP spid="11" grpId="0"/>
      <p:bldP spid="12" grpId="0" build="allAtOnce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6" y="142852"/>
          <a:ext cx="8858310" cy="628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770"/>
                <a:gridCol w="2952770"/>
                <a:gridCol w="2952770"/>
              </a:tblGrid>
              <a:tr h="1571636"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solidFill>
                            <a:schemeClr val="bg1"/>
                          </a:solidFill>
                          <a:hlinkClick r:id="rId3" action="ppaction://hlinksldjump"/>
                        </a:rPr>
                        <a:t>Ей покровительствовала</a:t>
                      </a:r>
                      <a:r>
                        <a:rPr lang="ru-RU" sz="2300" baseline="0" dirty="0" smtClean="0">
                          <a:solidFill>
                            <a:schemeClr val="bg1"/>
                          </a:solidFill>
                          <a:hlinkClick r:id="rId3" action="ppaction://hlinksldjump"/>
                        </a:rPr>
                        <a:t> КЛИО </a:t>
                      </a:r>
                      <a:endParaRPr lang="ru-RU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solidFill>
                            <a:schemeClr val="bg1"/>
                          </a:solidFill>
                          <a:hlinkClick r:id="rId4" action="ppaction://hlinksldjump"/>
                        </a:rPr>
                        <a:t>Флора и фауна</a:t>
                      </a:r>
                      <a:endParaRPr lang="ru-RU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solidFill>
                            <a:schemeClr val="bg1"/>
                          </a:solidFill>
                          <a:hlinkClick r:id="rId5" action="ppaction://hlinksldjump"/>
                        </a:rPr>
                        <a:t>Царица</a:t>
                      </a:r>
                      <a:r>
                        <a:rPr lang="ru-RU" sz="2300" baseline="0" dirty="0" smtClean="0">
                          <a:solidFill>
                            <a:schemeClr val="bg1"/>
                          </a:solidFill>
                          <a:hlinkClick r:id="rId5" action="ppaction://hlinksldjump"/>
                        </a:rPr>
                        <a:t> наук</a:t>
                      </a:r>
                      <a:endParaRPr lang="ru-RU" sz="23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571636"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solidFill>
                            <a:schemeClr val="tx1"/>
                          </a:solidFill>
                          <a:hlinkClick r:id="rId6" action="ppaction://hlinksldjump"/>
                        </a:rPr>
                        <a:t>Великий и могучий …</a:t>
                      </a:r>
                      <a:endParaRPr lang="ru-RU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Самый, самая, самое…</a:t>
                      </a:r>
                      <a:endParaRPr lang="ru-RU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solidFill>
                            <a:schemeClr val="bg1"/>
                          </a:solidFill>
                          <a:hlinkClick r:id="rId8" action="ppaction://hlinksldjump"/>
                        </a:rPr>
                        <a:t>Там на неведомых дорожках…</a:t>
                      </a:r>
                      <a:endParaRPr lang="ru-RU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solidFill>
                            <a:schemeClr val="bg1"/>
                          </a:solidFill>
                          <a:hlinkClick r:id="rId9" action="ppaction://hlinksldjump"/>
                        </a:rPr>
                        <a:t>Быстрее, выше</a:t>
                      </a:r>
                      <a:r>
                        <a:rPr lang="ru-RU" sz="2300" baseline="0" dirty="0" smtClean="0">
                          <a:solidFill>
                            <a:schemeClr val="bg1"/>
                          </a:solidFill>
                          <a:hlinkClick r:id="rId9" action="ppaction://hlinksldjump"/>
                        </a:rPr>
                        <a:t>, сильнее</a:t>
                      </a:r>
                      <a:endParaRPr lang="ru-RU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solidFill>
                            <a:schemeClr val="bg1"/>
                          </a:solidFill>
                          <a:hlinkClick r:id="rId10" action="ppaction://hlinksldjump"/>
                        </a:rPr>
                        <a:t>Секрет </a:t>
                      </a:r>
                      <a:endParaRPr lang="ru-RU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solidFill>
                            <a:schemeClr val="bg1"/>
                          </a:solidFill>
                          <a:hlinkClick r:id="rId11" action="ppaction://hlinksldjump"/>
                        </a:rPr>
                        <a:t>Искусство</a:t>
                      </a:r>
                      <a:r>
                        <a:rPr lang="ru-RU" sz="23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solidFill>
                            <a:schemeClr val="bg1"/>
                          </a:solidFill>
                          <a:hlinkClick r:id="rId12" action="ppaction://hlinksldjump"/>
                        </a:rPr>
                        <a:t>География</a:t>
                      </a:r>
                      <a:endParaRPr lang="ru-RU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solidFill>
                            <a:schemeClr val="bg1"/>
                          </a:solidFill>
                          <a:hlinkClick r:id="rId13" action="ppaction://hlinksldjump"/>
                        </a:rPr>
                        <a:t>Здоровье </a:t>
                      </a:r>
                      <a:endParaRPr lang="ru-RU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0" dirty="0" smtClean="0">
                          <a:solidFill>
                            <a:schemeClr val="bg1"/>
                          </a:solidFill>
                          <a:hlinkClick r:id="rId14" action="ppaction://hlinksldjump"/>
                        </a:rPr>
                        <a:t>Физика и химия</a:t>
                      </a:r>
                      <a:endParaRPr lang="ru-RU" sz="23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643042" y="642918"/>
            <a:ext cx="3071834" cy="1500198"/>
          </a:xfrm>
          <a:prstGeom prst="wedgeRoundRectCallout">
            <a:avLst>
              <a:gd name="adj1" fmla="val -99419"/>
              <a:gd name="adj2" fmla="val 9968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Виберите</a:t>
            </a:r>
            <a:r>
              <a:rPr lang="ru-RU" dirty="0" smtClean="0">
                <a:solidFill>
                  <a:srgbClr val="FF0000"/>
                </a:solidFill>
              </a:rPr>
              <a:t> тему и нажмите гиперссылку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" dur="123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0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2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214282" y="285728"/>
            <a:ext cx="8643998" cy="857232"/>
          </a:xfrm>
          <a:prstGeom prst="foldedCorner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этом полуострове находится знаменитая Долина гейзеров.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86116" y="78579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Камчатка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214282" y="1285860"/>
            <a:ext cx="8643998" cy="857232"/>
          </a:xfrm>
          <a:prstGeom prst="foldedCorner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каком полюсе холоднее?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178592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Южном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214282" y="2357430"/>
            <a:ext cx="8643998" cy="857232"/>
          </a:xfrm>
          <a:prstGeom prst="foldedCorner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Река – поилица Египта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28574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Нил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285720" y="3571876"/>
            <a:ext cx="8643998" cy="857232"/>
          </a:xfrm>
          <a:prstGeom prst="foldedCorner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этой столице протекает река Темза.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407194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Лондон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214282" y="4572008"/>
            <a:ext cx="8643998" cy="857232"/>
          </a:xfrm>
          <a:prstGeom prst="foldedCorner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В этом городе расположен самый большой открытый карьер для добычи железной руды.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546" y="507207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Губкин Белгородской области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214282" y="5643578"/>
            <a:ext cx="8643998" cy="857232"/>
          </a:xfrm>
          <a:prstGeom prst="foldedCorner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Оно находится в сердце Земли.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614364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Ядро.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Управляющая кнопка: в конец 13">
            <a:hlinkClick r:id="rId2" action="ppaction://hlinksldjump" highlightClick="1"/>
          </p:cNvPr>
          <p:cNvSpPr/>
          <p:nvPr/>
        </p:nvSpPr>
        <p:spPr>
          <a:xfrm>
            <a:off x="8501090" y="6500834"/>
            <a:ext cx="428628" cy="2142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/>
      <p:bldP spid="4" grpId="0" build="allAtOnce" animBg="1"/>
      <p:bldP spid="5" grpId="0"/>
      <p:bldP spid="6" grpId="0" build="allAtOnce" animBg="1"/>
      <p:bldP spid="7" grpId="0"/>
      <p:bldP spid="8" grpId="0" build="allAtOnce" animBg="1"/>
      <p:bldP spid="9" grpId="0"/>
      <p:bldP spid="10" grpId="0" build="allAtOnce" animBg="1"/>
      <p:bldP spid="11" grpId="0"/>
      <p:bldP spid="12" grpId="0" build="allAtOnce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з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635000"/>
            <a:ext cx="8153400" cy="5588000"/>
          </a:xfrm>
          <a:prstGeom prst="rect">
            <a:avLst/>
          </a:prstGeom>
        </p:spPr>
      </p:pic>
      <p:sp>
        <p:nvSpPr>
          <p:cNvPr id="2" name="Загнутый угол 1"/>
          <p:cNvSpPr/>
          <p:nvPr/>
        </p:nvSpPr>
        <p:spPr>
          <a:xfrm>
            <a:off x="214282" y="285728"/>
            <a:ext cx="8643998" cy="857232"/>
          </a:xfrm>
          <a:prstGeom prst="foldedCorner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Её нужно делать каждое утро, если хочешь быть здоров.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86116" y="78579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Зарядка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214282" y="1285860"/>
            <a:ext cx="8643998" cy="857232"/>
          </a:xfrm>
          <a:prstGeom prst="foldedCorner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Самая большая артерия в организме человека?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178592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Аорта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214282" y="2357430"/>
            <a:ext cx="8643998" cy="857232"/>
          </a:xfrm>
          <a:prstGeom prst="foldedCorner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Сорт «Дюшес»  имеет какой фрукт?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28574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Груша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285720" y="3571876"/>
            <a:ext cx="8643998" cy="857232"/>
          </a:xfrm>
          <a:prstGeom prst="foldedCorner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Учитель проводит в середине урока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407194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Физкультминутка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214282" y="4572008"/>
            <a:ext cx="8643998" cy="857232"/>
          </a:xfrm>
          <a:prstGeom prst="foldedCorner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Этот вид спорта рекомендуют людям, часто болеющим простудными заболеваниями.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546" y="507207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Плавание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214282" y="5643578"/>
            <a:ext cx="8643998" cy="857232"/>
          </a:xfrm>
          <a:prstGeom prst="foldedCorner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Валеология</a:t>
            </a:r>
            <a:r>
              <a:rPr lang="ru-RU" dirty="0" smtClean="0"/>
              <a:t> изучает …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614364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Систему ЗОЖ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Управляющая кнопка: в конец 13">
            <a:hlinkClick r:id="rId3" action="ppaction://hlinksldjump" highlightClick="1"/>
          </p:cNvPr>
          <p:cNvSpPr/>
          <p:nvPr/>
        </p:nvSpPr>
        <p:spPr>
          <a:xfrm>
            <a:off x="8501090" y="6500834"/>
            <a:ext cx="428628" cy="2142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/>
      <p:bldP spid="4" grpId="0" build="allAtOnce" animBg="1"/>
      <p:bldP spid="5" grpId="0"/>
      <p:bldP spid="6" grpId="0" build="allAtOnce" animBg="1"/>
      <p:bldP spid="7" grpId="0"/>
      <p:bldP spid="8" grpId="0" build="allAtOnce" animBg="1"/>
      <p:bldP spid="9" grpId="0"/>
      <p:bldP spid="10" grpId="0" build="allAtOnce" animBg="1"/>
      <p:bldP spid="11" grpId="0"/>
      <p:bldP spid="12" grpId="0" build="allAtOnce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214282" y="285728"/>
            <a:ext cx="8643998" cy="857232"/>
          </a:xfrm>
          <a:prstGeom prst="foldedCorner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Именно столько врачи рекомендуют спать школьникам.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86116" y="78579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8 часов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214282" y="1285860"/>
            <a:ext cx="8643998" cy="857232"/>
          </a:xfrm>
          <a:prstGeom prst="foldedCorner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Этого не едят вегетарианцы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178592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Продукты животного происхождения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214282" y="2357430"/>
            <a:ext cx="8643998" cy="857232"/>
          </a:xfrm>
          <a:prstGeom prst="foldedCorner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Эти фрукты богаты витамином 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28574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Цитрусовые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285720" y="3571876"/>
            <a:ext cx="8643998" cy="857232"/>
          </a:xfrm>
          <a:prstGeom prst="foldedCorner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Его полезно выпить натощак утром и вечером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407194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Кефир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214282" y="4572008"/>
            <a:ext cx="8643998" cy="857232"/>
          </a:xfrm>
          <a:prstGeom prst="foldedCorner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Продолжите поговорку: «Движение  - это …»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546" y="507207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Жизнь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214282" y="5643578"/>
            <a:ext cx="8643998" cy="857232"/>
          </a:xfrm>
          <a:prstGeom prst="foldedCorner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Этот школьный предмет призван укрепить здоровье 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614364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Физкультура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Управляющая кнопка: в конец 13">
            <a:hlinkClick r:id="rId2" action="ppaction://hlinksldjump" highlightClick="1"/>
          </p:cNvPr>
          <p:cNvSpPr/>
          <p:nvPr/>
        </p:nvSpPr>
        <p:spPr>
          <a:xfrm>
            <a:off x="8501090" y="6500834"/>
            <a:ext cx="428628" cy="2142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/>
      <p:bldP spid="4" grpId="0" build="allAtOnce" animBg="1"/>
      <p:bldP spid="5" grpId="0"/>
      <p:bldP spid="6" grpId="0" build="allAtOnce" animBg="1"/>
      <p:bldP spid="7" grpId="0"/>
      <p:bldP spid="8" grpId="0" build="allAtOnce" animBg="1"/>
      <p:bldP spid="9" grpId="0"/>
      <p:bldP spid="10" grpId="0" build="allAtOnce" animBg="1"/>
      <p:bldP spid="11" grpId="0"/>
      <p:bldP spid="12" grpId="0" build="allAtOnce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214282" y="285728"/>
            <a:ext cx="8643998" cy="857232"/>
          </a:xfrm>
          <a:prstGeom prst="foldedCorne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Формула воды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86116" y="78579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214282" y="1285860"/>
            <a:ext cx="8643998" cy="857232"/>
          </a:xfrm>
          <a:prstGeom prst="foldedCorne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endParaRPr lang="ru-RU" b="1" baseline="-25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178592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Формула серной кислоты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214282" y="2357430"/>
            <a:ext cx="8643998" cy="857232"/>
          </a:xfrm>
          <a:prstGeom prst="foldedCorne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Второй закон Ньютона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28574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F=ma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285720" y="3571876"/>
            <a:ext cx="8643998" cy="857232"/>
          </a:xfrm>
          <a:prstGeom prst="foldedCorne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 вещество может находится в трех физических состояниях Без него на земле не было бы жизни.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407194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Вода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214282" y="4572008"/>
            <a:ext cx="8643998" cy="857232"/>
          </a:xfrm>
          <a:prstGeom prst="foldedCorne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Почему Мертвое море так называется?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852" y="5072074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Высокое содержание соли не позволяет там обитать живым организмам.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214282" y="5643578"/>
            <a:ext cx="8643998" cy="857232"/>
          </a:xfrm>
          <a:prstGeom prst="foldedCorne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Этот великий химик увидел свое открытие во сне (по легенде)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614364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Д.И. Менделеев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Управляющая кнопка: в конец 13">
            <a:hlinkClick r:id="rId2" action="ppaction://hlinksldjump" highlightClick="1"/>
          </p:cNvPr>
          <p:cNvSpPr/>
          <p:nvPr/>
        </p:nvSpPr>
        <p:spPr>
          <a:xfrm>
            <a:off x="8501090" y="6500834"/>
            <a:ext cx="428628" cy="2142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" name="Рисунок 16" descr="iter_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889000"/>
            <a:ext cx="5080000" cy="508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/>
      <p:bldP spid="4" grpId="0" build="allAtOnce" animBg="1"/>
      <p:bldP spid="5" grpId="0"/>
      <p:bldP spid="6" grpId="0" build="allAtOnce" animBg="1"/>
      <p:bldP spid="7" grpId="0"/>
      <p:bldP spid="8" grpId="0" build="allAtOnce" animBg="1"/>
      <p:bldP spid="9" grpId="0"/>
      <p:bldP spid="10" grpId="0" build="allAtOnce" animBg="1"/>
      <p:bldP spid="11" grpId="0"/>
      <p:bldP spid="12" grpId="0" build="allAtOnce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214282" y="285728"/>
            <a:ext cx="8643998" cy="857232"/>
          </a:xfrm>
          <a:prstGeom prst="foldedCorne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Она может быть пищевой и кальцинированной.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86116" y="78579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214282" y="1285860"/>
            <a:ext cx="8643998" cy="857232"/>
          </a:xfrm>
          <a:prstGeom prst="foldedCorne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 этого вещество нельзя приготовить  ни одно блюдо.</a:t>
            </a:r>
            <a:endParaRPr lang="ru-RU" b="1" baseline="-25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178592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Соль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214282" y="2357430"/>
            <a:ext cx="8643998" cy="857232"/>
          </a:xfrm>
          <a:prstGeom prst="foldedCorne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Погружаясь в ванну, наполненную водой, Архимед воскликнул…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28574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Эврика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285720" y="3571876"/>
            <a:ext cx="8643998" cy="857232"/>
          </a:xfrm>
          <a:prstGeom prst="foldedCorne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 называется состояние, в котором находится космонавт, находясь в космическом пространстве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407194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Невесомость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214282" y="4572008"/>
            <a:ext cx="8643998" cy="857232"/>
          </a:xfrm>
          <a:prstGeom prst="foldedCorne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По какой причине даже пушинка рано или поздно упадет на Землю?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852" y="5072074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Земное притяжение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214282" y="5643578"/>
            <a:ext cx="8643998" cy="857232"/>
          </a:xfrm>
          <a:prstGeom prst="foldedCorne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Объясните причину смены дня и ночи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614364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Вращение Земли вокруг своей оси.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Управляющая кнопка: в конец 13">
            <a:hlinkClick r:id="rId2" action="ppaction://hlinksldjump" highlightClick="1"/>
          </p:cNvPr>
          <p:cNvSpPr/>
          <p:nvPr/>
        </p:nvSpPr>
        <p:spPr>
          <a:xfrm>
            <a:off x="8501090" y="6500834"/>
            <a:ext cx="428628" cy="2142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/>
      <p:bldP spid="4" grpId="0" build="allAtOnce" animBg="1"/>
      <p:bldP spid="5" grpId="0"/>
      <p:bldP spid="6" grpId="0" build="allAtOnce" animBg="1"/>
      <p:bldP spid="7" grpId="0"/>
      <p:bldP spid="8" grpId="0" build="allAtOnce" animBg="1"/>
      <p:bldP spid="9" grpId="0"/>
      <p:bldP spid="10" grpId="0" build="allAtOnce" animBg="1"/>
      <p:bldP spid="11" grpId="0"/>
      <p:bldP spid="12" grpId="0" build="allAtOnce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1026" name="Picture 2" descr="викторина о вой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1905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00298" y="500042"/>
            <a:ext cx="6000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Этих дней не смолкнет слава!</a:t>
            </a:r>
          </a:p>
          <a:p>
            <a:endParaRPr lang="ru-RU" sz="2800" b="1" dirty="0"/>
          </a:p>
        </p:txBody>
      </p:sp>
      <p:pic>
        <p:nvPicPr>
          <p:cNvPr id="6" name="Рисунок 5" descr="Star_Victo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00174"/>
            <a:ext cx="8358246" cy="44993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214282" y="285728"/>
            <a:ext cx="8643998" cy="857232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Назовите города-герои.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571480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Москва, Ленинград, Одесса, Севастополь, Волгоград, Киев, Новороссийск, Минск, Керчь, Тула, Мурманск, Смоленск, крепость-герой Брест.)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214282" y="1285860"/>
            <a:ext cx="8643998" cy="857232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Сколько дней продолжалась героическая оборона Ленинграда? </a:t>
            </a:r>
            <a:endParaRPr lang="ru-RU" b="1" baseline="-25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178592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900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214282" y="2357430"/>
            <a:ext cx="8643998" cy="857232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Какую военную операцию немецко-фашистское командование называло операцией «Тайфун»?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2714620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Наступление на Москву в 1941г.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214282" y="3500438"/>
            <a:ext cx="8643998" cy="857232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Какое важное событие произошло 2 мая 1945 года?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407194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Советская Армия заняла город Берлин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214282" y="4572008"/>
            <a:ext cx="8643998" cy="857232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Назовите пионеров-героев Советского Союза.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852" y="5072074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Валя Котик, Леня Голиков, Марат </a:t>
            </a:r>
            <a:r>
              <a:rPr lang="ru-RU" i="1" dirty="0" err="1" smtClean="0"/>
              <a:t>Казей</a:t>
            </a:r>
            <a:r>
              <a:rPr lang="ru-RU" i="1" dirty="0" smtClean="0"/>
              <a:t>, Зина Портнова.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214282" y="5643578"/>
            <a:ext cx="8643998" cy="857232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 называется песня, начинающаяся словами «Вставай, страна огромная, / Вставай на смертный бой!»?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614364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Священная война.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Управляющая кнопка: в конец 13">
            <a:hlinkClick r:id="rId2" action="ppaction://hlinksldjump" highlightClick="1"/>
          </p:cNvPr>
          <p:cNvSpPr/>
          <p:nvPr/>
        </p:nvSpPr>
        <p:spPr>
          <a:xfrm>
            <a:off x="8501090" y="6500834"/>
            <a:ext cx="428628" cy="2142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/>
      <p:bldP spid="4" grpId="0" build="allAtOnce" animBg="1"/>
      <p:bldP spid="5" grpId="0"/>
      <p:bldP spid="6" grpId="0" build="allAtOnce" animBg="1"/>
      <p:bldP spid="7" grpId="0"/>
      <p:bldP spid="8" grpId="0" build="allAtOnce" animBg="1"/>
      <p:bldP spid="9" grpId="0"/>
      <p:bldP spid="10" grpId="0" build="allAtOnce" animBg="1"/>
      <p:bldP spid="11" grpId="0"/>
      <p:bldP spid="12" grpId="0" build="allAtOnce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214282" y="285728"/>
            <a:ext cx="8643998" cy="857232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Какое событие произошло в 1943г. под Прохоровкой?.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642918"/>
            <a:ext cx="8215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/>
              <a:t>Великое Танковое сражение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214282" y="1285860"/>
            <a:ext cx="8643998" cy="857232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Как назывался в период Великой Отечественной войны город Волгоград?</a:t>
            </a:r>
            <a:endParaRPr lang="ru-RU" b="1" baseline="-25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178592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Сталинград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214282" y="2357430"/>
            <a:ext cx="8643998" cy="857232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Он написал стихотворение «Жди меня …»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2714620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К. Симонов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214282" y="3500438"/>
            <a:ext cx="8643998" cy="857232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Назовите точную дату начала Великой Отечественной войны.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407194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22 июня 1941г.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214282" y="4572008"/>
            <a:ext cx="8643998" cy="857232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Назовите город-герой, который ни разу за историю своего существования не был захвачен вражескими войсками.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852" y="5072074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Ленинград (ныне Санкт-Петербург)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214282" y="5643578"/>
            <a:ext cx="8643998" cy="857232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его именем солдаты шли в атаку в Великой Отечественной войне.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614364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И.В. Сталин.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Управляющая кнопка: в конец 13">
            <a:hlinkClick r:id="rId2" action="ppaction://hlinksldjump" highlightClick="1"/>
          </p:cNvPr>
          <p:cNvSpPr/>
          <p:nvPr/>
        </p:nvSpPr>
        <p:spPr>
          <a:xfrm>
            <a:off x="8501090" y="6500834"/>
            <a:ext cx="428628" cy="2142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/>
      <p:bldP spid="4" grpId="0" build="allAtOnce" animBg="1"/>
      <p:bldP spid="5" grpId="0"/>
      <p:bldP spid="6" grpId="0" build="allAtOnce" animBg="1"/>
      <p:bldP spid="7" grpId="0"/>
      <p:bldP spid="8" grpId="0" build="allAtOnce" animBg="1"/>
      <p:bldP spid="9" grpId="0"/>
      <p:bldP spid="10" grpId="0" build="allAtOnce" animBg="1"/>
      <p:bldP spid="11" grpId="0"/>
      <p:bldP spid="12" grpId="0" build="allAtOnce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4282" y="1643050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Горшкова Е.А. , зам. директора по НМР МОУ «СОШ №16» города Губкина Белгородской области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2500306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Источники: </a:t>
            </a:r>
          </a:p>
          <a:p>
            <a:r>
              <a:rPr lang="ru-RU" dirty="0" smtClean="0"/>
              <a:t>1. «1001 вопрос»  авторская группа «Своя игра».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кли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87" y="733425"/>
            <a:ext cx="3476625" cy="5391150"/>
          </a:xfrm>
          <a:prstGeom prst="rect">
            <a:avLst/>
          </a:prstGeom>
        </p:spPr>
      </p:pic>
      <p:sp>
        <p:nvSpPr>
          <p:cNvPr id="3" name="Загнутый угол 2"/>
          <p:cNvSpPr/>
          <p:nvPr/>
        </p:nvSpPr>
        <p:spPr>
          <a:xfrm>
            <a:off x="142844" y="142852"/>
            <a:ext cx="8643998" cy="857232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Как с </a:t>
            </a:r>
            <a:r>
              <a:rPr lang="en-US" b="1" dirty="0" smtClean="0"/>
              <a:t>XVIII</a:t>
            </a:r>
            <a:r>
              <a:rPr lang="ru-RU" b="1" dirty="0" smtClean="0"/>
              <a:t>века официально называется всадник на московском гербе?</a:t>
            </a:r>
            <a:endParaRPr lang="ru-RU" b="1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142844" y="1142984"/>
            <a:ext cx="8643998" cy="857232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Какое событие в Великой Отечественной войне было отмечено первым артиллерийским салютом в Москве?</a:t>
            </a:r>
            <a:endParaRPr lang="ru-RU" b="1" dirty="0"/>
          </a:p>
        </p:txBody>
      </p:sp>
      <p:sp>
        <p:nvSpPr>
          <p:cNvPr id="5" name="Загнутый угол 4"/>
          <p:cNvSpPr/>
          <p:nvPr/>
        </p:nvSpPr>
        <p:spPr>
          <a:xfrm>
            <a:off x="142844" y="2143116"/>
            <a:ext cx="8643998" cy="857232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 какой страны дошел Александр Македонский в своем движении на Восток?</a:t>
            </a:r>
            <a:endParaRPr lang="ru-RU" b="1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142844" y="3143248"/>
            <a:ext cx="8643998" cy="857232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Кого из древнегреческих историков называют  «отцом истории»?</a:t>
            </a:r>
            <a:endParaRPr lang="ru-RU" b="1" dirty="0"/>
          </a:p>
        </p:txBody>
      </p:sp>
      <p:sp>
        <p:nvSpPr>
          <p:cNvPr id="7" name="Загнутый угол 6"/>
          <p:cNvSpPr/>
          <p:nvPr/>
        </p:nvSpPr>
        <p:spPr>
          <a:xfrm>
            <a:off x="142844" y="4286256"/>
            <a:ext cx="8643998" cy="857232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Когда князь Владимир крестил Русь?</a:t>
            </a:r>
            <a:endParaRPr lang="ru-RU" b="1" dirty="0"/>
          </a:p>
        </p:txBody>
      </p:sp>
      <p:sp>
        <p:nvSpPr>
          <p:cNvPr id="8" name="Загнутый угол 7"/>
          <p:cNvSpPr/>
          <p:nvPr/>
        </p:nvSpPr>
        <p:spPr>
          <a:xfrm>
            <a:off x="142844" y="5429264"/>
            <a:ext cx="8643998" cy="857232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Как в Древнем Риме назывались рабы или преступники, обученные для боя на арене цирка?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85786" y="571480"/>
            <a:ext cx="754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Георгий Победоносец.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928794" y="1285860"/>
            <a:ext cx="504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Освобождение г. Орла и г. Белгорода</a:t>
            </a:r>
          </a:p>
          <a:p>
            <a:pPr algn="ctr"/>
            <a:r>
              <a:rPr lang="ru-RU" dirty="0" smtClean="0"/>
              <a:t> (5 августа 1943г.)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643042" y="2285992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 Индии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00298" y="3357562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Геродот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143240" y="450057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988 -989 г.г.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28860" y="564357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Гладиаторы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Клио – муза истории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142844" y="142852"/>
            <a:ext cx="8643998" cy="857232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Какая женщина впервые побывала в космосе?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00298" y="28572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Валентина Терешкова</a:t>
            </a:r>
            <a:endParaRPr lang="ru-RU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142844" y="1214422"/>
            <a:ext cx="8643998" cy="857232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Где произошло самое большое встречное  танковое сражение 2-й Мировой войны?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00298" y="1285860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 Прохоровкой 12.07.1943г. </a:t>
            </a:r>
          </a:p>
          <a:p>
            <a:pPr algn="ctr"/>
            <a:r>
              <a:rPr lang="ru-RU" dirty="0" smtClean="0"/>
              <a:t>во время Курской битвы.</a:t>
            </a:r>
            <a:endParaRPr lang="ru-RU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142844" y="2285992"/>
            <a:ext cx="8643998" cy="857232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Кто создал первую в России коллекцию монстров и раритетов?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28860" y="2428868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Петр Великий</a:t>
            </a:r>
            <a:endParaRPr lang="ru-RU" dirty="0"/>
          </a:p>
        </p:txBody>
      </p:sp>
      <p:sp>
        <p:nvSpPr>
          <p:cNvPr id="8" name="Загнутый угол 7"/>
          <p:cNvSpPr/>
          <p:nvPr/>
        </p:nvSpPr>
        <p:spPr>
          <a:xfrm>
            <a:off x="142844" y="3357562"/>
            <a:ext cx="8643998" cy="857232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каком году государство СССР  перестало существовать?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14678" y="342900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1991г.</a:t>
            </a:r>
            <a:endParaRPr lang="ru-RU" dirty="0"/>
          </a:p>
        </p:txBody>
      </p:sp>
      <p:sp>
        <p:nvSpPr>
          <p:cNvPr id="11" name="Загнутый угол 10"/>
          <p:cNvSpPr/>
          <p:nvPr/>
        </p:nvSpPr>
        <p:spPr>
          <a:xfrm>
            <a:off x="142844" y="4357694"/>
            <a:ext cx="8643998" cy="857232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какой стране правила династия Бурбонов?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43240" y="442913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Франция</a:t>
            </a:r>
            <a:endParaRPr lang="ru-RU" dirty="0"/>
          </a:p>
        </p:txBody>
      </p:sp>
      <p:sp>
        <p:nvSpPr>
          <p:cNvPr id="13" name="Загнутый угол 12"/>
          <p:cNvSpPr/>
          <p:nvPr/>
        </p:nvSpPr>
        <p:spPr>
          <a:xfrm>
            <a:off x="142844" y="5429264"/>
            <a:ext cx="8643998" cy="857232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Кого называли нашим «первым университетом»?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14546" y="5572140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Михаил Васильевич Ломоносов</a:t>
            </a:r>
            <a:endParaRPr lang="ru-RU" dirty="0"/>
          </a:p>
        </p:txBody>
      </p:sp>
      <p:sp>
        <p:nvSpPr>
          <p:cNvPr id="15" name="Выгнутая вправо стрелка 14">
            <a:hlinkClick r:id="rId2" action="ppaction://hlinksldjump"/>
          </p:cNvPr>
          <p:cNvSpPr/>
          <p:nvPr/>
        </p:nvSpPr>
        <p:spPr>
          <a:xfrm>
            <a:off x="8572528" y="6357958"/>
            <a:ext cx="357158" cy="35719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 animBg="1"/>
      <p:bldP spid="5" grpId="0"/>
      <p:bldP spid="6" grpId="0" build="allAtOnce" animBg="1"/>
      <p:bldP spid="7" grpId="0"/>
      <p:bldP spid="8" grpId="0" build="allAtOnce" animBg="1"/>
      <p:bldP spid="10" grpId="0"/>
      <p:bldP spid="11" grpId="0" build="allAtOnce" animBg="1"/>
      <p:bldP spid="12" grpId="0"/>
      <p:bldP spid="13" grpId="0" build="allAtOnce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флора и фау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414462"/>
            <a:ext cx="5715000" cy="4029075"/>
          </a:xfrm>
          <a:prstGeom prst="rect">
            <a:avLst/>
          </a:prstGeom>
        </p:spPr>
      </p:pic>
      <p:sp>
        <p:nvSpPr>
          <p:cNvPr id="2" name="Загнутый угол 1"/>
          <p:cNvSpPr/>
          <p:nvPr/>
        </p:nvSpPr>
        <p:spPr>
          <a:xfrm>
            <a:off x="142844" y="142852"/>
            <a:ext cx="8643998" cy="857232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Панда – медведь или енот?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57488" y="35716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Енот </a:t>
            </a:r>
            <a:endParaRPr lang="ru-RU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142844" y="1214422"/>
            <a:ext cx="8643998" cy="857232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 каком материке живет утконос?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28992" y="142873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Австралия</a:t>
            </a:r>
            <a:endParaRPr lang="ru-RU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142844" y="2214554"/>
            <a:ext cx="8643998" cy="857232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Самое большое млекопитающее?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71868" y="242886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Синий кит</a:t>
            </a:r>
            <a:endParaRPr lang="ru-RU" dirty="0"/>
          </a:p>
        </p:txBody>
      </p:sp>
      <p:sp>
        <p:nvSpPr>
          <p:cNvPr id="8" name="Загнутый угол 7"/>
          <p:cNvSpPr/>
          <p:nvPr/>
        </p:nvSpPr>
        <p:spPr>
          <a:xfrm>
            <a:off x="142844" y="3214686"/>
            <a:ext cx="8643998" cy="857232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Этот цветок появляется ранней весной?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28992" y="335756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Подснежник, пролеска</a:t>
            </a:r>
            <a:endParaRPr lang="ru-RU" dirty="0"/>
          </a:p>
        </p:txBody>
      </p:sp>
      <p:sp>
        <p:nvSpPr>
          <p:cNvPr id="10" name="Загнутый угол 9"/>
          <p:cNvSpPr/>
          <p:nvPr/>
        </p:nvSpPr>
        <p:spPr>
          <a:xfrm>
            <a:off x="142844" y="4286256"/>
            <a:ext cx="8643998" cy="857232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Эти ягоды растут вдоль болот.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00430" y="442913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Брусника, клюква</a:t>
            </a:r>
            <a:endParaRPr lang="ru-RU" dirty="0"/>
          </a:p>
        </p:txBody>
      </p:sp>
      <p:sp>
        <p:nvSpPr>
          <p:cNvPr id="12" name="Загнутый угол 11"/>
          <p:cNvSpPr/>
          <p:nvPr/>
        </p:nvSpPr>
        <p:spPr>
          <a:xfrm>
            <a:off x="142844" y="5357826"/>
            <a:ext cx="8643998" cy="857232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 какому семейству относится «царь зверей»?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28926" y="557214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Семейство кошачьих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Флора и фауна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/>
      <p:bldP spid="4" grpId="0" build="allAtOnce" animBg="1"/>
      <p:bldP spid="5" grpId="0"/>
      <p:bldP spid="6" grpId="0" build="allAtOnce" animBg="1"/>
      <p:bldP spid="7" grpId="0"/>
      <p:bldP spid="8" grpId="0" build="allAtOnce" animBg="1"/>
      <p:bldP spid="9" grpId="0"/>
      <p:bldP spid="10" grpId="0" build="allAtOnce" animBg="1"/>
      <p:bldP spid="11" grpId="0"/>
      <p:bldP spid="12" grpId="0" build="allAtOnce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142844" y="142852"/>
            <a:ext cx="8643998" cy="857232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Слепыми или зрячими рождаются зайчата?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43240" y="28572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Зрячими</a:t>
            </a:r>
            <a:endParaRPr lang="ru-RU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142844" y="1214422"/>
            <a:ext cx="8643998" cy="857232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нем есть колбочки и палочки.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43306" y="135729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Человеческий глаз</a:t>
            </a:r>
            <a:endParaRPr lang="ru-RU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214282" y="2285992"/>
            <a:ext cx="8643998" cy="857232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Эти птицы летать не умеют, но зато они прекрасно плавают.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86182" y="242886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Пингвины</a:t>
            </a:r>
            <a:endParaRPr lang="ru-RU" dirty="0"/>
          </a:p>
        </p:txBody>
      </p:sp>
      <p:sp>
        <p:nvSpPr>
          <p:cNvPr id="8" name="Загнутый угол 7"/>
          <p:cNvSpPr/>
          <p:nvPr/>
        </p:nvSpPr>
        <p:spPr>
          <a:xfrm>
            <a:off x="214282" y="3429000"/>
            <a:ext cx="8643998" cy="857232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Из бобов этого чудесного дерева получается любимое многими  лакомство.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57488" y="357187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Какао</a:t>
            </a:r>
            <a:endParaRPr lang="ru-RU" dirty="0"/>
          </a:p>
        </p:txBody>
      </p:sp>
      <p:sp>
        <p:nvSpPr>
          <p:cNvPr id="10" name="Загнутый угол 9"/>
          <p:cNvSpPr/>
          <p:nvPr/>
        </p:nvSpPr>
        <p:spPr>
          <a:xfrm>
            <a:off x="214282" y="4500570"/>
            <a:ext cx="8643998" cy="857232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Она  есть кольраби, брюссельская, корейская, краснокочанная.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86116" y="457200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Капуста</a:t>
            </a:r>
            <a:endParaRPr lang="ru-RU" dirty="0"/>
          </a:p>
        </p:txBody>
      </p:sp>
      <p:sp>
        <p:nvSpPr>
          <p:cNvPr id="12" name="Загнутый угол 11"/>
          <p:cNvSpPr/>
          <p:nvPr/>
        </p:nvSpPr>
        <p:spPr>
          <a:xfrm>
            <a:off x="214282" y="5643578"/>
            <a:ext cx="8643998" cy="857232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/>
              <a:t>Этот амурский хищник под угрозой полного исчезновения и занесен в Красную Книгу.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14744" y="564357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Амурский тигр</a:t>
            </a:r>
            <a:endParaRPr lang="ru-RU" dirty="0"/>
          </a:p>
        </p:txBody>
      </p:sp>
      <p:sp>
        <p:nvSpPr>
          <p:cNvPr id="14" name="Выгнутая вправо стрелка 13">
            <a:hlinkClick r:id="rId2" action="ppaction://hlinksldjump"/>
          </p:cNvPr>
          <p:cNvSpPr/>
          <p:nvPr/>
        </p:nvSpPr>
        <p:spPr>
          <a:xfrm>
            <a:off x="8858280" y="6500834"/>
            <a:ext cx="142876" cy="2143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 animBg="1"/>
      <p:bldP spid="5" grpId="0"/>
      <p:bldP spid="6" grpId="0" build="allAtOnce" animBg="1"/>
      <p:bldP spid="7" grpId="0"/>
      <p:bldP spid="8" grpId="0" build="allAtOnce" animBg="1"/>
      <p:bldP spid="9" grpId="0"/>
      <p:bldP spid="10" grpId="0" build="allAtOnce" animBg="1"/>
      <p:bldP spid="11" grpId="0"/>
      <p:bldP spid="12" grpId="0" build="allAtOnce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мате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85728"/>
            <a:ext cx="5072088" cy="6154133"/>
          </a:xfrm>
          <a:prstGeom prst="rect">
            <a:avLst/>
          </a:prstGeom>
        </p:spPr>
      </p:pic>
      <p:sp>
        <p:nvSpPr>
          <p:cNvPr id="7" name="Загнутый угол 6"/>
          <p:cNvSpPr/>
          <p:nvPr/>
        </p:nvSpPr>
        <p:spPr>
          <a:xfrm>
            <a:off x="285720" y="214290"/>
            <a:ext cx="8643998" cy="857232"/>
          </a:xfrm>
          <a:prstGeom prst="foldedCorne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Она делит угол пополам.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14612" y="42860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Биссектриса</a:t>
            </a:r>
            <a:endParaRPr lang="ru-RU" dirty="0"/>
          </a:p>
        </p:txBody>
      </p:sp>
      <p:sp>
        <p:nvSpPr>
          <p:cNvPr id="9" name="Загнутый угол 8"/>
          <p:cNvSpPr/>
          <p:nvPr/>
        </p:nvSpPr>
        <p:spPr>
          <a:xfrm>
            <a:off x="285720" y="1357298"/>
            <a:ext cx="8643998" cy="857232"/>
          </a:xfrm>
          <a:prstGeom prst="foldedCorne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является «нулем» на карте железных дорог России? 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00298" y="1428736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Москва</a:t>
            </a:r>
            <a:endParaRPr lang="ru-RU" dirty="0"/>
          </a:p>
        </p:txBody>
      </p:sp>
      <p:sp>
        <p:nvSpPr>
          <p:cNvPr id="12" name="Загнутый угол 11"/>
          <p:cNvSpPr/>
          <p:nvPr/>
        </p:nvSpPr>
        <p:spPr>
          <a:xfrm>
            <a:off x="285720" y="2571744"/>
            <a:ext cx="8643998" cy="857232"/>
          </a:xfrm>
          <a:prstGeom prst="foldedCorne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Какая цифра широко известна в мировой политике – да еще с эпитетом «большая»? 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14546" y="2714620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Большая восьмерка</a:t>
            </a:r>
            <a:endParaRPr lang="ru-RU" dirty="0"/>
          </a:p>
        </p:txBody>
      </p:sp>
      <p:sp>
        <p:nvSpPr>
          <p:cNvPr id="15" name="Загнутый угол 14"/>
          <p:cNvSpPr/>
          <p:nvPr/>
        </p:nvSpPr>
        <p:spPr>
          <a:xfrm>
            <a:off x="285720" y="3643314"/>
            <a:ext cx="8643998" cy="857232"/>
          </a:xfrm>
          <a:prstGeom prst="foldedCorne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Цифра в классном журнале – это…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86116" y="400050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Отметка</a:t>
            </a:r>
            <a:endParaRPr lang="ru-RU" dirty="0"/>
          </a:p>
        </p:txBody>
      </p:sp>
      <p:sp>
        <p:nvSpPr>
          <p:cNvPr id="17" name="Загнутый угол 16"/>
          <p:cNvSpPr/>
          <p:nvPr/>
        </p:nvSpPr>
        <p:spPr>
          <a:xfrm>
            <a:off x="214282" y="4714884"/>
            <a:ext cx="8643998" cy="857232"/>
          </a:xfrm>
          <a:prstGeom prst="foldedCorne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есть у каждого слова, растения и уравнения? 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643174" y="478632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Корень</a:t>
            </a:r>
            <a:endParaRPr lang="ru-RU" dirty="0"/>
          </a:p>
        </p:txBody>
      </p:sp>
      <p:sp>
        <p:nvSpPr>
          <p:cNvPr id="19" name="Загнутый угол 18"/>
          <p:cNvSpPr/>
          <p:nvPr/>
        </p:nvSpPr>
        <p:spPr>
          <a:xfrm>
            <a:off x="214282" y="5786454"/>
            <a:ext cx="8643998" cy="857232"/>
          </a:xfrm>
          <a:prstGeom prst="foldedCorne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Какой математический закон, известный всем с младших классов, стал популярной пословицей? 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14348" y="6000768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 перемены мест слагаемых сумма  не меняется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/>
      <p:bldP spid="9" grpId="0" build="allAtOnce" animBg="1"/>
      <p:bldP spid="10" grpId="0"/>
      <p:bldP spid="12" grpId="0" build="allAtOnce" animBg="1"/>
      <p:bldP spid="13" grpId="0"/>
      <p:bldP spid="15" grpId="0" build="allAtOnce" animBg="1"/>
      <p:bldP spid="16" grpId="0"/>
      <p:bldP spid="17" grpId="0" build="allAtOnce" animBg="1"/>
      <p:bldP spid="18" grpId="0"/>
      <p:bldP spid="19" grpId="0" build="allAtOnce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нутый угол 6"/>
          <p:cNvSpPr/>
          <p:nvPr/>
        </p:nvSpPr>
        <p:spPr>
          <a:xfrm>
            <a:off x="285720" y="214290"/>
            <a:ext cx="8643998" cy="857232"/>
          </a:xfrm>
          <a:prstGeom prst="foldedCorne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Какая цифра всегда катается в электричке?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14612" y="50004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ЭлекТРИчка</a:t>
            </a:r>
            <a:endParaRPr lang="ru-RU" dirty="0"/>
          </a:p>
        </p:txBody>
      </p:sp>
      <p:sp>
        <p:nvSpPr>
          <p:cNvPr id="9" name="Загнутый угол 8"/>
          <p:cNvSpPr/>
          <p:nvPr/>
        </p:nvSpPr>
        <p:spPr>
          <a:xfrm>
            <a:off x="285720" y="1357298"/>
            <a:ext cx="8643998" cy="857232"/>
          </a:xfrm>
          <a:prstGeom prst="foldedCorne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какой угол поворачивается солдат по команде «кругом»?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00298" y="185736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180°</a:t>
            </a:r>
            <a:endParaRPr lang="ru-RU" dirty="0"/>
          </a:p>
        </p:txBody>
      </p:sp>
      <p:sp>
        <p:nvSpPr>
          <p:cNvPr id="12" name="Загнутый угол 11"/>
          <p:cNvSpPr/>
          <p:nvPr/>
        </p:nvSpPr>
        <p:spPr>
          <a:xfrm>
            <a:off x="285720" y="2571744"/>
            <a:ext cx="8643998" cy="857232"/>
          </a:xfrm>
          <a:prstGeom prst="foldedCorne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Какую форму имеют соты пчел и ос, ячейки глаз насекомых?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14546" y="3000372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Правильный шестиугольник</a:t>
            </a:r>
            <a:endParaRPr lang="ru-RU" dirty="0"/>
          </a:p>
        </p:txBody>
      </p:sp>
      <p:sp>
        <p:nvSpPr>
          <p:cNvPr id="15" name="Загнутый угол 14"/>
          <p:cNvSpPr/>
          <p:nvPr/>
        </p:nvSpPr>
        <p:spPr>
          <a:xfrm>
            <a:off x="285720" y="3643314"/>
            <a:ext cx="8643998" cy="857232"/>
          </a:xfrm>
          <a:prstGeom prst="foldedCorne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 называется угол, равный 90°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86116" y="392906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Прямой</a:t>
            </a:r>
            <a:endParaRPr lang="ru-RU" dirty="0"/>
          </a:p>
        </p:txBody>
      </p:sp>
      <p:sp>
        <p:nvSpPr>
          <p:cNvPr id="17" name="Загнутый угол 16"/>
          <p:cNvSpPr/>
          <p:nvPr/>
        </p:nvSpPr>
        <p:spPr>
          <a:xfrm>
            <a:off x="214282" y="4714884"/>
            <a:ext cx="8643998" cy="857232"/>
          </a:xfrm>
          <a:prstGeom prst="foldedCorne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Раньше так называли математику в начальных классах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71736" y="5214950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Арифметика</a:t>
            </a:r>
            <a:endParaRPr lang="ru-RU" dirty="0"/>
          </a:p>
        </p:txBody>
      </p:sp>
      <p:sp>
        <p:nvSpPr>
          <p:cNvPr id="19" name="Загнутый угол 18"/>
          <p:cNvSpPr/>
          <p:nvPr/>
        </p:nvSpPr>
        <p:spPr>
          <a:xfrm>
            <a:off x="214282" y="5786454"/>
            <a:ext cx="8643998" cy="857232"/>
          </a:xfrm>
          <a:prstGeom prst="foldedCorne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Многогранник из Египта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14348" y="6143644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Пирамида</a:t>
            </a:r>
            <a:endParaRPr lang="ru-RU" dirty="0"/>
          </a:p>
        </p:txBody>
      </p:sp>
      <p:sp>
        <p:nvSpPr>
          <p:cNvPr id="14" name="Управляющая кнопка: в конец 13">
            <a:hlinkClick r:id="rId2" action="ppaction://hlinksldjump" highlightClick="1"/>
          </p:cNvPr>
          <p:cNvSpPr/>
          <p:nvPr/>
        </p:nvSpPr>
        <p:spPr>
          <a:xfrm>
            <a:off x="8786842" y="6643710"/>
            <a:ext cx="357158" cy="2142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/>
      <p:bldP spid="9" grpId="0" build="allAtOnce" animBg="1"/>
      <p:bldP spid="10" grpId="0"/>
      <p:bldP spid="12" grpId="0" build="allAtOnce" animBg="1"/>
      <p:bldP spid="13" grpId="0"/>
      <p:bldP spid="15" grpId="0" build="allAtOnce" animBg="1"/>
      <p:bldP spid="16" grpId="0"/>
      <p:bldP spid="17" grpId="0" build="allAtOnce" animBg="1"/>
      <p:bldP spid="18" grpId="0"/>
      <p:bldP spid="19" grpId="0" build="allAtOnce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русский.j1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928670"/>
            <a:ext cx="6536555" cy="4624409"/>
          </a:xfrm>
          <a:prstGeom prst="rect">
            <a:avLst/>
          </a:prstGeom>
        </p:spPr>
      </p:pic>
      <p:sp>
        <p:nvSpPr>
          <p:cNvPr id="2" name="Загнутый угол 1"/>
          <p:cNvSpPr/>
          <p:nvPr/>
        </p:nvSpPr>
        <p:spPr>
          <a:xfrm>
            <a:off x="142844" y="142852"/>
            <a:ext cx="8643998" cy="85723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Это прилагательное в превосходной степени было написано на яблоке, которое Парис подкинул трем богиням.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4744" y="28572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Прекраснейшей</a:t>
            </a:r>
            <a:endParaRPr lang="ru-RU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142844" y="1214422"/>
            <a:ext cx="8643998" cy="85723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Эта часть речи всегда в «движении».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128586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Глагол</a:t>
            </a:r>
            <a:endParaRPr lang="ru-RU" dirty="0"/>
          </a:p>
        </p:txBody>
      </p:sp>
      <p:sp>
        <p:nvSpPr>
          <p:cNvPr id="7" name="Загнутый угол 6"/>
          <p:cNvSpPr/>
          <p:nvPr/>
        </p:nvSpPr>
        <p:spPr>
          <a:xfrm>
            <a:off x="142844" y="2285992"/>
            <a:ext cx="8643998" cy="85723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Найдите корень в слове ВЫНУТЬ.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242886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Корень нулевой</a:t>
            </a:r>
            <a:endParaRPr lang="ru-RU" dirty="0"/>
          </a:p>
        </p:txBody>
      </p:sp>
      <p:sp>
        <p:nvSpPr>
          <p:cNvPr id="9" name="Загнутый угол 8"/>
          <p:cNvSpPr/>
          <p:nvPr/>
        </p:nvSpPr>
        <p:spPr>
          <a:xfrm>
            <a:off x="142844" y="3357562"/>
            <a:ext cx="8643998" cy="85723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Это причастие может быть и существительным, обозначающим очень холодное лакомство.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7620" y="350043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Мороженое</a:t>
            </a:r>
            <a:endParaRPr lang="ru-RU" dirty="0"/>
          </a:p>
        </p:txBody>
      </p:sp>
      <p:sp>
        <p:nvSpPr>
          <p:cNvPr id="11" name="Загнутый угол 10"/>
          <p:cNvSpPr/>
          <p:nvPr/>
        </p:nvSpPr>
        <p:spPr>
          <a:xfrm>
            <a:off x="142844" y="4429132"/>
            <a:ext cx="8643998" cy="85723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Замените фразеологизм  ЗАРУБИТЬ СЕБЕ НА НОСУ одним словом.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1736" y="457200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ЗАПОМНИТЬ</a:t>
            </a:r>
            <a:endParaRPr lang="ru-RU" dirty="0"/>
          </a:p>
        </p:txBody>
      </p:sp>
      <p:sp>
        <p:nvSpPr>
          <p:cNvPr id="13" name="Загнутый угол 12"/>
          <p:cNvSpPr/>
          <p:nvPr/>
        </p:nvSpPr>
        <p:spPr>
          <a:xfrm>
            <a:off x="142844" y="5500702"/>
            <a:ext cx="8643998" cy="857232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Все самостоятельные части речи имеют эти два значения.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5984" y="557214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Лексическое и грамматическое значения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4BC8-6C47-4A03-AC27-675691B5671E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/>
      <p:bldP spid="4" grpId="0" build="allAtOnce" animBg="1"/>
      <p:bldP spid="6" grpId="0"/>
      <p:bldP spid="7" grpId="0" build="allAtOnce" animBg="1"/>
      <p:bldP spid="8" grpId="0"/>
      <p:bldP spid="9" grpId="0" build="allAtOnce" animBg="1"/>
      <p:bldP spid="10" grpId="0"/>
      <p:bldP spid="11" grpId="0" build="allAtOnce" animBg="1"/>
      <p:bldP spid="12" grpId="0"/>
      <p:bldP spid="13" grpId="0" build="allAtOnce" animBg="1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3</Template>
  <TotalTime>411</TotalTime>
  <Words>1652</Words>
  <Application>Microsoft Office PowerPoint</Application>
  <PresentationFormat>Экран (4:3)</PresentationFormat>
  <Paragraphs>339</Paragraphs>
  <Slides>28</Slides>
  <Notes>1</Notes>
  <HiddenSlides>25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Самый умный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Самый умный</dc:title>
  <dc:creator>Елена</dc:creator>
  <cp:lastModifiedBy>comp</cp:lastModifiedBy>
  <cp:revision>49</cp:revision>
  <dcterms:created xsi:type="dcterms:W3CDTF">2010-04-11T12:41:06Z</dcterms:created>
  <dcterms:modified xsi:type="dcterms:W3CDTF">2010-05-07T14:50:45Z</dcterms:modified>
</cp:coreProperties>
</file>