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57" r:id="rId4"/>
    <p:sldId id="258" r:id="rId5"/>
    <p:sldId id="259" r:id="rId6"/>
    <p:sldId id="260" r:id="rId7"/>
    <p:sldId id="263" r:id="rId8"/>
    <p:sldId id="265" r:id="rId9"/>
    <p:sldId id="278" r:id="rId10"/>
    <p:sldId id="266" r:id="rId11"/>
    <p:sldId id="27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27E75E-A669-4284-94DC-9D3E26C6E273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E8CA13-40A3-4427-809A-A44C61CB15C6}">
      <dgm:prSet phldrT="[Текст]"/>
      <dgm:spPr/>
      <dgm:t>
        <a:bodyPr/>
        <a:lstStyle/>
        <a:p>
          <a:r>
            <a:rPr lang="ru-RU" b="1" dirty="0" smtClean="0"/>
            <a:t>Системный подход</a:t>
          </a:r>
          <a:endParaRPr lang="ru-RU" dirty="0"/>
        </a:p>
      </dgm:t>
    </dgm:pt>
    <dgm:pt modelId="{8C8FDF1E-7529-43BA-BCA4-4DE9CBC4F085}" type="parTrans" cxnId="{539484D1-F049-4E13-BD10-769AB47C7CD9}">
      <dgm:prSet/>
      <dgm:spPr/>
      <dgm:t>
        <a:bodyPr/>
        <a:lstStyle/>
        <a:p>
          <a:endParaRPr lang="ru-RU"/>
        </a:p>
      </dgm:t>
    </dgm:pt>
    <dgm:pt modelId="{6D4E5075-3349-4D9D-A990-A4A568C7C598}" type="sibTrans" cxnId="{539484D1-F049-4E13-BD10-769AB47C7CD9}">
      <dgm:prSet/>
      <dgm:spPr/>
      <dgm:t>
        <a:bodyPr/>
        <a:lstStyle/>
        <a:p>
          <a:endParaRPr lang="ru-RU"/>
        </a:p>
      </dgm:t>
    </dgm:pt>
    <dgm:pt modelId="{79ECA42D-0973-4170-A5D2-B59F81AE0BFB}">
      <dgm:prSet phldrT="[Текст]"/>
      <dgm:spPr/>
      <dgm:t>
        <a:bodyPr/>
        <a:lstStyle/>
        <a:p>
          <a:r>
            <a:rPr lang="ru-RU" b="1" dirty="0" err="1" smtClean="0"/>
            <a:t>Деятельностный</a:t>
          </a:r>
          <a:r>
            <a:rPr lang="ru-RU" b="1" dirty="0" smtClean="0"/>
            <a:t> подход</a:t>
          </a:r>
          <a:endParaRPr lang="ru-RU" dirty="0"/>
        </a:p>
      </dgm:t>
    </dgm:pt>
    <dgm:pt modelId="{F20461CC-7D88-4ACE-AB47-89E4609FB153}" type="parTrans" cxnId="{654D73B8-37ED-48C7-98AC-8B6C4EEE3156}">
      <dgm:prSet/>
      <dgm:spPr/>
      <dgm:t>
        <a:bodyPr/>
        <a:lstStyle/>
        <a:p>
          <a:endParaRPr lang="ru-RU"/>
        </a:p>
      </dgm:t>
    </dgm:pt>
    <dgm:pt modelId="{C5F4C223-1163-41AD-BEAD-2F7B1CF0DEAB}" type="sibTrans" cxnId="{654D73B8-37ED-48C7-98AC-8B6C4EEE3156}">
      <dgm:prSet/>
      <dgm:spPr/>
      <dgm:t>
        <a:bodyPr/>
        <a:lstStyle/>
        <a:p>
          <a:endParaRPr lang="ru-RU"/>
        </a:p>
      </dgm:t>
    </dgm:pt>
    <dgm:pt modelId="{485900BC-3313-443A-ABD7-605D419C3AF4}">
      <dgm:prSet phldrT="[Текст]"/>
      <dgm:spPr/>
      <dgm:t>
        <a:bodyPr/>
        <a:lstStyle/>
        <a:p>
          <a:r>
            <a:rPr lang="ru-RU" b="1" dirty="0" err="1" smtClean="0"/>
            <a:t>Системно-деятельностный</a:t>
          </a:r>
          <a:r>
            <a:rPr lang="ru-RU" b="1" dirty="0" smtClean="0"/>
            <a:t> подход</a:t>
          </a:r>
          <a:r>
            <a:rPr lang="ru-RU" dirty="0" smtClean="0"/>
            <a:t> </a:t>
          </a:r>
          <a:endParaRPr lang="ru-RU" dirty="0"/>
        </a:p>
      </dgm:t>
    </dgm:pt>
    <dgm:pt modelId="{6515AEEF-8F9A-44AA-9D1F-E4712F2B8150}" type="parTrans" cxnId="{0BD382F0-61F5-47B1-9283-56F4A995D38F}">
      <dgm:prSet/>
      <dgm:spPr/>
      <dgm:t>
        <a:bodyPr/>
        <a:lstStyle/>
        <a:p>
          <a:endParaRPr lang="ru-RU"/>
        </a:p>
      </dgm:t>
    </dgm:pt>
    <dgm:pt modelId="{7600F4D8-2E1F-4094-B460-8CE758B39D65}" type="sibTrans" cxnId="{0BD382F0-61F5-47B1-9283-56F4A995D38F}">
      <dgm:prSet/>
      <dgm:spPr/>
      <dgm:t>
        <a:bodyPr/>
        <a:lstStyle/>
        <a:p>
          <a:endParaRPr lang="ru-RU"/>
        </a:p>
      </dgm:t>
    </dgm:pt>
    <dgm:pt modelId="{F96178DA-7F3F-44EE-A473-4E6E51E1CE95}">
      <dgm:prSet/>
      <dgm:spPr/>
      <dgm:t>
        <a:bodyPr/>
        <a:lstStyle/>
        <a:p>
          <a:r>
            <a:rPr lang="ru-RU" dirty="0" smtClean="0"/>
            <a:t>разрабатывался в исследованиях классиков отечественной науки (таких, как Б.Г.Ананьев, Б.Ф.Ломов и др.)</a:t>
          </a:r>
          <a:endParaRPr lang="ru-RU" dirty="0"/>
        </a:p>
      </dgm:t>
    </dgm:pt>
    <dgm:pt modelId="{C9F05254-2181-4F6F-A19E-89AC5FCCD152}" type="parTrans" cxnId="{4A07F7C7-D006-4A35-9AB2-5DB72D09D716}">
      <dgm:prSet/>
      <dgm:spPr/>
      <dgm:t>
        <a:bodyPr/>
        <a:lstStyle/>
        <a:p>
          <a:endParaRPr lang="ru-RU"/>
        </a:p>
      </dgm:t>
    </dgm:pt>
    <dgm:pt modelId="{734F718A-D5A1-4D70-8762-71C7C2C8BF24}" type="sibTrans" cxnId="{4A07F7C7-D006-4A35-9AB2-5DB72D09D716}">
      <dgm:prSet/>
      <dgm:spPr/>
      <dgm:t>
        <a:bodyPr/>
        <a:lstStyle/>
        <a:p>
          <a:endParaRPr lang="ru-RU"/>
        </a:p>
      </dgm:t>
    </dgm:pt>
    <dgm:pt modelId="{26E5E14C-435C-4814-88FA-83436AC2D011}">
      <dgm:prSet/>
      <dgm:spPr/>
      <dgm:t>
        <a:bodyPr/>
        <a:lstStyle/>
        <a:p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В.Д. </a:t>
          </a:r>
          <a:r>
            <a:rPr lang="ru-RU" b="0" i="0" dirty="0" err="1" smtClean="0">
              <a:latin typeface="Times New Roman" pitchFamily="18" charset="0"/>
              <a:cs typeface="Times New Roman" pitchFamily="18" charset="0"/>
            </a:rPr>
            <a:t>Шадриков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, Сухов В. П., Л.Г. </a:t>
          </a:r>
          <a:r>
            <a:rPr lang="ru-RU" b="0" i="0" dirty="0" err="1" smtClean="0">
              <a:latin typeface="Times New Roman" pitchFamily="18" charset="0"/>
              <a:cs typeface="Times New Roman" pitchFamily="18" charset="0"/>
            </a:rPr>
            <a:t>Петерсон</a:t>
          </a:r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. и др.</a:t>
          </a:r>
          <a:endParaRPr lang="ru-RU" b="0" i="0" dirty="0">
            <a:latin typeface="Times New Roman" pitchFamily="18" charset="0"/>
            <a:cs typeface="Times New Roman" pitchFamily="18" charset="0"/>
          </a:endParaRPr>
        </a:p>
      </dgm:t>
    </dgm:pt>
    <dgm:pt modelId="{DA103A67-2DA9-46BE-B3CF-1FA2A482E2B8}" type="parTrans" cxnId="{C935BFAC-352C-4072-A7A6-E873F8B51050}">
      <dgm:prSet/>
      <dgm:spPr/>
      <dgm:t>
        <a:bodyPr/>
        <a:lstStyle/>
        <a:p>
          <a:endParaRPr lang="ru-RU"/>
        </a:p>
      </dgm:t>
    </dgm:pt>
    <dgm:pt modelId="{15BACB65-D900-4200-831E-23B1EF5051B8}" type="sibTrans" cxnId="{C935BFAC-352C-4072-A7A6-E873F8B51050}">
      <dgm:prSet/>
      <dgm:spPr/>
      <dgm:t>
        <a:bodyPr/>
        <a:lstStyle/>
        <a:p>
          <a:endParaRPr lang="ru-RU"/>
        </a:p>
      </dgm:t>
    </dgm:pt>
    <dgm:pt modelId="{1D6713B6-A127-45C6-9114-AD398E8C8044}">
      <dgm:prSet/>
      <dgm:spPr/>
      <dgm:t>
        <a:bodyPr/>
        <a:lstStyle/>
        <a:p>
          <a:r>
            <a:rPr lang="ru-RU" dirty="0" smtClean="0"/>
            <a:t>С.Л. Рубинштейн, Л.С. </a:t>
          </a:r>
          <a:r>
            <a:rPr lang="ru-RU" dirty="0" err="1" smtClean="0"/>
            <a:t>Выготский</a:t>
          </a:r>
          <a:r>
            <a:rPr lang="ru-RU" dirty="0" smtClean="0"/>
            <a:t>, А.Н. Леонтьев, Л.В. </a:t>
          </a:r>
          <a:r>
            <a:rPr lang="ru-RU" dirty="0" err="1" smtClean="0"/>
            <a:t>Занков</a:t>
          </a:r>
          <a:r>
            <a:rPr lang="ru-RU" dirty="0" smtClean="0"/>
            <a:t>, Д.Б. </a:t>
          </a:r>
          <a:r>
            <a:rPr lang="ru-RU" dirty="0" err="1" smtClean="0"/>
            <a:t>Эльконин</a:t>
          </a:r>
          <a:r>
            <a:rPr lang="ru-RU" dirty="0" smtClean="0"/>
            <a:t>, В.В.Давыдов </a:t>
          </a:r>
          <a:endParaRPr lang="ru-RU" dirty="0"/>
        </a:p>
      </dgm:t>
    </dgm:pt>
    <dgm:pt modelId="{651A3EAA-6904-46D9-9189-774BA68A0863}" type="sibTrans" cxnId="{89DD6C87-D01A-4937-8653-574715A311E0}">
      <dgm:prSet/>
      <dgm:spPr/>
      <dgm:t>
        <a:bodyPr/>
        <a:lstStyle/>
        <a:p>
          <a:endParaRPr lang="ru-RU"/>
        </a:p>
      </dgm:t>
    </dgm:pt>
    <dgm:pt modelId="{3C8EE531-00C7-4C5F-90E2-0D6430570FEC}" type="parTrans" cxnId="{89DD6C87-D01A-4937-8653-574715A311E0}">
      <dgm:prSet/>
      <dgm:spPr/>
      <dgm:t>
        <a:bodyPr/>
        <a:lstStyle/>
        <a:p>
          <a:endParaRPr lang="ru-RU"/>
        </a:p>
      </dgm:t>
    </dgm:pt>
    <dgm:pt modelId="{74520D91-F0AD-4661-B803-B2922133B201}" type="pres">
      <dgm:prSet presAssocID="{C627E75E-A669-4284-94DC-9D3E26C6E273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EAC64D-193F-43A1-9361-25F9BA5F88D5}" type="pres">
      <dgm:prSet presAssocID="{DBE8CA13-40A3-4427-809A-A44C61CB15C6}" presName="compNode" presStyleCnt="0"/>
      <dgm:spPr/>
    </dgm:pt>
    <dgm:pt modelId="{105C0679-0EB1-4105-8C1B-E73F99AAC09D}" type="pres">
      <dgm:prSet presAssocID="{DBE8CA13-40A3-4427-809A-A44C61CB15C6}" presName="childRec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4CD62D-A56D-4F3C-BFCC-BB213F504629}" type="pres">
      <dgm:prSet presAssocID="{DBE8CA13-40A3-4427-809A-A44C61CB15C6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59A14E-D6BC-406C-9DE0-DB30D826ED92}" type="pres">
      <dgm:prSet presAssocID="{DBE8CA13-40A3-4427-809A-A44C61CB15C6}" presName="parentRect" presStyleLbl="alignNode1" presStyleIdx="0" presStyleCnt="3"/>
      <dgm:spPr/>
      <dgm:t>
        <a:bodyPr/>
        <a:lstStyle/>
        <a:p>
          <a:endParaRPr lang="ru-RU"/>
        </a:p>
      </dgm:t>
    </dgm:pt>
    <dgm:pt modelId="{E41797D3-1885-4590-8344-B177A2EA57A5}" type="pres">
      <dgm:prSet presAssocID="{DBE8CA13-40A3-4427-809A-A44C61CB15C6}" presName="adorn" presStyleLbl="fgAccFollowNode1" presStyleIdx="0" presStyleCnt="3"/>
      <dgm:spPr/>
      <dgm:t>
        <a:bodyPr/>
        <a:lstStyle/>
        <a:p>
          <a:endParaRPr lang="ru-RU"/>
        </a:p>
      </dgm:t>
    </dgm:pt>
    <dgm:pt modelId="{49723EA5-7A53-40CF-B6F9-CA8908A1C92A}" type="pres">
      <dgm:prSet presAssocID="{6D4E5075-3349-4D9D-A990-A4A568C7C598}" presName="sibTrans" presStyleLbl="sibTrans2D1" presStyleIdx="0" presStyleCnt="0"/>
      <dgm:spPr/>
      <dgm:t>
        <a:bodyPr/>
        <a:lstStyle/>
        <a:p>
          <a:endParaRPr lang="ru-RU"/>
        </a:p>
      </dgm:t>
    </dgm:pt>
    <dgm:pt modelId="{4BA9F6B1-45F4-4060-95B5-FD69272A65FF}" type="pres">
      <dgm:prSet presAssocID="{79ECA42D-0973-4170-A5D2-B59F81AE0BFB}" presName="compNode" presStyleCnt="0"/>
      <dgm:spPr/>
    </dgm:pt>
    <dgm:pt modelId="{DD5CA812-1DE8-469B-9BAE-D8A11C1B98CB}" type="pres">
      <dgm:prSet presAssocID="{79ECA42D-0973-4170-A5D2-B59F81AE0BFB}" presName="childRect" presStyleLbl="bgAcc1" presStyleIdx="1" presStyleCnt="3" custLinFactNeighborX="1791" custLinFactNeighborY="11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2F6183-CF9D-43BC-8B4C-E4F3D28AF4E0}" type="pres">
      <dgm:prSet presAssocID="{79ECA42D-0973-4170-A5D2-B59F81AE0BFB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78859B-8C8A-492C-9279-A1F91DB44ED2}" type="pres">
      <dgm:prSet presAssocID="{79ECA42D-0973-4170-A5D2-B59F81AE0BFB}" presName="parentRect" presStyleLbl="alignNode1" presStyleIdx="1" presStyleCnt="3"/>
      <dgm:spPr/>
      <dgm:t>
        <a:bodyPr/>
        <a:lstStyle/>
        <a:p>
          <a:endParaRPr lang="ru-RU"/>
        </a:p>
      </dgm:t>
    </dgm:pt>
    <dgm:pt modelId="{05C07D34-2705-4B77-A261-C0E3C7111937}" type="pres">
      <dgm:prSet presAssocID="{79ECA42D-0973-4170-A5D2-B59F81AE0BFB}" presName="adorn" presStyleLbl="fgAccFollowNode1" presStyleIdx="1" presStyleCnt="3"/>
      <dgm:spPr/>
    </dgm:pt>
    <dgm:pt modelId="{ABE20851-79FD-4074-B34E-870B75A520B8}" type="pres">
      <dgm:prSet presAssocID="{C5F4C223-1163-41AD-BEAD-2F7B1CF0DEAB}" presName="sibTrans" presStyleLbl="sibTrans2D1" presStyleIdx="0" presStyleCnt="0"/>
      <dgm:spPr/>
      <dgm:t>
        <a:bodyPr/>
        <a:lstStyle/>
        <a:p>
          <a:endParaRPr lang="ru-RU"/>
        </a:p>
      </dgm:t>
    </dgm:pt>
    <dgm:pt modelId="{AE1B5D68-B653-431F-BD3F-100F4C2121F8}" type="pres">
      <dgm:prSet presAssocID="{485900BC-3313-443A-ABD7-605D419C3AF4}" presName="compNode" presStyleCnt="0"/>
      <dgm:spPr/>
    </dgm:pt>
    <dgm:pt modelId="{C6331F05-1029-4F62-9D32-44653C522228}" type="pres">
      <dgm:prSet presAssocID="{485900BC-3313-443A-ABD7-605D419C3AF4}" presName="childRec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AEBC9E-EA8E-41B3-82C4-91AFFA1B0165}" type="pres">
      <dgm:prSet presAssocID="{485900BC-3313-443A-ABD7-605D419C3AF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2FA5DF-0EF8-408D-B111-FB66D2C6E631}" type="pres">
      <dgm:prSet presAssocID="{485900BC-3313-443A-ABD7-605D419C3AF4}" presName="parentRect" presStyleLbl="alignNode1" presStyleIdx="2" presStyleCnt="3"/>
      <dgm:spPr/>
      <dgm:t>
        <a:bodyPr/>
        <a:lstStyle/>
        <a:p>
          <a:endParaRPr lang="ru-RU"/>
        </a:p>
      </dgm:t>
    </dgm:pt>
    <dgm:pt modelId="{057AC0E7-B866-43B7-83FF-6EFC2BC9240B}" type="pres">
      <dgm:prSet presAssocID="{485900BC-3313-443A-ABD7-605D419C3AF4}" presName="adorn" presStyleLbl="fgAccFollowNode1" presStyleIdx="2" presStyleCnt="3"/>
      <dgm:spPr/>
      <dgm:t>
        <a:bodyPr/>
        <a:lstStyle/>
        <a:p>
          <a:endParaRPr lang="ru-RU"/>
        </a:p>
      </dgm:t>
    </dgm:pt>
  </dgm:ptLst>
  <dgm:cxnLst>
    <dgm:cxn modelId="{588B78DC-2998-47D3-A22A-82F1927D6E4B}" type="presOf" srcId="{79ECA42D-0973-4170-A5D2-B59F81AE0BFB}" destId="{742F6183-CF9D-43BC-8B4C-E4F3D28AF4E0}" srcOrd="0" destOrd="0" presId="urn:microsoft.com/office/officeart/2005/8/layout/bList2"/>
    <dgm:cxn modelId="{518351AA-A427-45F3-A9D1-43F123702751}" type="presOf" srcId="{26E5E14C-435C-4814-88FA-83436AC2D011}" destId="{C6331F05-1029-4F62-9D32-44653C522228}" srcOrd="0" destOrd="0" presId="urn:microsoft.com/office/officeart/2005/8/layout/bList2"/>
    <dgm:cxn modelId="{4A07F7C7-D006-4A35-9AB2-5DB72D09D716}" srcId="{DBE8CA13-40A3-4427-809A-A44C61CB15C6}" destId="{F96178DA-7F3F-44EE-A473-4E6E51E1CE95}" srcOrd="0" destOrd="0" parTransId="{C9F05254-2181-4F6F-A19E-89AC5FCCD152}" sibTransId="{734F718A-D5A1-4D70-8762-71C7C2C8BF24}"/>
    <dgm:cxn modelId="{49A40FC9-F5C4-4276-9632-80CCB136D2F3}" type="presOf" srcId="{DBE8CA13-40A3-4427-809A-A44C61CB15C6}" destId="{784CD62D-A56D-4F3C-BFCC-BB213F504629}" srcOrd="0" destOrd="0" presId="urn:microsoft.com/office/officeart/2005/8/layout/bList2"/>
    <dgm:cxn modelId="{236EC836-CE2B-4C96-A6BD-83E66ADB2A2A}" type="presOf" srcId="{C627E75E-A669-4284-94DC-9D3E26C6E273}" destId="{74520D91-F0AD-4661-B803-B2922133B201}" srcOrd="0" destOrd="0" presId="urn:microsoft.com/office/officeart/2005/8/layout/bList2"/>
    <dgm:cxn modelId="{89DD6C87-D01A-4937-8653-574715A311E0}" srcId="{79ECA42D-0973-4170-A5D2-B59F81AE0BFB}" destId="{1D6713B6-A127-45C6-9114-AD398E8C8044}" srcOrd="0" destOrd="0" parTransId="{3C8EE531-00C7-4C5F-90E2-0D6430570FEC}" sibTransId="{651A3EAA-6904-46D9-9189-774BA68A0863}"/>
    <dgm:cxn modelId="{E539D2E2-F9C6-4ADD-B71B-CA4CA44D163E}" type="presOf" srcId="{C5F4C223-1163-41AD-BEAD-2F7B1CF0DEAB}" destId="{ABE20851-79FD-4074-B34E-870B75A520B8}" srcOrd="0" destOrd="0" presId="urn:microsoft.com/office/officeart/2005/8/layout/bList2"/>
    <dgm:cxn modelId="{C9D2B1B9-C55E-4CE2-8705-2696D459817D}" type="presOf" srcId="{DBE8CA13-40A3-4427-809A-A44C61CB15C6}" destId="{8359A14E-D6BC-406C-9DE0-DB30D826ED92}" srcOrd="1" destOrd="0" presId="urn:microsoft.com/office/officeart/2005/8/layout/bList2"/>
    <dgm:cxn modelId="{0D872794-885E-4465-BE49-39A07CD0D2D1}" type="presOf" srcId="{485900BC-3313-443A-ABD7-605D419C3AF4}" destId="{A82FA5DF-0EF8-408D-B111-FB66D2C6E631}" srcOrd="1" destOrd="0" presId="urn:microsoft.com/office/officeart/2005/8/layout/bList2"/>
    <dgm:cxn modelId="{C935BFAC-352C-4072-A7A6-E873F8B51050}" srcId="{485900BC-3313-443A-ABD7-605D419C3AF4}" destId="{26E5E14C-435C-4814-88FA-83436AC2D011}" srcOrd="0" destOrd="0" parTransId="{DA103A67-2DA9-46BE-B3CF-1FA2A482E2B8}" sibTransId="{15BACB65-D900-4200-831E-23B1EF5051B8}"/>
    <dgm:cxn modelId="{0BD382F0-61F5-47B1-9283-56F4A995D38F}" srcId="{C627E75E-A669-4284-94DC-9D3E26C6E273}" destId="{485900BC-3313-443A-ABD7-605D419C3AF4}" srcOrd="2" destOrd="0" parTransId="{6515AEEF-8F9A-44AA-9D1F-E4712F2B8150}" sibTransId="{7600F4D8-2E1F-4094-B460-8CE758B39D65}"/>
    <dgm:cxn modelId="{FA992F3C-6C3B-4F4A-8E23-2ACB2FC3C791}" type="presOf" srcId="{6D4E5075-3349-4D9D-A990-A4A568C7C598}" destId="{49723EA5-7A53-40CF-B6F9-CA8908A1C92A}" srcOrd="0" destOrd="0" presId="urn:microsoft.com/office/officeart/2005/8/layout/bList2"/>
    <dgm:cxn modelId="{539484D1-F049-4E13-BD10-769AB47C7CD9}" srcId="{C627E75E-A669-4284-94DC-9D3E26C6E273}" destId="{DBE8CA13-40A3-4427-809A-A44C61CB15C6}" srcOrd="0" destOrd="0" parTransId="{8C8FDF1E-7529-43BA-BCA4-4DE9CBC4F085}" sibTransId="{6D4E5075-3349-4D9D-A990-A4A568C7C598}"/>
    <dgm:cxn modelId="{654D73B8-37ED-48C7-98AC-8B6C4EEE3156}" srcId="{C627E75E-A669-4284-94DC-9D3E26C6E273}" destId="{79ECA42D-0973-4170-A5D2-B59F81AE0BFB}" srcOrd="1" destOrd="0" parTransId="{F20461CC-7D88-4ACE-AB47-89E4609FB153}" sibTransId="{C5F4C223-1163-41AD-BEAD-2F7B1CF0DEAB}"/>
    <dgm:cxn modelId="{B5E63A7C-8F5F-4F68-AB00-8F2F1D3A721F}" type="presOf" srcId="{79ECA42D-0973-4170-A5D2-B59F81AE0BFB}" destId="{7878859B-8C8A-492C-9279-A1F91DB44ED2}" srcOrd="1" destOrd="0" presId="urn:microsoft.com/office/officeart/2005/8/layout/bList2"/>
    <dgm:cxn modelId="{12F2FFB6-DEF4-470E-A568-A17CB8142EDC}" type="presOf" srcId="{F96178DA-7F3F-44EE-A473-4E6E51E1CE95}" destId="{105C0679-0EB1-4105-8C1B-E73F99AAC09D}" srcOrd="0" destOrd="0" presId="urn:microsoft.com/office/officeart/2005/8/layout/bList2"/>
    <dgm:cxn modelId="{C9B44B81-0F85-4427-AD53-E01F4E875930}" type="presOf" srcId="{485900BC-3313-443A-ABD7-605D419C3AF4}" destId="{41AEBC9E-EA8E-41B3-82C4-91AFFA1B0165}" srcOrd="0" destOrd="0" presId="urn:microsoft.com/office/officeart/2005/8/layout/bList2"/>
    <dgm:cxn modelId="{CD722AC0-F726-4913-A6E1-18CC0BF42A21}" type="presOf" srcId="{1D6713B6-A127-45C6-9114-AD398E8C8044}" destId="{DD5CA812-1DE8-469B-9BAE-D8A11C1B98CB}" srcOrd="0" destOrd="0" presId="urn:microsoft.com/office/officeart/2005/8/layout/bList2"/>
    <dgm:cxn modelId="{3317A8A3-58C1-469C-B1B3-1D63992D513C}" type="presParOf" srcId="{74520D91-F0AD-4661-B803-B2922133B201}" destId="{7CEAC64D-193F-43A1-9361-25F9BA5F88D5}" srcOrd="0" destOrd="0" presId="urn:microsoft.com/office/officeart/2005/8/layout/bList2"/>
    <dgm:cxn modelId="{AF6DA228-19C1-49F7-A165-66BDDF0D8F87}" type="presParOf" srcId="{7CEAC64D-193F-43A1-9361-25F9BA5F88D5}" destId="{105C0679-0EB1-4105-8C1B-E73F99AAC09D}" srcOrd="0" destOrd="0" presId="urn:microsoft.com/office/officeart/2005/8/layout/bList2"/>
    <dgm:cxn modelId="{C7D793D8-D312-48CC-8AA0-0ABDA3AC63AA}" type="presParOf" srcId="{7CEAC64D-193F-43A1-9361-25F9BA5F88D5}" destId="{784CD62D-A56D-4F3C-BFCC-BB213F504629}" srcOrd="1" destOrd="0" presId="urn:microsoft.com/office/officeart/2005/8/layout/bList2"/>
    <dgm:cxn modelId="{9FF8EB88-A475-437F-AFF0-0A6D5ECEF4DD}" type="presParOf" srcId="{7CEAC64D-193F-43A1-9361-25F9BA5F88D5}" destId="{8359A14E-D6BC-406C-9DE0-DB30D826ED92}" srcOrd="2" destOrd="0" presId="urn:microsoft.com/office/officeart/2005/8/layout/bList2"/>
    <dgm:cxn modelId="{18B1E17D-2781-4B9E-B5C7-084CFF6C14B7}" type="presParOf" srcId="{7CEAC64D-193F-43A1-9361-25F9BA5F88D5}" destId="{E41797D3-1885-4590-8344-B177A2EA57A5}" srcOrd="3" destOrd="0" presId="urn:microsoft.com/office/officeart/2005/8/layout/bList2"/>
    <dgm:cxn modelId="{8F2B1DA0-7129-431F-824F-76AA9E24E8A4}" type="presParOf" srcId="{74520D91-F0AD-4661-B803-B2922133B201}" destId="{49723EA5-7A53-40CF-B6F9-CA8908A1C92A}" srcOrd="1" destOrd="0" presId="urn:microsoft.com/office/officeart/2005/8/layout/bList2"/>
    <dgm:cxn modelId="{2FD842EF-3E2E-4BAC-BA20-7E40A2E87F59}" type="presParOf" srcId="{74520D91-F0AD-4661-B803-B2922133B201}" destId="{4BA9F6B1-45F4-4060-95B5-FD69272A65FF}" srcOrd="2" destOrd="0" presId="urn:microsoft.com/office/officeart/2005/8/layout/bList2"/>
    <dgm:cxn modelId="{1D3F23CA-3A94-48F3-92BA-8F127143F8D4}" type="presParOf" srcId="{4BA9F6B1-45F4-4060-95B5-FD69272A65FF}" destId="{DD5CA812-1DE8-469B-9BAE-D8A11C1B98CB}" srcOrd="0" destOrd="0" presId="urn:microsoft.com/office/officeart/2005/8/layout/bList2"/>
    <dgm:cxn modelId="{23D74556-FB30-4E4F-9F18-AB90ACDFEFF9}" type="presParOf" srcId="{4BA9F6B1-45F4-4060-95B5-FD69272A65FF}" destId="{742F6183-CF9D-43BC-8B4C-E4F3D28AF4E0}" srcOrd="1" destOrd="0" presId="urn:microsoft.com/office/officeart/2005/8/layout/bList2"/>
    <dgm:cxn modelId="{AF856997-3E2A-4FFA-9391-AA2E80701EDC}" type="presParOf" srcId="{4BA9F6B1-45F4-4060-95B5-FD69272A65FF}" destId="{7878859B-8C8A-492C-9279-A1F91DB44ED2}" srcOrd="2" destOrd="0" presId="urn:microsoft.com/office/officeart/2005/8/layout/bList2"/>
    <dgm:cxn modelId="{6E951097-417D-4AF4-AD26-8FA8F67EDA7B}" type="presParOf" srcId="{4BA9F6B1-45F4-4060-95B5-FD69272A65FF}" destId="{05C07D34-2705-4B77-A261-C0E3C7111937}" srcOrd="3" destOrd="0" presId="urn:microsoft.com/office/officeart/2005/8/layout/bList2"/>
    <dgm:cxn modelId="{19DE5203-4309-4EF0-ABFE-F6973F506955}" type="presParOf" srcId="{74520D91-F0AD-4661-B803-B2922133B201}" destId="{ABE20851-79FD-4074-B34E-870B75A520B8}" srcOrd="3" destOrd="0" presId="urn:microsoft.com/office/officeart/2005/8/layout/bList2"/>
    <dgm:cxn modelId="{7230965D-0E71-4EEB-B798-7F544E91BC00}" type="presParOf" srcId="{74520D91-F0AD-4661-B803-B2922133B201}" destId="{AE1B5D68-B653-431F-BD3F-100F4C2121F8}" srcOrd="4" destOrd="0" presId="urn:microsoft.com/office/officeart/2005/8/layout/bList2"/>
    <dgm:cxn modelId="{646952B1-B545-4227-88AD-55E35F6DC087}" type="presParOf" srcId="{AE1B5D68-B653-431F-BD3F-100F4C2121F8}" destId="{C6331F05-1029-4F62-9D32-44653C522228}" srcOrd="0" destOrd="0" presId="urn:microsoft.com/office/officeart/2005/8/layout/bList2"/>
    <dgm:cxn modelId="{B3A3BE86-5161-472A-A65E-50A035E2D1D4}" type="presParOf" srcId="{AE1B5D68-B653-431F-BD3F-100F4C2121F8}" destId="{41AEBC9E-EA8E-41B3-82C4-91AFFA1B0165}" srcOrd="1" destOrd="0" presId="urn:microsoft.com/office/officeart/2005/8/layout/bList2"/>
    <dgm:cxn modelId="{F1DF5BB2-17C0-4DB1-AE34-845874446C9B}" type="presParOf" srcId="{AE1B5D68-B653-431F-BD3F-100F4C2121F8}" destId="{A82FA5DF-0EF8-408D-B111-FB66D2C6E631}" srcOrd="2" destOrd="0" presId="urn:microsoft.com/office/officeart/2005/8/layout/bList2"/>
    <dgm:cxn modelId="{664322A0-2D11-4923-BDF1-B579E483FD1D}" type="presParOf" srcId="{AE1B5D68-B653-431F-BD3F-100F4C2121F8}" destId="{057AC0E7-B866-43B7-83FF-6EFC2BC9240B}" srcOrd="3" destOrd="0" presId="urn:microsoft.com/office/officeart/2005/8/layout/b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DD75B7-3E5E-41C6-8888-763340227E08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48403D-5F65-4F6E-BF4A-A2C81880CA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D75B7-3E5E-41C6-8888-763340227E08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8403D-5F65-4F6E-BF4A-A2C81880CA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D75B7-3E5E-41C6-8888-763340227E08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8403D-5F65-4F6E-BF4A-A2C81880CA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D75B7-3E5E-41C6-8888-763340227E08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8403D-5F65-4F6E-BF4A-A2C81880CA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D75B7-3E5E-41C6-8888-763340227E08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8403D-5F65-4F6E-BF4A-A2C81880CA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D75B7-3E5E-41C6-8888-763340227E08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8403D-5F65-4F6E-BF4A-A2C81880CA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D75B7-3E5E-41C6-8888-763340227E08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8403D-5F65-4F6E-BF4A-A2C81880CA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D75B7-3E5E-41C6-8888-763340227E08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8403D-5F65-4F6E-BF4A-A2C81880CA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D75B7-3E5E-41C6-8888-763340227E08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8403D-5F65-4F6E-BF4A-A2C81880CA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3DD75B7-3E5E-41C6-8888-763340227E08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48403D-5F65-4F6E-BF4A-A2C81880CA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DD75B7-3E5E-41C6-8888-763340227E08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48403D-5F65-4F6E-BF4A-A2C81880CA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DD75B7-3E5E-41C6-8888-763340227E08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48403D-5F65-4F6E-BF4A-A2C81880CA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u.wikipedia.org/wiki/%D0%93%D0%B5%D0%B3%D0%B5%D0%BB%D1%8C,_%D0%93%D0%B5%D0%BE%D1%80%D0%B3_%D0%92%D0%B8%D0%BB%D1%8C%D0%B3%D0%B5%D0%BB%D1%8C%D0%BC_%D0%A4%D1%80%D0%B8%D0%B4%D1%80%D0%B8%D1%8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ru.wikipedia.org/wiki/%D0%94%D1%8C%D1%8E%D0%B8,_%D0%94%D0%B6%D0%BE%D0%B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u.wikipedia.org/wiki/%D0%92%D1%8B%D0%B3%D0%BE%D1%82%D1%81%D0%BA%D0%B8%D0%B9,_%D0%9B%D0%B5%D0%B2_%D0%A1%D0%B5%D0%BC%D1%91%D0%BD%D0%BE%D0%B2%D0%B8%D1%8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4%D0%B0%D0%B9%D0%BB:Galperin_Petr_Yakovlevich.jpg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ru.wikipedia.org/wiki/%D0%9B%D0%B5%D0%BE%D0%BD%D1%82%D1%8C%D0%B5%D0%B2,_%D0%90%D0%BB%D0%B5%D0%BA%D1%81%D0%B5%D0%B9_%D0%9D%D0%B8%D0%BA%D0%BE%D0%BB%D0%B0%D0%B5%D0%B2%D0%B8%D1%8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История разработки теоретических основ </a:t>
            </a:r>
            <a:r>
              <a:rPr lang="ru-RU" dirty="0" err="1" smtClean="0"/>
              <a:t>системно-деятельностного</a:t>
            </a:r>
            <a:r>
              <a:rPr lang="ru-RU" dirty="0" smtClean="0"/>
              <a:t> подхода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Автор: учитель истории </a:t>
            </a:r>
          </a:p>
          <a:p>
            <a:r>
              <a:rPr lang="ru-RU" sz="1800" dirty="0" smtClean="0"/>
              <a:t>МОУ Медведской СОШ,</a:t>
            </a:r>
          </a:p>
          <a:p>
            <a:r>
              <a:rPr lang="ru-RU" sz="1800" dirty="0" smtClean="0"/>
              <a:t> Бисерова Е.А.</a:t>
            </a:r>
            <a:endParaRPr lang="ru-RU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Таким образом, </a:t>
            </a:r>
            <a:r>
              <a:rPr lang="ru-RU" dirty="0" err="1" smtClean="0"/>
              <a:t>системно-деятельностный</a:t>
            </a:r>
            <a:r>
              <a:rPr lang="ru-RU" dirty="0" smtClean="0"/>
              <a:t> подход наиболее полно на сегодняшний день описывает основные психологические условия и механизмы процесса учения, структуру учебной деятельности учащихся, адекватную современным приоритетам российского </a:t>
            </a:r>
            <a:r>
              <a:rPr lang="ru-RU" dirty="0" err="1" smtClean="0"/>
              <a:t>модернизиующегося</a:t>
            </a:r>
            <a:r>
              <a:rPr lang="ru-RU" dirty="0" smtClean="0"/>
              <a:t> образования. Следование этой теории при формировании содержания общего образования предполагает в частности, анализ видов ведущей деятельности (игровая, учебная, общение), выделение универсальных учебных действий, порождающих компетенции, знания, умения и навыки.</a:t>
            </a:r>
          </a:p>
          <a:p>
            <a:r>
              <a:rPr lang="ru-RU" dirty="0" smtClean="0"/>
              <a:t>При этом такие популярные в последние годы в образовании подходы, как </a:t>
            </a:r>
            <a:r>
              <a:rPr lang="ru-RU" dirty="0" err="1" smtClean="0"/>
              <a:t>компетентностный</a:t>
            </a:r>
            <a:r>
              <a:rPr lang="ru-RU" dirty="0" smtClean="0"/>
              <a:t>, личностно-ориентированный и др., не только не противоречат, но отчасти и "поглощаются", сочетаются с </a:t>
            </a:r>
            <a:r>
              <a:rPr lang="ru-RU" dirty="0" err="1" smtClean="0"/>
              <a:t>системно-деятельностный</a:t>
            </a:r>
            <a:r>
              <a:rPr lang="ru-RU" dirty="0" smtClean="0"/>
              <a:t> подходом к проектированию, организации и оценке результатов образования.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образовательной деятельности ученика </a:t>
            </a:r>
            <a:endParaRPr lang="ru-RU" dirty="0"/>
          </a:p>
        </p:txBody>
      </p:sp>
      <p:pic>
        <p:nvPicPr>
          <p:cNvPr id="4" name="Содержимое 3" descr="http://www.eidos.ru/journal/2012/im0329-10-2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428868"/>
            <a:ext cx="450059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57818" y="2571744"/>
            <a:ext cx="335758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ученик изучает и осваивает образовательный объект (в том числе эвристически),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создаёт в результате свой личный образовательный продукт;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с помощью учителя сопоставляет свой продукт с культурным аналогом;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переосмысливает свой продукт и одновременно осваивает общекультурные достижения;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процесс сопровождается рефлексией. На её основе происходит самооценка и оценка образовательных результатов.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3340" y="1214422"/>
            <a:ext cx="50006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модель системной образовательной </a:t>
            </a:r>
            <a:r>
              <a:rPr lang="ru-RU" dirty="0" smtClean="0"/>
              <a:t>деятельности, созданная </a:t>
            </a:r>
            <a:r>
              <a:rPr lang="ru-RU" b="1" dirty="0" smtClean="0"/>
              <a:t>Хуторским Андреем Викторовичем </a:t>
            </a:r>
            <a:r>
              <a:rPr lang="ru-RU" dirty="0" smtClean="0"/>
              <a:t>включает </a:t>
            </a:r>
            <a:r>
              <a:rPr lang="ru-RU" dirty="0" smtClean="0"/>
              <a:t>следующие этапы: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488" y="1357298"/>
            <a:ext cx="5829312" cy="5143536"/>
          </a:xfrm>
        </p:spPr>
        <p:txBody>
          <a:bodyPr>
            <a:normAutofit fontScale="55000" lnSpcReduction="20000"/>
          </a:bodyPr>
          <a:lstStyle/>
          <a:p>
            <a:r>
              <a:rPr lang="ru-RU" sz="3600" dirty="0" smtClean="0"/>
              <a:t>В XIX в. ещё в дидактико-методических работах по начальному и дошкольному образованию </a:t>
            </a:r>
            <a:r>
              <a:rPr lang="ru-RU" sz="3600" dirty="0" err="1" smtClean="0"/>
              <a:t>Ф.Фребеля</a:t>
            </a:r>
            <a:r>
              <a:rPr lang="ru-RU" sz="3600" dirty="0" smtClean="0"/>
              <a:t> нашло отражение гегелевское понимание деятельности. Как известно, </a:t>
            </a:r>
            <a:r>
              <a:rPr lang="ru-RU" sz="3600" dirty="0" err="1" smtClean="0"/>
              <a:t>Г.В.Ф.Гегель</a:t>
            </a:r>
            <a:r>
              <a:rPr lang="ru-RU" sz="3600" dirty="0" smtClean="0"/>
              <a:t> описал всеобщую схему деятельности, обстоятельно проанализировал диалектику её структуры (в частности, </a:t>
            </a:r>
            <a:r>
              <a:rPr lang="ru-RU" sz="3600" dirty="0" err="1" smtClean="0"/>
              <a:t>взаимоопределяемость</a:t>
            </a:r>
            <a:r>
              <a:rPr lang="ru-RU" sz="3600" dirty="0" smtClean="0"/>
              <a:t> цели и средства), отметив социально-историческую обусловленность деятельности и её форм. "Любая деятельность, осуществляемая её субъектом, включает в себя цель, средство, сам процесс преобразования и его результат". Согласно современным взглядам, цель деятельности возникает у человека как образ предвидимого результата созидания.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Учение Г.В.Ф. Гегеля</a:t>
            </a:r>
            <a:endParaRPr lang="ru-RU" dirty="0"/>
          </a:p>
        </p:txBody>
      </p:sp>
      <p:pic>
        <p:nvPicPr>
          <p:cNvPr id="1026" name="Picture 2" descr="http://go.imgsmail.ru/imgpreview?key=http%3A//upload.wikimedia.org/wikipedia/commons/thumb/0/08/Hegel%5Fportrait%5Fby%5FSchlesinger%5F1831.jpg/250px-Hegel%5Fportrait%5Fby%5FSchlesinger%5F1831.jpg&amp;mb=ppl&amp;l=http%3A//go.imgsmail.ru/img/mail/avatar.png&amp;q=90&amp;w=10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7909" y="1643050"/>
            <a:ext cx="1968762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714612" y="1428736"/>
            <a:ext cx="5972188" cy="5000660"/>
          </a:xfrm>
        </p:spPr>
        <p:txBody>
          <a:bodyPr>
            <a:normAutofit/>
          </a:bodyPr>
          <a:lstStyle/>
          <a:p>
            <a:r>
              <a:rPr lang="ru-RU" dirty="0" smtClean="0"/>
              <a:t>Концепцию предложил ещё в начале 20 века американский ученый Джон Дьюи.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Основные принципы его системы: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ru-RU" dirty="0" smtClean="0"/>
              <a:t>учет интересов учащихся; </a:t>
            </a:r>
            <a:endParaRPr lang="en-US" dirty="0" smtClean="0"/>
          </a:p>
          <a:p>
            <a:r>
              <a:rPr lang="ru-RU" dirty="0" smtClean="0"/>
              <a:t>учение через обучение мысли и действию; </a:t>
            </a:r>
            <a:endParaRPr lang="en-US" dirty="0" smtClean="0"/>
          </a:p>
          <a:p>
            <a:r>
              <a:rPr lang="ru-RU" dirty="0" smtClean="0"/>
              <a:t>познание и знание - следствие преодоления трудностей; </a:t>
            </a:r>
            <a:endParaRPr lang="en-US" dirty="0" smtClean="0"/>
          </a:p>
          <a:p>
            <a:r>
              <a:rPr lang="ru-RU" dirty="0" smtClean="0"/>
              <a:t>свободная творческая работа и сотрудничество.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«учение через деятельность» 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3314" name="Picture 2" descr="http://go.imgsmail.ru/imgpreview?key=http%3A//upload.wikimedia.org/wikipedia/commons/thumb/9/91/John%5FDewey%5Fin%5F1902.jpg/220px-John%5FDewey%5Fin%5F1902.jpg&amp;mb=people&amp;l=http%3A//go.imgsmail.ru/img/mail/avatar.png&amp;q=90&amp;w=10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3" y="1785926"/>
            <a:ext cx="2072247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71736" y="1214422"/>
            <a:ext cx="6115064" cy="564357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разрабатывался в исследованиях классиков отечественной науки (таких, как Б.Г.Ананьев, Б.Ф.Ломов и др.), Новые социально-психологические идеи о личности представлены системным подходом, сформулированным и развитым</a:t>
            </a:r>
            <a:r>
              <a:rPr lang="ru-RU" b="1" dirty="0" smtClean="0"/>
              <a:t> Б.Ф. Ломовым</a:t>
            </a:r>
            <a:r>
              <a:rPr lang="ru-RU" dirty="0" smtClean="0"/>
              <a:t>. Согласно его концепции, основанием качеств человека является социальная система. В этой системе существуют все связи и отношения человека с другими людьми и их общностями, обеспечивающие необходимые условия его существования и развития. В то же время сам человек является компонентом социальной системы. Его принадлежность к этой системе определяет</a:t>
            </a:r>
            <a:r>
              <a:rPr lang="ru-RU" b="1" dirty="0" smtClean="0"/>
              <a:t> социальные качества человека</a:t>
            </a:r>
            <a:r>
              <a:rPr lang="ru-RU" dirty="0" smtClean="0"/>
              <a:t>, которые выражают его родовую сущность и существуют как целостная система. Поэтому для их объективного раскрытия необходим анализ отношений «индивид-общество».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Системный подход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14282" y="1285860"/>
            <a:ext cx="1500198" cy="2357454"/>
          </a:xfrm>
          <a:prstGeom prst="ellipse">
            <a:avLst/>
          </a:prstGeom>
          <a:blipFill rotWithShape="0">
            <a:blip r:embed="rId2"/>
            <a:stretch>
              <a:fillRect/>
            </a:stretch>
          </a:blip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Прямоугольник 4"/>
          <p:cNvSpPr/>
          <p:nvPr/>
        </p:nvSpPr>
        <p:spPr>
          <a:xfrm>
            <a:off x="214282" y="3929066"/>
            <a:ext cx="1511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Б.Ф. Ломов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строго говоря, всегда был системным, его разрабатывали в психологии (</a:t>
            </a:r>
            <a:r>
              <a:rPr lang="ru-RU" dirty="0" err="1" smtClean="0"/>
              <a:t>А.Г.Асмолов</a:t>
            </a:r>
            <a:r>
              <a:rPr lang="ru-RU" dirty="0" smtClean="0"/>
              <a:t>, М.Я.Басов, </a:t>
            </a:r>
            <a:r>
              <a:rPr lang="ru-RU" dirty="0" err="1" smtClean="0"/>
              <a:t>Г.С.Костюк</a:t>
            </a:r>
            <a:r>
              <a:rPr lang="ru-RU" dirty="0" smtClean="0"/>
              <a:t>, А.Н.Леонтьев, С.Л.Рубинштейн, В.В.Рубцов и др.). </a:t>
            </a:r>
          </a:p>
          <a:p>
            <a:r>
              <a:rPr lang="ru-RU" dirty="0" smtClean="0"/>
              <a:t>Проблемы деятельности разрабатывались и в философии (</a:t>
            </a:r>
            <a:r>
              <a:rPr lang="ru-RU" dirty="0" err="1" smtClean="0"/>
              <a:t>Э.В.Ильенков</a:t>
            </a:r>
            <a:r>
              <a:rPr lang="ru-RU" dirty="0" smtClean="0"/>
              <a:t>, М.С.Каган, </a:t>
            </a:r>
            <a:r>
              <a:rPr lang="ru-RU" dirty="0" err="1" smtClean="0"/>
              <a:t>П.В.Копнин</a:t>
            </a:r>
            <a:r>
              <a:rPr lang="ru-RU" dirty="0" smtClean="0"/>
              <a:t>, В.А.Лекторский, Э.Г.Юдин и др.)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Деятельностный</a:t>
            </a:r>
            <a:r>
              <a:rPr lang="ru-RU" dirty="0" smtClean="0"/>
              <a:t> подход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Понятие </a:t>
            </a:r>
            <a:r>
              <a:rPr lang="ru-RU" sz="2400" dirty="0" err="1" smtClean="0"/>
              <a:t>системно-деятельностного</a:t>
            </a:r>
            <a:r>
              <a:rPr lang="ru-RU" sz="2400" dirty="0" smtClean="0"/>
              <a:t> подхода было введено  в 1985 г. как особого рода понятие. Этим старались снять  оппозицию внутри отечественной психологической науки.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err="1" smtClean="0">
                <a:solidFill>
                  <a:schemeClr val="bg2">
                    <a:lumMod val="25000"/>
                  </a:schemeClr>
                </a:solidFill>
              </a:rPr>
              <a:t>Системно-деятельностный</a:t>
            </a:r>
            <a:r>
              <a:rPr lang="ru-RU" sz="3100" dirty="0" smtClean="0">
                <a:solidFill>
                  <a:schemeClr val="bg2">
                    <a:lumMod val="25000"/>
                  </a:schemeClr>
                </a:solidFill>
              </a:rPr>
              <a:t> подход является попыткой объединения этих подходов. 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357158" y="3000372"/>
          <a:ext cx="8229600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2714612" y="4643446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643570" y="457200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разрабатывавших вопросы обучения и воспитания ребенка (</a:t>
            </a:r>
            <a:r>
              <a:rPr lang="ru-RU" dirty="0" err="1" smtClean="0"/>
              <a:t>Л.С.Выготский</a:t>
            </a:r>
            <a:r>
              <a:rPr lang="ru-RU" dirty="0" smtClean="0"/>
              <a:t>, В.В.Давыдов, </a:t>
            </a:r>
            <a:r>
              <a:rPr lang="ru-RU" dirty="0" err="1" smtClean="0"/>
              <a:t>Л.В.Занков</a:t>
            </a:r>
            <a:r>
              <a:rPr lang="ru-RU" dirty="0" smtClean="0"/>
              <a:t>, </a:t>
            </a:r>
            <a:r>
              <a:rPr lang="ru-RU" dirty="0" err="1" smtClean="0"/>
              <a:t>Д.И.Фельдштейн</a:t>
            </a:r>
            <a:r>
              <a:rPr lang="ru-RU" dirty="0" smtClean="0"/>
              <a:t>, Л.М.Фридман, </a:t>
            </a:r>
            <a:r>
              <a:rPr lang="ru-RU" dirty="0" err="1" smtClean="0"/>
              <a:t>Г.А.Цукерман</a:t>
            </a:r>
            <a:r>
              <a:rPr lang="ru-RU" dirty="0" smtClean="0"/>
              <a:t>, </a:t>
            </a:r>
            <a:r>
              <a:rPr lang="ru-RU" dirty="0" err="1" smtClean="0"/>
              <a:t>Д.Б.Эльконин</a:t>
            </a:r>
            <a:r>
              <a:rPr lang="ru-RU" dirty="0" smtClean="0"/>
              <a:t>, К.Ван </a:t>
            </a:r>
            <a:r>
              <a:rPr lang="ru-RU" dirty="0" err="1" smtClean="0"/>
              <a:t>Парререн</a:t>
            </a:r>
            <a:r>
              <a:rPr lang="ru-RU" dirty="0" smtClean="0"/>
              <a:t>, </a:t>
            </a:r>
            <a:r>
              <a:rPr lang="ru-RU" dirty="0" err="1" smtClean="0"/>
              <a:t>Ж.Карпей</a:t>
            </a:r>
            <a:r>
              <a:rPr lang="ru-RU" dirty="0" smtClean="0"/>
              <a:t>, </a:t>
            </a:r>
            <a:r>
              <a:rPr lang="ru-RU" dirty="0" err="1" smtClean="0"/>
              <a:t>Э.Эриксон</a:t>
            </a:r>
            <a:r>
              <a:rPr lang="ru-RU" dirty="0" smtClean="0"/>
              <a:t>), </a:t>
            </a:r>
          </a:p>
          <a:p>
            <a:r>
              <a:rPr lang="ru-RU" dirty="0" smtClean="0"/>
              <a:t>известных методистов-ученых, разрабатывающих проблемы развивающего обучения (А.Б.Воронцов, </a:t>
            </a:r>
            <a:r>
              <a:rPr lang="ru-RU" dirty="0" err="1" smtClean="0"/>
              <a:t>А.К.Дусавицкий</a:t>
            </a:r>
            <a:r>
              <a:rPr lang="ru-RU" dirty="0" smtClean="0"/>
              <a:t>, </a:t>
            </a:r>
            <a:r>
              <a:rPr lang="ru-RU" dirty="0" err="1" smtClean="0"/>
              <a:t>В.В.Репкин</a:t>
            </a:r>
            <a:r>
              <a:rPr lang="ru-RU" dirty="0" smtClean="0"/>
              <a:t> и др.).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Значительный импульс развитию этой идеи придали работы зарубежных и отечественных психологов и педагогов 1960-90-х гг.,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357422" y="1357298"/>
            <a:ext cx="6543692" cy="5143536"/>
          </a:xfrm>
        </p:spPr>
        <p:txBody>
          <a:bodyPr>
            <a:normAutofit/>
          </a:bodyPr>
          <a:lstStyle/>
          <a:p>
            <a:r>
              <a:rPr lang="ru-RU" dirty="0" err="1" smtClean="0"/>
              <a:t>Системно-деятельностный</a:t>
            </a:r>
            <a:r>
              <a:rPr lang="ru-RU" dirty="0" smtClean="0"/>
              <a:t> подход ориентируется на отечественную советско-российскую психолого-педагогическую науку и уходит корнями в культурно-историческую теорию известного отечественного психолога Льва Семеновича </a:t>
            </a:r>
            <a:r>
              <a:rPr lang="ru-RU" dirty="0" err="1" smtClean="0"/>
              <a:t>Выготского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Культурно-исторический </a:t>
            </a:r>
            <a:r>
              <a:rPr lang="ru-RU" sz="3600" dirty="0" err="1" smtClean="0"/>
              <a:t>системно-деятельностный</a:t>
            </a:r>
            <a:r>
              <a:rPr lang="ru-RU" sz="3600" dirty="0" smtClean="0"/>
              <a:t> подход</a:t>
            </a:r>
            <a:endParaRPr lang="ru-RU" sz="3600" dirty="0"/>
          </a:p>
        </p:txBody>
      </p:sp>
      <p:pic>
        <p:nvPicPr>
          <p:cNvPr id="6146" name="Picture 2" descr="http://go.imgsmail.ru/imgpreview?key=http%3A//upload.wikimedia.org/wikipedia/ru/5/5f/Melekhov.jpg&amp;mb=ppl&amp;l=http%3A//go.imgsmail.ru/img/mail/avatar.png&amp;q=90&amp;w=10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428736"/>
            <a:ext cx="2033635" cy="278608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4429132"/>
            <a:ext cx="2000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Л. С. </a:t>
            </a:r>
            <a:r>
              <a:rPr lang="ru-RU" b="1" dirty="0" err="1" smtClean="0"/>
              <a:t>Выготский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857356" y="1714488"/>
            <a:ext cx="7000924" cy="3286148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5600" dirty="0" smtClean="0"/>
              <a:t>Гальперин П.Я. ввёл в </a:t>
            </a:r>
            <a:r>
              <a:rPr lang="ru-RU" sz="5600" dirty="0" err="1" smtClean="0"/>
              <a:t>деятельностную</a:t>
            </a:r>
            <a:r>
              <a:rPr lang="ru-RU" sz="5600" dirty="0" smtClean="0"/>
              <a:t> психологию систематическую разработку ориентировки к будущему действию и создал на этой основе теорию поэтапного формирования умственных действий.</a:t>
            </a:r>
          </a:p>
          <a:p>
            <a:pPr algn="just"/>
            <a:r>
              <a:rPr lang="ru-RU" sz="5600" dirty="0" err="1" smtClean="0"/>
              <a:t>Асмоловым</a:t>
            </a:r>
            <a:r>
              <a:rPr lang="ru-RU" sz="5600" dirty="0" smtClean="0"/>
              <a:t> А.Г. обоснована парадигма развивающего вариативного образования, способствовавшая изменению социального статуса психологии в сфере образования России, а также общей </a:t>
            </a:r>
            <a:r>
              <a:rPr lang="ru-RU" sz="5600" dirty="0" err="1" smtClean="0"/>
              <a:t>гуманизации</a:t>
            </a:r>
            <a:r>
              <a:rPr lang="ru-RU" sz="5600" dirty="0" smtClean="0"/>
              <a:t> образования.</a:t>
            </a:r>
          </a:p>
          <a:p>
            <a:pPr algn="just"/>
            <a:r>
              <a:rPr lang="ru-RU" sz="5600" dirty="0" smtClean="0"/>
              <a:t>В.В. Давыдов разработал теорию учебной деятельности, опирающуюся на понятие содержательного обобщения. На основе этой теории созданы конкретные программы и учебно-методические пособия по математике, русскому языку, химии, географии и другим предметам. Их практическое использование способствует эффективному освоению школьниками учебной деятельности, развитию у них разумно-теоретического мышления, формированию личности.</a:t>
            </a:r>
          </a:p>
          <a:p>
            <a:pPr algn="just"/>
            <a:r>
              <a:rPr lang="ru-RU" sz="5600" dirty="0" smtClean="0"/>
              <a:t>Д.Б. </a:t>
            </a:r>
            <a:r>
              <a:rPr lang="ru-RU" sz="5600" dirty="0" err="1" smtClean="0"/>
              <a:t>Эльконин</a:t>
            </a:r>
            <a:r>
              <a:rPr lang="ru-RU" sz="5600" dirty="0" smtClean="0"/>
              <a:t> создал оригинальную концепцию периодизации психического развития в онтогенезе, основанием которой служит понятие ведущая деятельность. Разработал также психологическую теории игры, исследовал формирование личности ребенка.</a:t>
            </a:r>
          </a:p>
          <a:p>
            <a:pPr algn="just"/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/>
            <a:endParaRPr lang="ru-RU" dirty="0"/>
          </a:p>
        </p:txBody>
      </p:sp>
      <p:pic>
        <p:nvPicPr>
          <p:cNvPr id="4" name="Picture 4" descr="http://www.bsu.ru/content/hec/aismontas/davidov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29058" y="5143512"/>
            <a:ext cx="1285884" cy="140990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500562" y="6572248"/>
            <a:ext cx="1285884" cy="285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В.В.ДАВЫДОВ</a:t>
            </a:r>
            <a:endParaRPr lang="ru-RU" sz="1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6550223"/>
            <a:ext cx="15552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/>
              <a:t>Д. Б. </a:t>
            </a:r>
            <a:r>
              <a:rPr lang="ru-RU" sz="1400" b="1" dirty="0" err="1" smtClean="0"/>
              <a:t>Эльконин</a:t>
            </a:r>
            <a:r>
              <a:rPr lang="ru-RU" sz="1400" b="1" dirty="0" smtClean="0"/>
              <a:t> </a:t>
            </a:r>
            <a:endParaRPr lang="ru-RU" sz="1400" b="1" dirty="0"/>
          </a:p>
        </p:txBody>
      </p:sp>
      <p:pic>
        <p:nvPicPr>
          <p:cNvPr id="27652" name="Picture 4" descr="Даниил Борисович Эльконин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57290" y="5143512"/>
            <a:ext cx="1010914" cy="1428760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357158" y="0"/>
            <a:ext cx="80724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Его ученики и последователи – Алексей Николаевич Леонтьев, Петр Яковлевич Гальперин, Даниил Борисович </a:t>
            </a:r>
            <a:r>
              <a:rPr lang="ru-RU" dirty="0" err="1" smtClean="0"/>
              <a:t>Эльконин</a:t>
            </a:r>
            <a:r>
              <a:rPr lang="ru-RU" dirty="0" smtClean="0"/>
              <a:t>, Василий Васильевич  Давыдов, Александр Григорьевич </a:t>
            </a:r>
            <a:r>
              <a:rPr lang="ru-RU" dirty="0" err="1" smtClean="0"/>
              <a:t>Асмолов</a:t>
            </a:r>
            <a:r>
              <a:rPr lang="ru-RU" dirty="0" smtClean="0"/>
              <a:t> и другие известные ученые, методисты – в течение полувека смогли разработать основу, на которой может строиться современная российская школа. </a:t>
            </a:r>
            <a:endParaRPr lang="ru-RU" dirty="0"/>
          </a:p>
        </p:txBody>
      </p:sp>
      <p:pic>
        <p:nvPicPr>
          <p:cNvPr id="27654" name="Picture 6" descr="http://go.imgsmail.ru/imgpreview?key=http%3A//upload.wikimedia.org/wikipedia/ru/1/13/Leontiev%5FA%5FN.jpg&amp;mb=ppl&amp;l=http%3A//go.imgsmail.ru/img/mail/avatar.png&amp;q=90&amp;w=100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1785926"/>
            <a:ext cx="952500" cy="1181101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0" y="3000372"/>
            <a:ext cx="14863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/>
              <a:t>А. Н. Леонтьев</a:t>
            </a:r>
            <a:endParaRPr lang="ru-RU" sz="1400" b="1" dirty="0"/>
          </a:p>
        </p:txBody>
      </p:sp>
      <p:pic>
        <p:nvPicPr>
          <p:cNvPr id="27656" name="Picture 8" descr="Galperin Petr Yakovlevich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42844" y="3357562"/>
            <a:ext cx="1214414" cy="1492554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0" y="4929198"/>
            <a:ext cx="15872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/>
              <a:t>П. Я. Гальперин</a:t>
            </a:r>
            <a:endParaRPr lang="ru-RU" sz="1400" b="1" dirty="0"/>
          </a:p>
        </p:txBody>
      </p:sp>
      <p:pic>
        <p:nvPicPr>
          <p:cNvPr id="27658" name="Picture 10" descr="http://www.psy.msu.ru/people/photo/asmolov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286512" y="5072074"/>
            <a:ext cx="1123950" cy="1428750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6000760" y="6519446"/>
            <a:ext cx="16353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/>
              <a:t>А. Г. </a:t>
            </a:r>
            <a:r>
              <a:rPr lang="ru-RU" sz="1600" b="1" dirty="0" err="1" smtClean="0"/>
              <a:t>Асмолов</a:t>
            </a:r>
            <a:r>
              <a:rPr lang="ru-RU" sz="1600" b="1" dirty="0" smtClean="0"/>
              <a:t> 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476</TotalTime>
  <Words>854</Words>
  <Application>Microsoft Office PowerPoint</Application>
  <PresentationFormat>Экран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История разработки теоретических основ системно-деятельностного подхода</vt:lpstr>
      <vt:lpstr>Учение Г.В.Ф. Гегеля</vt:lpstr>
      <vt:lpstr>«учение через деятельность» </vt:lpstr>
      <vt:lpstr>Системный подход</vt:lpstr>
      <vt:lpstr>Деятельностный подход</vt:lpstr>
      <vt:lpstr>Системно-деятельностный подход является попыткой объединения этих подходов. </vt:lpstr>
      <vt:lpstr>Значительный импульс развитию этой идеи придали работы зарубежных и отечественных психологов и педагогов 1960-90-х гг., </vt:lpstr>
      <vt:lpstr>Культурно-исторический системно-деятельностный подход</vt:lpstr>
      <vt:lpstr>Слайд 9</vt:lpstr>
      <vt:lpstr>Слайд 10</vt:lpstr>
      <vt:lpstr>Структура образовательной деятельности ученика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разработки теоретических основ системно-деятельностного подхода</dc:title>
  <dc:creator>Admin</dc:creator>
  <cp:lastModifiedBy>usser</cp:lastModifiedBy>
  <cp:revision>47</cp:revision>
  <dcterms:created xsi:type="dcterms:W3CDTF">2012-12-09T11:51:48Z</dcterms:created>
  <dcterms:modified xsi:type="dcterms:W3CDTF">2013-01-05T04:54:07Z</dcterms:modified>
</cp:coreProperties>
</file>